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9" r:id="rId3"/>
    <p:sldId id="261" r:id="rId4"/>
    <p:sldId id="264" r:id="rId5"/>
    <p:sldId id="268" r:id="rId6"/>
    <p:sldId id="270" r:id="rId7"/>
    <p:sldId id="265" r:id="rId8"/>
    <p:sldId id="271" r:id="rId9"/>
    <p:sldId id="272" r:id="rId10"/>
    <p:sldId id="266" r:id="rId11"/>
    <p:sldId id="274" r:id="rId12"/>
    <p:sldId id="267" r:id="rId13"/>
    <p:sldId id="260" r:id="rId14"/>
    <p:sldId id="262" r:id="rId15"/>
    <p:sldId id="275" r:id="rId16"/>
    <p:sldId id="276" r:id="rId17"/>
    <p:sldId id="277" r:id="rId18"/>
    <p:sldId id="26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78"/>
    <p:restoredTop sz="64270"/>
  </p:normalViewPr>
  <p:slideViewPr>
    <p:cSldViewPr snapToGrid="0" snapToObjects="1">
      <p:cViewPr varScale="1">
        <p:scale>
          <a:sx n="47" d="100"/>
          <a:sy n="47" d="100"/>
        </p:scale>
        <p:origin x="2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C109C-BDC2-1C48-96D3-E24CF93C3A7F}" type="doc">
      <dgm:prSet loTypeId="urn:microsoft.com/office/officeart/2005/8/layout/process2" loCatId="process" qsTypeId="urn:microsoft.com/office/officeart/2005/8/quickstyle/simple1" qsCatId="simple" csTypeId="urn:microsoft.com/office/officeart/2005/8/colors/accent1_2" csCatId="accent1" phldr="1"/>
      <dgm:spPr/>
    </dgm:pt>
    <dgm:pt modelId="{A513FCA0-8F13-4742-B127-AABCB4DC7EC7}">
      <dgm:prSet phldrT="[Text]"/>
      <dgm:spPr/>
      <dgm:t>
        <a:bodyPr/>
        <a:lstStyle/>
        <a:p>
          <a:r>
            <a:rPr lang="en-US" altLang="zh-CN" dirty="0"/>
            <a:t>workers</a:t>
          </a:r>
          <a:r>
            <a:rPr lang="zh-CN" altLang="en-US" dirty="0"/>
            <a:t> </a:t>
          </a:r>
          <a:r>
            <a:rPr lang="en-US" altLang="zh-CN" dirty="0"/>
            <a:t>generate</a:t>
          </a:r>
          <a:r>
            <a:rPr lang="zh-CN" altLang="en-US" dirty="0"/>
            <a:t> </a:t>
          </a:r>
          <a:r>
            <a:rPr lang="en-US" altLang="zh-CN" dirty="0"/>
            <a:t>experience</a:t>
          </a:r>
          <a:r>
            <a:rPr lang="zh-CN" altLang="en-US" dirty="0"/>
            <a:t> </a:t>
          </a:r>
          <a:r>
            <a:rPr lang="en-US" altLang="zh-CN" dirty="0"/>
            <a:t>by</a:t>
          </a:r>
          <a:r>
            <a:rPr lang="zh-CN" altLang="en-US" dirty="0"/>
            <a:t> </a:t>
          </a:r>
          <a:r>
            <a:rPr lang="en-US" altLang="zh-CN" dirty="0"/>
            <a:t>using</a:t>
          </a:r>
          <a:r>
            <a:rPr lang="zh-CN" altLang="en-US" dirty="0"/>
            <a:t> </a:t>
          </a:r>
          <a:r>
            <a:rPr lang="en-US" altLang="zh-CN" dirty="0"/>
            <a:t>current</a:t>
          </a:r>
          <a:r>
            <a:rPr lang="zh-CN" altLang="en-US" dirty="0"/>
            <a:t> </a:t>
          </a:r>
          <a:r>
            <a:rPr lang="en-US" altLang="zh-CN" dirty="0"/>
            <a:t>policy</a:t>
          </a:r>
          <a:endParaRPr lang="en-US" dirty="0"/>
        </a:p>
      </dgm:t>
    </dgm:pt>
    <dgm:pt modelId="{A677E591-8462-9B4E-8E5C-84514A76A40D}" type="parTrans" cxnId="{31D9BB7C-1EAD-DF4B-ABDB-8C659F14C69A}">
      <dgm:prSet/>
      <dgm:spPr/>
      <dgm:t>
        <a:bodyPr/>
        <a:lstStyle/>
        <a:p>
          <a:endParaRPr lang="en-US"/>
        </a:p>
      </dgm:t>
    </dgm:pt>
    <dgm:pt modelId="{1C83810E-CF62-1745-BD14-FAB97839DE8B}" type="sibTrans" cxnId="{31D9BB7C-1EAD-DF4B-ABDB-8C659F14C69A}">
      <dgm:prSet/>
      <dgm:spPr/>
      <dgm:t>
        <a:bodyPr/>
        <a:lstStyle/>
        <a:p>
          <a:endParaRPr lang="en-US"/>
        </a:p>
      </dgm:t>
    </dgm:pt>
    <dgm:pt modelId="{D6B28DEC-BA81-5A43-923C-A6779A3E7EEC}">
      <dgm:prSet phldrT="[Text]"/>
      <dgm:spPr/>
      <dgm:t>
        <a:bodyPr/>
        <a:lstStyle/>
        <a:p>
          <a:r>
            <a:rPr lang="en-US" altLang="zh-CN" dirty="0"/>
            <a:t>workers</a:t>
          </a:r>
          <a:r>
            <a:rPr lang="zh-CN" altLang="en-US" dirty="0"/>
            <a:t> </a:t>
          </a:r>
          <a:r>
            <a:rPr lang="en-US" altLang="zh-CN" dirty="0"/>
            <a:t>download</a:t>
          </a:r>
          <a:r>
            <a:rPr lang="zh-CN" altLang="en-US" dirty="0"/>
            <a:t> </a:t>
          </a:r>
          <a:r>
            <a:rPr lang="en-US" altLang="zh-CN" dirty="0"/>
            <a:t>new</a:t>
          </a:r>
          <a:r>
            <a:rPr lang="zh-CN" altLang="en-US" dirty="0"/>
            <a:t> </a:t>
          </a:r>
          <a:r>
            <a:rPr lang="en-US" altLang="zh-CN" dirty="0"/>
            <a:t>policy</a:t>
          </a:r>
          <a:r>
            <a:rPr lang="zh-CN" altLang="en-US" dirty="0"/>
            <a:t> </a:t>
          </a:r>
          <a:r>
            <a:rPr lang="en-US" altLang="zh-CN" dirty="0"/>
            <a:t>parameters</a:t>
          </a:r>
          <a:r>
            <a:rPr lang="zh-CN" altLang="en-US" dirty="0"/>
            <a:t> </a:t>
          </a:r>
          <a:r>
            <a:rPr lang="en-US" altLang="zh-CN" dirty="0"/>
            <a:t>to</a:t>
          </a:r>
          <a:r>
            <a:rPr lang="zh-CN" altLang="en-US" dirty="0"/>
            <a:t> </a:t>
          </a:r>
          <a:r>
            <a:rPr lang="en-US" altLang="zh-CN" dirty="0"/>
            <a:t>generate</a:t>
          </a:r>
          <a:r>
            <a:rPr lang="zh-CN" altLang="en-US" dirty="0"/>
            <a:t> </a:t>
          </a:r>
          <a:r>
            <a:rPr lang="en-US" altLang="zh-CN" dirty="0"/>
            <a:t>new</a:t>
          </a:r>
          <a:r>
            <a:rPr lang="zh-CN" altLang="en-US" dirty="0"/>
            <a:t> </a:t>
          </a:r>
          <a:r>
            <a:rPr lang="en-US" altLang="zh-CN" dirty="0"/>
            <a:t>experience</a:t>
          </a:r>
          <a:endParaRPr lang="en-US" dirty="0"/>
        </a:p>
      </dgm:t>
    </dgm:pt>
    <dgm:pt modelId="{F429001C-4639-7A42-A271-242F41DA3AB9}" type="parTrans" cxnId="{9DE53BAB-C11D-8442-99BD-C21EAF77176A}">
      <dgm:prSet/>
      <dgm:spPr/>
      <dgm:t>
        <a:bodyPr/>
        <a:lstStyle/>
        <a:p>
          <a:endParaRPr lang="en-US"/>
        </a:p>
      </dgm:t>
    </dgm:pt>
    <dgm:pt modelId="{10AB8C34-8952-D544-AD6D-ACB1D81EC570}" type="sibTrans" cxnId="{9DE53BAB-C11D-8442-99BD-C21EAF77176A}">
      <dgm:prSet/>
      <dgm:spPr/>
      <dgm:t>
        <a:bodyPr/>
        <a:lstStyle/>
        <a:p>
          <a:endParaRPr lang="en-US"/>
        </a:p>
      </dgm:t>
    </dgm:pt>
    <dgm:pt modelId="{C8E8094F-DA39-3D42-AA37-9C77B634B403}">
      <dgm:prSet phldrT="[Text]"/>
      <dgm:spPr/>
      <dgm:t>
        <a:bodyPr/>
        <a:lstStyle/>
        <a:p>
          <a:r>
            <a:rPr lang="en-US" altLang="zh-CN" dirty="0"/>
            <a:t>training</a:t>
          </a:r>
          <a:r>
            <a:rPr lang="zh-CN" altLang="en-US" dirty="0"/>
            <a:t> </a:t>
          </a:r>
          <a:endParaRPr lang="en-US" dirty="0"/>
        </a:p>
      </dgm:t>
    </dgm:pt>
    <dgm:pt modelId="{E7C81B1A-6682-6146-AF2D-0D9E8AC8D80D}" type="sibTrans" cxnId="{827F3E98-EBE4-224C-BF02-A5CE701995FB}">
      <dgm:prSet/>
      <dgm:spPr/>
      <dgm:t>
        <a:bodyPr/>
        <a:lstStyle/>
        <a:p>
          <a:endParaRPr lang="en-US"/>
        </a:p>
      </dgm:t>
    </dgm:pt>
    <dgm:pt modelId="{D747847E-47F2-004D-A534-C8C1A2A6F6F2}" type="parTrans" cxnId="{827F3E98-EBE4-224C-BF02-A5CE701995FB}">
      <dgm:prSet/>
      <dgm:spPr/>
      <dgm:t>
        <a:bodyPr/>
        <a:lstStyle/>
        <a:p>
          <a:endParaRPr lang="en-US"/>
        </a:p>
      </dgm:t>
    </dgm:pt>
    <dgm:pt modelId="{633DA9A1-ACE6-604A-8F82-B6F3E9FA1B3E}" type="pres">
      <dgm:prSet presAssocID="{159C109C-BDC2-1C48-96D3-E24CF93C3A7F}" presName="linearFlow" presStyleCnt="0">
        <dgm:presLayoutVars>
          <dgm:resizeHandles val="exact"/>
        </dgm:presLayoutVars>
      </dgm:prSet>
      <dgm:spPr/>
    </dgm:pt>
    <dgm:pt modelId="{705E0DF5-6448-F94D-8B28-A2CDC214FFFE}" type="pres">
      <dgm:prSet presAssocID="{C8E8094F-DA39-3D42-AA37-9C77B634B403}" presName="node" presStyleLbl="node1" presStyleIdx="0" presStyleCnt="3">
        <dgm:presLayoutVars>
          <dgm:bulletEnabled val="1"/>
        </dgm:presLayoutVars>
      </dgm:prSet>
      <dgm:spPr/>
    </dgm:pt>
    <dgm:pt modelId="{5AC12493-C348-E044-835B-A8090D2C118D}" type="pres">
      <dgm:prSet presAssocID="{E7C81B1A-6682-6146-AF2D-0D9E8AC8D80D}" presName="sibTrans" presStyleLbl="sibTrans2D1" presStyleIdx="0" presStyleCnt="2"/>
      <dgm:spPr/>
    </dgm:pt>
    <dgm:pt modelId="{1D7E0A00-49DE-FC4B-B188-5D24FB262272}" type="pres">
      <dgm:prSet presAssocID="{E7C81B1A-6682-6146-AF2D-0D9E8AC8D80D}" presName="connectorText" presStyleLbl="sibTrans2D1" presStyleIdx="0" presStyleCnt="2"/>
      <dgm:spPr/>
    </dgm:pt>
    <dgm:pt modelId="{000751CC-E318-804C-B2D1-50315513F994}" type="pres">
      <dgm:prSet presAssocID="{A513FCA0-8F13-4742-B127-AABCB4DC7EC7}" presName="node" presStyleLbl="node1" presStyleIdx="1" presStyleCnt="3">
        <dgm:presLayoutVars>
          <dgm:bulletEnabled val="1"/>
        </dgm:presLayoutVars>
      </dgm:prSet>
      <dgm:spPr/>
    </dgm:pt>
    <dgm:pt modelId="{58D2E519-F2E7-2747-B023-3AA61AB4C61B}" type="pres">
      <dgm:prSet presAssocID="{1C83810E-CF62-1745-BD14-FAB97839DE8B}" presName="sibTrans" presStyleLbl="sibTrans2D1" presStyleIdx="1" presStyleCnt="2"/>
      <dgm:spPr/>
    </dgm:pt>
    <dgm:pt modelId="{F231FF8A-D431-4146-AC4A-8EC12EA9B1BA}" type="pres">
      <dgm:prSet presAssocID="{1C83810E-CF62-1745-BD14-FAB97839DE8B}" presName="connectorText" presStyleLbl="sibTrans2D1" presStyleIdx="1" presStyleCnt="2"/>
      <dgm:spPr/>
    </dgm:pt>
    <dgm:pt modelId="{11E1B6FF-B8CD-1A47-B801-76DF1F5756AE}" type="pres">
      <dgm:prSet presAssocID="{D6B28DEC-BA81-5A43-923C-A6779A3E7EEC}" presName="node" presStyleLbl="node1" presStyleIdx="2" presStyleCnt="3">
        <dgm:presLayoutVars>
          <dgm:bulletEnabled val="1"/>
        </dgm:presLayoutVars>
      </dgm:prSet>
      <dgm:spPr/>
    </dgm:pt>
  </dgm:ptLst>
  <dgm:cxnLst>
    <dgm:cxn modelId="{104D0D10-9C7A-7540-BB9D-D3F635C3E057}" type="presOf" srcId="{D6B28DEC-BA81-5A43-923C-A6779A3E7EEC}" destId="{11E1B6FF-B8CD-1A47-B801-76DF1F5756AE}" srcOrd="0" destOrd="0" presId="urn:microsoft.com/office/officeart/2005/8/layout/process2"/>
    <dgm:cxn modelId="{325AAB11-345B-9F43-9F22-7F84CCAE85A6}" type="presOf" srcId="{E7C81B1A-6682-6146-AF2D-0D9E8AC8D80D}" destId="{5AC12493-C348-E044-835B-A8090D2C118D}" srcOrd="0" destOrd="0" presId="urn:microsoft.com/office/officeart/2005/8/layout/process2"/>
    <dgm:cxn modelId="{A5219621-941C-0E47-8FF5-7155377CFA49}" type="presOf" srcId="{A513FCA0-8F13-4742-B127-AABCB4DC7EC7}" destId="{000751CC-E318-804C-B2D1-50315513F994}" srcOrd="0" destOrd="0" presId="urn:microsoft.com/office/officeart/2005/8/layout/process2"/>
    <dgm:cxn modelId="{FD01F452-B328-6245-B396-32E9E85F8874}" type="presOf" srcId="{C8E8094F-DA39-3D42-AA37-9C77B634B403}" destId="{705E0DF5-6448-F94D-8B28-A2CDC214FFFE}" srcOrd="0" destOrd="0" presId="urn:microsoft.com/office/officeart/2005/8/layout/process2"/>
    <dgm:cxn modelId="{81C66E7A-6A6E-7143-A96E-D13ADED759BC}" type="presOf" srcId="{1C83810E-CF62-1745-BD14-FAB97839DE8B}" destId="{58D2E519-F2E7-2747-B023-3AA61AB4C61B}" srcOrd="0" destOrd="0" presId="urn:microsoft.com/office/officeart/2005/8/layout/process2"/>
    <dgm:cxn modelId="{31D9BB7C-1EAD-DF4B-ABDB-8C659F14C69A}" srcId="{159C109C-BDC2-1C48-96D3-E24CF93C3A7F}" destId="{A513FCA0-8F13-4742-B127-AABCB4DC7EC7}" srcOrd="1" destOrd="0" parTransId="{A677E591-8462-9B4E-8E5C-84514A76A40D}" sibTransId="{1C83810E-CF62-1745-BD14-FAB97839DE8B}"/>
    <dgm:cxn modelId="{827F3E98-EBE4-224C-BF02-A5CE701995FB}" srcId="{159C109C-BDC2-1C48-96D3-E24CF93C3A7F}" destId="{C8E8094F-DA39-3D42-AA37-9C77B634B403}" srcOrd="0" destOrd="0" parTransId="{D747847E-47F2-004D-A534-C8C1A2A6F6F2}" sibTransId="{E7C81B1A-6682-6146-AF2D-0D9E8AC8D80D}"/>
    <dgm:cxn modelId="{B8A0649C-556E-0846-BF93-C7106E6DA051}" type="presOf" srcId="{159C109C-BDC2-1C48-96D3-E24CF93C3A7F}" destId="{633DA9A1-ACE6-604A-8F82-B6F3E9FA1B3E}" srcOrd="0" destOrd="0" presId="urn:microsoft.com/office/officeart/2005/8/layout/process2"/>
    <dgm:cxn modelId="{9DE53BAB-C11D-8442-99BD-C21EAF77176A}" srcId="{159C109C-BDC2-1C48-96D3-E24CF93C3A7F}" destId="{D6B28DEC-BA81-5A43-923C-A6779A3E7EEC}" srcOrd="2" destOrd="0" parTransId="{F429001C-4639-7A42-A271-242F41DA3AB9}" sibTransId="{10AB8C34-8952-D544-AD6D-ACB1D81EC570}"/>
    <dgm:cxn modelId="{E131FFAC-BEBB-EA47-939D-CBA4E9243A0F}" type="presOf" srcId="{1C83810E-CF62-1745-BD14-FAB97839DE8B}" destId="{F231FF8A-D431-4146-AC4A-8EC12EA9B1BA}" srcOrd="1" destOrd="0" presId="urn:microsoft.com/office/officeart/2005/8/layout/process2"/>
    <dgm:cxn modelId="{5BA127BF-026F-274E-BB51-741B48C5E338}" type="presOf" srcId="{E7C81B1A-6682-6146-AF2D-0D9E8AC8D80D}" destId="{1D7E0A00-49DE-FC4B-B188-5D24FB262272}" srcOrd="1" destOrd="0" presId="urn:microsoft.com/office/officeart/2005/8/layout/process2"/>
    <dgm:cxn modelId="{73782A88-4978-AB4D-9651-1235B83F18D2}" type="presParOf" srcId="{633DA9A1-ACE6-604A-8F82-B6F3E9FA1B3E}" destId="{705E0DF5-6448-F94D-8B28-A2CDC214FFFE}" srcOrd="0" destOrd="0" presId="urn:microsoft.com/office/officeart/2005/8/layout/process2"/>
    <dgm:cxn modelId="{5934EEC8-A43B-2A44-AC57-6CDFFABD60BE}" type="presParOf" srcId="{633DA9A1-ACE6-604A-8F82-B6F3E9FA1B3E}" destId="{5AC12493-C348-E044-835B-A8090D2C118D}" srcOrd="1" destOrd="0" presId="urn:microsoft.com/office/officeart/2005/8/layout/process2"/>
    <dgm:cxn modelId="{8CFC3D3D-F2DC-014D-86F4-5B49DCFA7593}" type="presParOf" srcId="{5AC12493-C348-E044-835B-A8090D2C118D}" destId="{1D7E0A00-49DE-FC4B-B188-5D24FB262272}" srcOrd="0" destOrd="0" presId="urn:microsoft.com/office/officeart/2005/8/layout/process2"/>
    <dgm:cxn modelId="{15206E5F-5988-EF4E-A0D0-10FC9D561AB1}" type="presParOf" srcId="{633DA9A1-ACE6-604A-8F82-B6F3E9FA1B3E}" destId="{000751CC-E318-804C-B2D1-50315513F994}" srcOrd="2" destOrd="0" presId="urn:microsoft.com/office/officeart/2005/8/layout/process2"/>
    <dgm:cxn modelId="{0DB751BA-86B9-C44F-880A-AA0D9190C692}" type="presParOf" srcId="{633DA9A1-ACE6-604A-8F82-B6F3E9FA1B3E}" destId="{58D2E519-F2E7-2747-B023-3AA61AB4C61B}" srcOrd="3" destOrd="0" presId="urn:microsoft.com/office/officeart/2005/8/layout/process2"/>
    <dgm:cxn modelId="{DFE1F3B4-5187-B444-A0B7-48BA40A48586}" type="presParOf" srcId="{58D2E519-F2E7-2747-B023-3AA61AB4C61B}" destId="{F231FF8A-D431-4146-AC4A-8EC12EA9B1BA}" srcOrd="0" destOrd="0" presId="urn:microsoft.com/office/officeart/2005/8/layout/process2"/>
    <dgm:cxn modelId="{E3D8EA15-047E-CD4B-BEB2-89E7DA5FE85D}" type="presParOf" srcId="{633DA9A1-ACE6-604A-8F82-B6F3E9FA1B3E}" destId="{11E1B6FF-B8CD-1A47-B801-76DF1F5756AE}"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E0DF5-6448-F94D-8B28-A2CDC214FFFE}">
      <dsp:nvSpPr>
        <dsp:cNvPr id="0" name=""/>
        <dsp:cNvSpPr/>
      </dsp:nvSpPr>
      <dsp:spPr>
        <a:xfrm>
          <a:off x="2979940" y="0"/>
          <a:ext cx="2541344" cy="101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training</a:t>
          </a:r>
          <a:r>
            <a:rPr lang="zh-CN" altLang="en-US" sz="1800" kern="1200" dirty="0"/>
            <a:t> </a:t>
          </a:r>
          <a:endParaRPr lang="en-US" sz="1800" kern="1200" dirty="0"/>
        </a:p>
      </dsp:txBody>
      <dsp:txXfrm>
        <a:off x="3009658" y="29718"/>
        <a:ext cx="2481908" cy="955199"/>
      </dsp:txXfrm>
    </dsp:sp>
    <dsp:sp modelId="{5AC12493-C348-E044-835B-A8090D2C118D}">
      <dsp:nvSpPr>
        <dsp:cNvPr id="0" name=""/>
        <dsp:cNvSpPr/>
      </dsp:nvSpPr>
      <dsp:spPr>
        <a:xfrm rot="5400000">
          <a:off x="4060368" y="1040001"/>
          <a:ext cx="380488" cy="456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4113637" y="1078049"/>
        <a:ext cx="273951" cy="266342"/>
      </dsp:txXfrm>
    </dsp:sp>
    <dsp:sp modelId="{000751CC-E318-804C-B2D1-50315513F994}">
      <dsp:nvSpPr>
        <dsp:cNvPr id="0" name=""/>
        <dsp:cNvSpPr/>
      </dsp:nvSpPr>
      <dsp:spPr>
        <a:xfrm>
          <a:off x="2979940" y="1521952"/>
          <a:ext cx="2541344" cy="101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workers</a:t>
          </a:r>
          <a:r>
            <a:rPr lang="zh-CN" altLang="en-US" sz="1800" kern="1200" dirty="0"/>
            <a:t> </a:t>
          </a:r>
          <a:r>
            <a:rPr lang="en-US" altLang="zh-CN" sz="1800" kern="1200" dirty="0"/>
            <a:t>generate</a:t>
          </a:r>
          <a:r>
            <a:rPr lang="zh-CN" altLang="en-US" sz="1800" kern="1200" dirty="0"/>
            <a:t> </a:t>
          </a:r>
          <a:r>
            <a:rPr lang="en-US" altLang="zh-CN" sz="1800" kern="1200" dirty="0"/>
            <a:t>experience</a:t>
          </a:r>
          <a:r>
            <a:rPr lang="zh-CN" altLang="en-US" sz="1800" kern="1200" dirty="0"/>
            <a:t> </a:t>
          </a:r>
          <a:r>
            <a:rPr lang="en-US" altLang="zh-CN" sz="1800" kern="1200" dirty="0"/>
            <a:t>by</a:t>
          </a:r>
          <a:r>
            <a:rPr lang="zh-CN" altLang="en-US" sz="1800" kern="1200" dirty="0"/>
            <a:t> </a:t>
          </a:r>
          <a:r>
            <a:rPr lang="en-US" altLang="zh-CN" sz="1800" kern="1200" dirty="0"/>
            <a:t>using</a:t>
          </a:r>
          <a:r>
            <a:rPr lang="zh-CN" altLang="en-US" sz="1800" kern="1200" dirty="0"/>
            <a:t> </a:t>
          </a:r>
          <a:r>
            <a:rPr lang="en-US" altLang="zh-CN" sz="1800" kern="1200" dirty="0"/>
            <a:t>current</a:t>
          </a:r>
          <a:r>
            <a:rPr lang="zh-CN" altLang="en-US" sz="1800" kern="1200" dirty="0"/>
            <a:t> </a:t>
          </a:r>
          <a:r>
            <a:rPr lang="en-US" altLang="zh-CN" sz="1800" kern="1200" dirty="0"/>
            <a:t>policy</a:t>
          </a:r>
          <a:endParaRPr lang="en-US" sz="1800" kern="1200" dirty="0"/>
        </a:p>
      </dsp:txBody>
      <dsp:txXfrm>
        <a:off x="3009658" y="1551670"/>
        <a:ext cx="2481908" cy="955199"/>
      </dsp:txXfrm>
    </dsp:sp>
    <dsp:sp modelId="{58D2E519-F2E7-2747-B023-3AA61AB4C61B}">
      <dsp:nvSpPr>
        <dsp:cNvPr id="0" name=""/>
        <dsp:cNvSpPr/>
      </dsp:nvSpPr>
      <dsp:spPr>
        <a:xfrm rot="5400000">
          <a:off x="4060368" y="2561954"/>
          <a:ext cx="380488" cy="4565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4113637" y="2600002"/>
        <a:ext cx="273951" cy="266342"/>
      </dsp:txXfrm>
    </dsp:sp>
    <dsp:sp modelId="{11E1B6FF-B8CD-1A47-B801-76DF1F5756AE}">
      <dsp:nvSpPr>
        <dsp:cNvPr id="0" name=""/>
        <dsp:cNvSpPr/>
      </dsp:nvSpPr>
      <dsp:spPr>
        <a:xfrm>
          <a:off x="2979940" y="3043905"/>
          <a:ext cx="2541344" cy="10146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workers</a:t>
          </a:r>
          <a:r>
            <a:rPr lang="zh-CN" altLang="en-US" sz="1800" kern="1200" dirty="0"/>
            <a:t> </a:t>
          </a:r>
          <a:r>
            <a:rPr lang="en-US" altLang="zh-CN" sz="1800" kern="1200" dirty="0"/>
            <a:t>download</a:t>
          </a:r>
          <a:r>
            <a:rPr lang="zh-CN" altLang="en-US" sz="1800" kern="1200" dirty="0"/>
            <a:t> </a:t>
          </a:r>
          <a:r>
            <a:rPr lang="en-US" altLang="zh-CN" sz="1800" kern="1200" dirty="0"/>
            <a:t>new</a:t>
          </a:r>
          <a:r>
            <a:rPr lang="zh-CN" altLang="en-US" sz="1800" kern="1200" dirty="0"/>
            <a:t> </a:t>
          </a:r>
          <a:r>
            <a:rPr lang="en-US" altLang="zh-CN" sz="1800" kern="1200" dirty="0"/>
            <a:t>policy</a:t>
          </a:r>
          <a:r>
            <a:rPr lang="zh-CN" altLang="en-US" sz="1800" kern="1200" dirty="0"/>
            <a:t> </a:t>
          </a:r>
          <a:r>
            <a:rPr lang="en-US" altLang="zh-CN" sz="1800" kern="1200" dirty="0"/>
            <a:t>parameters</a:t>
          </a:r>
          <a:r>
            <a:rPr lang="zh-CN" altLang="en-US" sz="1800" kern="1200" dirty="0"/>
            <a:t> </a:t>
          </a:r>
          <a:r>
            <a:rPr lang="en-US" altLang="zh-CN" sz="1800" kern="1200" dirty="0"/>
            <a:t>to</a:t>
          </a:r>
          <a:r>
            <a:rPr lang="zh-CN" altLang="en-US" sz="1800" kern="1200" dirty="0"/>
            <a:t> </a:t>
          </a:r>
          <a:r>
            <a:rPr lang="en-US" altLang="zh-CN" sz="1800" kern="1200" dirty="0"/>
            <a:t>generate</a:t>
          </a:r>
          <a:r>
            <a:rPr lang="zh-CN" altLang="en-US" sz="1800" kern="1200" dirty="0"/>
            <a:t> </a:t>
          </a:r>
          <a:r>
            <a:rPr lang="en-US" altLang="zh-CN" sz="1800" kern="1200" dirty="0"/>
            <a:t>new</a:t>
          </a:r>
          <a:r>
            <a:rPr lang="zh-CN" altLang="en-US" sz="1800" kern="1200" dirty="0"/>
            <a:t> </a:t>
          </a:r>
          <a:r>
            <a:rPr lang="en-US" altLang="zh-CN" sz="1800" kern="1200" dirty="0"/>
            <a:t>experience</a:t>
          </a:r>
          <a:endParaRPr lang="en-US" sz="1800" kern="1200" dirty="0"/>
        </a:p>
      </dsp:txBody>
      <dsp:txXfrm>
        <a:off x="3009658" y="3073623"/>
        <a:ext cx="2481908" cy="9551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9184E-742A-E541-8304-B58E6B11832D}"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25AEE-D5A8-B74F-AFCC-F955174FEAAC}" type="slidenum">
              <a:rPr lang="en-US" smtClean="0"/>
              <a:t>‹#›</a:t>
            </a:fld>
            <a:endParaRPr lang="en-US"/>
          </a:p>
        </p:txBody>
      </p:sp>
    </p:spTree>
    <p:extLst>
      <p:ext uri="{BB962C8B-B14F-4D97-AF65-F5344CB8AC3E}">
        <p14:creationId xmlns:p14="http://schemas.microsoft.com/office/powerpoint/2010/main" val="535527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topic</a:t>
            </a:r>
            <a:r>
              <a:rPr lang="zh-CN" altLang="en-US" dirty="0"/>
              <a:t> </a:t>
            </a:r>
            <a:r>
              <a:rPr lang="en-US" altLang="zh-CN" dirty="0"/>
              <a:t>of</a:t>
            </a:r>
            <a:r>
              <a:rPr lang="zh-CN" altLang="en-US" dirty="0"/>
              <a:t> </a:t>
            </a:r>
            <a:r>
              <a:rPr lang="en-US" altLang="zh-CN" dirty="0"/>
              <a:t>this</a:t>
            </a:r>
            <a:r>
              <a:rPr lang="zh-CN" altLang="en-US" dirty="0"/>
              <a:t> </a:t>
            </a:r>
            <a:r>
              <a:rPr lang="en-US" altLang="zh-CN" dirty="0"/>
              <a:t>paper</a:t>
            </a:r>
            <a:r>
              <a:rPr lang="zh-CN" altLang="en-US" dirty="0"/>
              <a:t> </a:t>
            </a:r>
            <a:r>
              <a:rPr lang="en-US" altLang="zh-CN" dirty="0"/>
              <a:t>is</a:t>
            </a:r>
            <a:r>
              <a:rPr lang="zh-CN" altLang="en-US" dirty="0"/>
              <a:t> </a:t>
            </a:r>
            <a:r>
              <a:rPr lang="en-US" altLang="zh-CN" dirty="0"/>
              <a:t>to</a:t>
            </a:r>
            <a:r>
              <a:rPr lang="zh-CN" altLang="en-US" dirty="0"/>
              <a:t> </a:t>
            </a:r>
            <a:r>
              <a:rPr lang="en-US" altLang="zh-CN" dirty="0"/>
              <a:t>use</a:t>
            </a:r>
            <a:r>
              <a:rPr lang="zh-CN" altLang="en-US" dirty="0"/>
              <a:t> </a:t>
            </a:r>
            <a:r>
              <a:rPr lang="en-US" altLang="zh-CN" dirty="0"/>
              <a:t>Shadow</a:t>
            </a:r>
            <a:r>
              <a:rPr lang="zh-CN" altLang="en-US" dirty="0"/>
              <a:t> </a:t>
            </a:r>
            <a:r>
              <a:rPr lang="en-US" altLang="zh-CN" dirty="0"/>
              <a:t>Dexterous</a:t>
            </a:r>
            <a:r>
              <a:rPr lang="zh-CN" altLang="en-US" dirty="0"/>
              <a:t> </a:t>
            </a:r>
            <a:r>
              <a:rPr lang="en-US" altLang="zh-CN" dirty="0"/>
              <a:t>Hand</a:t>
            </a:r>
            <a:r>
              <a:rPr lang="zh-CN" altLang="en-US" dirty="0"/>
              <a:t> </a:t>
            </a:r>
            <a:r>
              <a:rPr lang="en-US" altLang="zh-CN" dirty="0"/>
              <a:t>to</a:t>
            </a:r>
            <a:r>
              <a:rPr lang="zh-CN" altLang="en-US" dirty="0"/>
              <a:t> </a:t>
            </a:r>
            <a:r>
              <a:rPr lang="en-US" altLang="zh-CN" dirty="0"/>
              <a:t>manipulate</a:t>
            </a:r>
            <a:r>
              <a:rPr lang="zh-CN" altLang="en-US" dirty="0"/>
              <a:t> </a:t>
            </a:r>
            <a:r>
              <a:rPr lang="en-US" altLang="zh-CN" dirty="0"/>
              <a:t>the</a:t>
            </a:r>
            <a:r>
              <a:rPr lang="zh-CN" altLang="en-US" dirty="0"/>
              <a:t> </a:t>
            </a:r>
            <a:r>
              <a:rPr lang="en-US" altLang="zh-CN" dirty="0"/>
              <a:t>position</a:t>
            </a:r>
            <a:r>
              <a:rPr lang="zh-CN" altLang="en-US" dirty="0"/>
              <a:t> </a:t>
            </a:r>
            <a:r>
              <a:rPr lang="en-US" altLang="zh-CN" dirty="0"/>
              <a:t>or</a:t>
            </a:r>
            <a:r>
              <a:rPr lang="zh-CN" altLang="en-US" dirty="0"/>
              <a:t> </a:t>
            </a:r>
            <a:r>
              <a:rPr lang="en-US" altLang="zh-CN" dirty="0"/>
              <a:t>orientation</a:t>
            </a:r>
            <a:r>
              <a:rPr lang="zh-CN" altLang="en-US" dirty="0"/>
              <a:t> </a:t>
            </a:r>
            <a:r>
              <a:rPr lang="en-US" altLang="zh-CN" dirty="0"/>
              <a:t>of</a:t>
            </a:r>
            <a:r>
              <a:rPr lang="zh-CN" altLang="en-US" dirty="0"/>
              <a:t> </a:t>
            </a:r>
            <a:r>
              <a:rPr lang="en-US" altLang="zh-CN" dirty="0"/>
              <a:t>an</a:t>
            </a:r>
            <a:r>
              <a:rPr lang="zh-CN" altLang="en-US" dirty="0"/>
              <a:t> </a:t>
            </a:r>
            <a:r>
              <a:rPr lang="en-US" altLang="zh-CN" dirty="0"/>
              <a:t>object,</a:t>
            </a:r>
            <a:r>
              <a:rPr lang="zh-CN" altLang="en-US" dirty="0"/>
              <a:t> </a:t>
            </a:r>
            <a:endParaRPr lang="en-US" altLang="zh-CN" dirty="0"/>
          </a:p>
          <a:p>
            <a:endParaRPr lang="en-US" altLang="zh-CN" dirty="0"/>
          </a:p>
          <a:p>
            <a:r>
              <a:rPr lang="en-US" altLang="zh-CN" dirty="0"/>
              <a:t>They</a:t>
            </a:r>
            <a:r>
              <a:rPr lang="zh-CN" altLang="en-US" dirty="0"/>
              <a:t> </a:t>
            </a:r>
            <a:r>
              <a:rPr lang="en-US" altLang="zh-CN" dirty="0"/>
              <a:t>Applied</a:t>
            </a:r>
            <a:r>
              <a:rPr lang="zh-CN" altLang="en-US" dirty="0"/>
              <a:t> </a:t>
            </a:r>
            <a:r>
              <a:rPr lang="en-US" altLang="zh-CN" dirty="0"/>
              <a:t>deep</a:t>
            </a:r>
            <a:r>
              <a:rPr lang="zh-CN" altLang="en-US" dirty="0"/>
              <a:t> </a:t>
            </a:r>
            <a:r>
              <a:rPr lang="en-US" altLang="zh-CN" dirty="0"/>
              <a:t>reinforcement</a:t>
            </a:r>
            <a:r>
              <a:rPr lang="zh-CN" altLang="en-US" dirty="0"/>
              <a:t> </a:t>
            </a:r>
            <a:r>
              <a:rPr lang="en-US" altLang="zh-CN" dirty="0"/>
              <a:t>learning</a:t>
            </a:r>
            <a:r>
              <a:rPr lang="zh-CN" altLang="en-US" dirty="0"/>
              <a:t> </a:t>
            </a:r>
            <a:r>
              <a:rPr lang="en-US" altLang="zh-CN" dirty="0"/>
              <a:t>training</a:t>
            </a:r>
            <a:r>
              <a:rPr lang="zh-CN" altLang="en-US" dirty="0"/>
              <a:t> </a:t>
            </a:r>
            <a:r>
              <a:rPr lang="en-US" altLang="zh-CN" dirty="0"/>
              <a:t>based</a:t>
            </a:r>
            <a:r>
              <a:rPr lang="zh-CN" altLang="en-US" dirty="0"/>
              <a:t> </a:t>
            </a:r>
            <a:r>
              <a:rPr lang="en-US" altLang="zh-CN" dirty="0"/>
              <a:t>on:</a:t>
            </a:r>
            <a:r>
              <a:rPr lang="zh-CN" altLang="en-US" dirty="0"/>
              <a:t> </a:t>
            </a:r>
            <a:endParaRPr lang="en-US" altLang="zh-CN" dirty="0"/>
          </a:p>
          <a:p>
            <a:pPr lvl="1"/>
            <a:r>
              <a:rPr lang="en-US" altLang="zh-CN" dirty="0"/>
              <a:t>Coordinates</a:t>
            </a:r>
            <a:r>
              <a:rPr lang="zh-CN" altLang="en-US" dirty="0"/>
              <a:t> </a:t>
            </a:r>
            <a:r>
              <a:rPr lang="en-US" altLang="zh-CN" dirty="0"/>
              <a:t>of</a:t>
            </a:r>
            <a:r>
              <a:rPr lang="zh-CN" altLang="en-US" dirty="0"/>
              <a:t> </a:t>
            </a:r>
            <a:r>
              <a:rPr lang="en-US" altLang="zh-CN" dirty="0"/>
              <a:t>fingertips</a:t>
            </a:r>
            <a:r>
              <a:rPr lang="zh-CN" altLang="en-US" dirty="0"/>
              <a:t> </a:t>
            </a:r>
            <a:endParaRPr lang="en-US" altLang="zh-CN" dirty="0"/>
          </a:p>
          <a:p>
            <a:pPr lvl="1"/>
            <a:r>
              <a:rPr lang="en-US" altLang="zh-CN" dirty="0"/>
              <a:t>Images</a:t>
            </a:r>
            <a:r>
              <a:rPr lang="zh-CN" altLang="en-US" dirty="0"/>
              <a:t> </a:t>
            </a:r>
            <a:r>
              <a:rPr lang="en-US" altLang="zh-CN" dirty="0"/>
              <a:t>from</a:t>
            </a:r>
            <a:r>
              <a:rPr lang="zh-CN" altLang="en-US" dirty="0"/>
              <a:t> </a:t>
            </a:r>
            <a:r>
              <a:rPr lang="en-US" altLang="zh-CN" dirty="0"/>
              <a:t>three</a:t>
            </a:r>
            <a:r>
              <a:rPr lang="zh-CN" altLang="en-US" dirty="0"/>
              <a:t> </a:t>
            </a:r>
            <a:r>
              <a:rPr lang="en-US" altLang="zh-CN" dirty="0"/>
              <a:t>RGB</a:t>
            </a:r>
            <a:r>
              <a:rPr lang="zh-CN" altLang="en-US" dirty="0"/>
              <a:t> </a:t>
            </a:r>
            <a:r>
              <a:rPr lang="en-US" altLang="zh-CN" dirty="0"/>
              <a:t>cameras.</a:t>
            </a:r>
          </a:p>
          <a:p>
            <a:pPr lvl="1"/>
            <a:endParaRPr lang="en-US" altLang="zh-CN" dirty="0"/>
          </a:p>
          <a:p>
            <a:r>
              <a:rPr lang="en-US" altLang="zh-CN" dirty="0"/>
              <a:t>And</a:t>
            </a:r>
            <a:r>
              <a:rPr lang="zh-CN" altLang="en-US" dirty="0"/>
              <a:t> </a:t>
            </a:r>
            <a:r>
              <a:rPr lang="en-US" altLang="zh-CN" dirty="0"/>
              <a:t>in</a:t>
            </a:r>
            <a:r>
              <a:rPr lang="zh-CN" altLang="en-US" dirty="0"/>
              <a:t> </a:t>
            </a:r>
            <a:r>
              <a:rPr lang="en-US" altLang="zh-CN" dirty="0"/>
              <a:t>the</a:t>
            </a:r>
            <a:r>
              <a:rPr lang="zh-CN" altLang="en-US" dirty="0"/>
              <a:t> </a:t>
            </a:r>
            <a:r>
              <a:rPr lang="en-US" altLang="zh-CN" dirty="0"/>
              <a:t>end</a:t>
            </a:r>
            <a:r>
              <a:rPr lang="zh-CN" altLang="en-US" dirty="0"/>
              <a:t> </a:t>
            </a:r>
            <a:r>
              <a:rPr lang="en-US" altLang="zh-CN" dirty="0"/>
              <a:t>they</a:t>
            </a:r>
            <a:r>
              <a:rPr lang="zh-CN" altLang="en-US" dirty="0"/>
              <a:t> </a:t>
            </a:r>
            <a:r>
              <a:rPr lang="en-US" altLang="zh-CN" dirty="0"/>
              <a:t>Solved</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problems:</a:t>
            </a:r>
          </a:p>
          <a:p>
            <a:pPr lvl="1"/>
            <a:r>
              <a:rPr lang="en-US" altLang="zh-CN" dirty="0"/>
              <a:t>Feasibility</a:t>
            </a:r>
            <a:r>
              <a:rPr lang="zh-CN" altLang="en-US" dirty="0"/>
              <a:t> </a:t>
            </a:r>
            <a:r>
              <a:rPr lang="en-US" altLang="zh-CN" dirty="0"/>
              <a:t>to</a:t>
            </a:r>
            <a:r>
              <a:rPr lang="zh-CN" altLang="en-US" dirty="0"/>
              <a:t> </a:t>
            </a:r>
            <a:r>
              <a:rPr lang="en-US" altLang="zh-CN" dirty="0"/>
              <a:t>apply</a:t>
            </a:r>
            <a:r>
              <a:rPr lang="zh-CN" altLang="en-US" dirty="0"/>
              <a:t> </a:t>
            </a:r>
            <a:r>
              <a:rPr lang="en-US" altLang="zh-CN" dirty="0"/>
              <a:t>the</a:t>
            </a:r>
            <a:r>
              <a:rPr lang="zh-CN" altLang="en-US" dirty="0"/>
              <a:t> </a:t>
            </a:r>
            <a:r>
              <a:rPr lang="en-US" altLang="zh-CN" dirty="0"/>
              <a:t>model</a:t>
            </a:r>
            <a:r>
              <a:rPr lang="zh-CN" altLang="en-US" dirty="0"/>
              <a:t> </a:t>
            </a:r>
            <a:r>
              <a:rPr lang="en-US" altLang="zh-CN" dirty="0"/>
              <a:t>in</a:t>
            </a:r>
            <a:r>
              <a:rPr lang="zh-CN" altLang="en-US" dirty="0"/>
              <a:t> </a:t>
            </a:r>
            <a:r>
              <a:rPr lang="en-US" altLang="zh-CN" dirty="0"/>
              <a:t>the</a:t>
            </a:r>
            <a:r>
              <a:rPr lang="zh-CN" altLang="en-US" dirty="0"/>
              <a:t> </a:t>
            </a:r>
            <a:r>
              <a:rPr lang="en-US" altLang="zh-CN" dirty="0"/>
              <a:t>real</a:t>
            </a:r>
            <a:r>
              <a:rPr lang="zh-CN" altLang="en-US" dirty="0"/>
              <a:t> </a:t>
            </a:r>
            <a:r>
              <a:rPr lang="en-US" altLang="zh-CN" dirty="0"/>
              <a:t>world</a:t>
            </a:r>
          </a:p>
          <a:p>
            <a:pPr lvl="1"/>
            <a:r>
              <a:rPr lang="en-US" altLang="zh-CN" dirty="0"/>
              <a:t>High-dimensional</a:t>
            </a:r>
            <a:r>
              <a:rPr lang="zh-CN" altLang="en-US" dirty="0"/>
              <a:t> </a:t>
            </a:r>
            <a:r>
              <a:rPr lang="en-US" altLang="zh-CN" dirty="0"/>
              <a:t>control:</a:t>
            </a:r>
            <a:r>
              <a:rPr lang="zh-CN" altLang="en-US" dirty="0"/>
              <a:t> </a:t>
            </a:r>
            <a:r>
              <a:rPr lang="en-US" altLang="zh-CN" dirty="0"/>
              <a:t>the</a:t>
            </a:r>
            <a:r>
              <a:rPr lang="zh-CN" altLang="en-US" dirty="0"/>
              <a:t> </a:t>
            </a:r>
            <a:r>
              <a:rPr lang="en-US" altLang="zh-CN" dirty="0"/>
              <a:t>experiment</a:t>
            </a:r>
            <a:r>
              <a:rPr lang="zh-CN" altLang="en-US" dirty="0"/>
              <a:t> </a:t>
            </a:r>
            <a:r>
              <a:rPr lang="en-US" altLang="zh-CN" dirty="0"/>
              <a:t>robotic</a:t>
            </a:r>
            <a:r>
              <a:rPr lang="zh-CN" altLang="en-US" dirty="0"/>
              <a:t> </a:t>
            </a:r>
            <a:r>
              <a:rPr lang="en-US" altLang="zh-CN" dirty="0"/>
              <a:t>hand</a:t>
            </a:r>
            <a:r>
              <a:rPr lang="zh-CN" altLang="en-US" dirty="0"/>
              <a:t> </a:t>
            </a:r>
            <a:r>
              <a:rPr lang="en-US" altLang="zh-CN" dirty="0"/>
              <a:t>can</a:t>
            </a:r>
            <a:r>
              <a:rPr lang="zh-CN" altLang="en-US" dirty="0"/>
              <a:t> </a:t>
            </a:r>
            <a:r>
              <a:rPr lang="en-US" altLang="zh-CN" dirty="0"/>
              <a:t>have</a:t>
            </a:r>
            <a:r>
              <a:rPr lang="zh-CN" altLang="en-US" dirty="0"/>
              <a:t> </a:t>
            </a:r>
            <a:r>
              <a:rPr lang="en-US" dirty="0"/>
              <a:t>24 </a:t>
            </a:r>
            <a:r>
              <a:rPr lang="en-US" altLang="zh-CN" dirty="0"/>
              <a:t>DF</a:t>
            </a:r>
          </a:p>
          <a:p>
            <a:pPr lvl="1"/>
            <a:r>
              <a:rPr lang="en-US" altLang="zh-CN" dirty="0"/>
              <a:t>Robust</a:t>
            </a:r>
            <a:r>
              <a:rPr lang="zh-CN" altLang="en-US" dirty="0"/>
              <a:t> </a:t>
            </a:r>
            <a:r>
              <a:rPr lang="en-US" altLang="zh-CN" dirty="0"/>
              <a:t>in</a:t>
            </a:r>
            <a:r>
              <a:rPr lang="zh-CN" altLang="en-US" dirty="0"/>
              <a:t> </a:t>
            </a:r>
            <a:r>
              <a:rPr lang="en-US" altLang="zh-CN" dirty="0"/>
              <a:t>noisy</a:t>
            </a:r>
            <a:r>
              <a:rPr lang="zh-CN" altLang="en-US" dirty="0"/>
              <a:t> </a:t>
            </a:r>
            <a:r>
              <a:rPr lang="en-US" altLang="zh-CN" dirty="0"/>
              <a:t>(because</a:t>
            </a:r>
            <a:r>
              <a:rPr lang="zh-CN" altLang="en-US" dirty="0"/>
              <a:t> </a:t>
            </a:r>
            <a:r>
              <a:rPr lang="en-US" altLang="zh-CN" dirty="0"/>
              <a:t>in</a:t>
            </a:r>
            <a:r>
              <a:rPr lang="zh-CN" altLang="en-US" dirty="0"/>
              <a:t> </a:t>
            </a:r>
            <a:r>
              <a:rPr lang="en-US" altLang="zh-CN" dirty="0"/>
              <a:t>real</a:t>
            </a:r>
            <a:r>
              <a:rPr lang="zh-CN" altLang="en-US" dirty="0"/>
              <a:t> </a:t>
            </a:r>
            <a:r>
              <a:rPr lang="en-US" altLang="zh-CN" dirty="0"/>
              <a:t>world)</a:t>
            </a:r>
            <a:r>
              <a:rPr lang="zh-CN" altLang="en-US" dirty="0"/>
              <a:t> </a:t>
            </a:r>
            <a:r>
              <a:rPr lang="en-US" altLang="zh-CN" dirty="0"/>
              <a:t>and</a:t>
            </a:r>
            <a:r>
              <a:rPr lang="zh-CN" altLang="en-US" dirty="0"/>
              <a:t> </a:t>
            </a:r>
            <a:r>
              <a:rPr lang="en-US" altLang="zh-CN" dirty="0"/>
              <a:t>partial</a:t>
            </a:r>
            <a:r>
              <a:rPr lang="zh-CN" altLang="en-US" dirty="0"/>
              <a:t> </a:t>
            </a:r>
            <a:r>
              <a:rPr lang="en-US" altLang="zh-CN" dirty="0"/>
              <a:t>observations</a:t>
            </a:r>
            <a:r>
              <a:rPr lang="zh-CN" altLang="en-US" dirty="0"/>
              <a:t> </a:t>
            </a:r>
            <a:r>
              <a:rPr lang="en-US" altLang="zh-CN" dirty="0"/>
              <a:t>(due</a:t>
            </a:r>
            <a:r>
              <a:rPr lang="zh-CN" altLang="en-US" dirty="0"/>
              <a:t> </a:t>
            </a:r>
            <a:r>
              <a:rPr lang="en-US" altLang="zh-CN" dirty="0"/>
              <a:t>to</a:t>
            </a:r>
            <a:r>
              <a:rPr lang="zh-CN" altLang="en-US" dirty="0"/>
              <a:t> </a:t>
            </a:r>
            <a:r>
              <a:rPr lang="en-US" altLang="zh-CN" dirty="0"/>
              <a:t>occlusion</a:t>
            </a:r>
            <a:r>
              <a:rPr lang="zh-CN" altLang="en-US" dirty="0"/>
              <a:t> </a:t>
            </a:r>
            <a:r>
              <a:rPr lang="en-US" altLang="zh-CN" dirty="0"/>
              <a:t>on</a:t>
            </a:r>
            <a:r>
              <a:rPr lang="zh-CN" altLang="en-US" dirty="0"/>
              <a:t> </a:t>
            </a:r>
            <a:r>
              <a:rPr lang="en-US" altLang="zh-CN" dirty="0"/>
              <a:t>sensors</a:t>
            </a:r>
            <a:r>
              <a:rPr lang="zh-CN" altLang="en-US" dirty="0"/>
              <a:t> </a:t>
            </a:r>
            <a:r>
              <a:rPr lang="en-US" altLang="zh-CN" dirty="0"/>
              <a:t>and</a:t>
            </a:r>
            <a:r>
              <a:rPr lang="zh-CN" altLang="en-US" dirty="0"/>
              <a:t> </a:t>
            </a:r>
            <a:r>
              <a:rPr lang="en-US" altLang="zh-CN" dirty="0"/>
              <a:t>uncompleted</a:t>
            </a:r>
            <a:r>
              <a:rPr lang="zh-CN" altLang="en-US" dirty="0"/>
              <a:t> </a:t>
            </a:r>
            <a:r>
              <a:rPr lang="en-US" altLang="zh-CN" dirty="0" err="1"/>
              <a:t>env</a:t>
            </a:r>
            <a:r>
              <a:rPr lang="zh-CN" altLang="en-US" dirty="0"/>
              <a:t> </a:t>
            </a:r>
            <a:r>
              <a:rPr lang="en-US" altLang="zh-CN" dirty="0"/>
              <a:t>simulation</a:t>
            </a:r>
            <a:r>
              <a:rPr lang="zh-CN" altLang="en-US" dirty="0"/>
              <a:t> </a:t>
            </a:r>
            <a:r>
              <a:rPr lang="en-US" altLang="zh-CN" dirty="0"/>
              <a:t>)</a:t>
            </a:r>
          </a:p>
          <a:p>
            <a:pPr lvl="1"/>
            <a:r>
              <a:rPr lang="en-US" altLang="zh-CN" dirty="0"/>
              <a:t>And</a:t>
            </a:r>
            <a:r>
              <a:rPr lang="zh-CN" altLang="en-US" dirty="0"/>
              <a:t> </a:t>
            </a:r>
            <a:r>
              <a:rPr lang="en-US" altLang="zh-CN" dirty="0"/>
              <a:t>this</a:t>
            </a:r>
            <a:r>
              <a:rPr lang="zh-CN" altLang="en-US" dirty="0"/>
              <a:t> </a:t>
            </a:r>
            <a:r>
              <a:rPr lang="en-US" altLang="zh-CN" dirty="0"/>
              <a:t>is</a:t>
            </a:r>
            <a:r>
              <a:rPr lang="zh-CN" altLang="en-US" dirty="0"/>
              <a:t> </a:t>
            </a:r>
            <a:r>
              <a:rPr lang="en-US" altLang="zh-CN" dirty="0"/>
              <a:t>Universal</a:t>
            </a:r>
            <a:r>
              <a:rPr lang="zh-CN" altLang="en-US" dirty="0"/>
              <a:t> </a:t>
            </a:r>
            <a:r>
              <a:rPr lang="en-US" altLang="zh-CN" dirty="0"/>
              <a:t>to</a:t>
            </a:r>
            <a:r>
              <a:rPr lang="zh-CN" altLang="en-US" dirty="0"/>
              <a:t> </a:t>
            </a:r>
            <a:r>
              <a:rPr lang="en-US" altLang="zh-CN" dirty="0"/>
              <a:t>different</a:t>
            </a:r>
            <a:r>
              <a:rPr lang="zh-CN" altLang="en-US" dirty="0"/>
              <a:t> </a:t>
            </a:r>
            <a:r>
              <a:rPr lang="en-US" altLang="zh-CN" dirty="0"/>
              <a:t>object</a:t>
            </a:r>
            <a:r>
              <a:rPr lang="zh-CN" altLang="en-US" dirty="0"/>
              <a:t> </a:t>
            </a:r>
            <a:r>
              <a:rPr lang="en-US" altLang="zh-CN" dirty="0"/>
              <a:t>manipulation</a:t>
            </a:r>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2</a:t>
            </a:fld>
            <a:endParaRPr lang="en-US"/>
          </a:p>
        </p:txBody>
      </p:sp>
    </p:spTree>
    <p:extLst>
      <p:ext uri="{BB962C8B-B14F-4D97-AF65-F5344CB8AC3E}">
        <p14:creationId xmlns:p14="http://schemas.microsoft.com/office/powerpoint/2010/main" val="36879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验证！</a:t>
            </a:r>
            <a:r>
              <a:rPr lang="en-US" altLang="zh-CN" dirty="0"/>
              <a:t>】</a:t>
            </a:r>
          </a:p>
          <a:p>
            <a:r>
              <a:rPr lang="en-US" altLang="zh-CN" dirty="0"/>
              <a:t>Assessments</a:t>
            </a:r>
            <a:r>
              <a:rPr lang="zh-CN" altLang="en-US" dirty="0"/>
              <a:t> </a:t>
            </a:r>
            <a:r>
              <a:rPr lang="en-US" altLang="zh-CN" dirty="0"/>
              <a:t>on</a:t>
            </a:r>
            <a:r>
              <a:rPr lang="zh-CN" altLang="en-US" dirty="0"/>
              <a:t> </a:t>
            </a:r>
            <a:r>
              <a:rPr lang="en-US" altLang="zh-CN" dirty="0"/>
              <a:t>performance</a:t>
            </a:r>
            <a:r>
              <a:rPr lang="zh-CN" altLang="en-US" dirty="0"/>
              <a:t> </a:t>
            </a:r>
            <a:r>
              <a:rPr lang="en-US" altLang="zh-CN" dirty="0"/>
              <a:t>based</a:t>
            </a:r>
            <a:r>
              <a:rPr lang="zh-CN" altLang="en-US" dirty="0"/>
              <a:t> </a:t>
            </a:r>
            <a:r>
              <a:rPr lang="en-US" altLang="zh-CN" dirty="0"/>
              <a:t>on</a:t>
            </a:r>
            <a:r>
              <a:rPr lang="zh-CN" altLang="en-US" dirty="0"/>
              <a:t> </a:t>
            </a:r>
            <a:r>
              <a:rPr lang="en-US" altLang="zh-CN" dirty="0"/>
              <a:t>:</a:t>
            </a:r>
          </a:p>
          <a:p>
            <a:r>
              <a:rPr lang="zh-CN" altLang="en-US" dirty="0"/>
              <a:t>        </a:t>
            </a:r>
            <a:r>
              <a:rPr lang="en-US" altLang="zh-CN" dirty="0"/>
              <a:t>Testing</a:t>
            </a:r>
            <a:r>
              <a:rPr lang="zh-CN" altLang="en-US" dirty="0"/>
              <a:t> </a:t>
            </a:r>
            <a:r>
              <a:rPr lang="en-US" altLang="zh-CN" dirty="0"/>
              <a:t>how</a:t>
            </a:r>
            <a:r>
              <a:rPr lang="zh-CN" altLang="en-US" dirty="0"/>
              <a:t> </a:t>
            </a:r>
            <a:r>
              <a:rPr lang="en-US" altLang="zh-CN" dirty="0"/>
              <a:t>many</a:t>
            </a:r>
            <a:r>
              <a:rPr lang="zh-CN" altLang="en-US" dirty="0"/>
              <a:t> </a:t>
            </a:r>
            <a:r>
              <a:rPr lang="en-US" altLang="zh-CN" dirty="0"/>
              <a:t>rotations</a:t>
            </a:r>
            <a:r>
              <a:rPr lang="zh-CN" altLang="en-US" dirty="0"/>
              <a:t> </a:t>
            </a:r>
            <a:r>
              <a:rPr lang="en-US" altLang="zh-CN" dirty="0"/>
              <a:t>could</a:t>
            </a:r>
            <a:r>
              <a:rPr lang="zh-CN" altLang="en-US" dirty="0"/>
              <a:t> </a:t>
            </a:r>
            <a:r>
              <a:rPr lang="en-US" altLang="zh-CN" dirty="0"/>
              <a:t>achieve</a:t>
            </a:r>
            <a:r>
              <a:rPr lang="zh-CN" altLang="en-US" dirty="0"/>
              <a:t> </a:t>
            </a:r>
            <a:r>
              <a:rPr lang="en-US" altLang="zh-CN" dirty="0"/>
              <a:t>before</a:t>
            </a:r>
            <a:r>
              <a:rPr lang="zh-CN" altLang="en-US" dirty="0"/>
              <a:t> </a:t>
            </a:r>
            <a:r>
              <a:rPr lang="en-US" altLang="zh-CN" dirty="0"/>
              <a:t>it</a:t>
            </a:r>
            <a:r>
              <a:rPr lang="zh-CN" altLang="en-US" dirty="0"/>
              <a:t> </a:t>
            </a:r>
            <a:r>
              <a:rPr lang="en-US" altLang="zh-CN" dirty="0"/>
              <a:t>dropped</a:t>
            </a:r>
            <a:r>
              <a:rPr lang="zh-CN" altLang="en-US" dirty="0"/>
              <a:t> </a:t>
            </a:r>
            <a:r>
              <a:rPr lang="en-US" altLang="zh-CN" dirty="0"/>
              <a:t>the</a:t>
            </a:r>
            <a:r>
              <a:rPr lang="zh-CN" altLang="en-US" dirty="0"/>
              <a:t> </a:t>
            </a:r>
            <a:r>
              <a:rPr lang="en-US" altLang="zh-CN" dirty="0"/>
              <a:t>object,</a:t>
            </a:r>
            <a:r>
              <a:rPr lang="zh-CN" altLang="en-US" dirty="0"/>
              <a:t> </a:t>
            </a:r>
            <a:r>
              <a:rPr lang="en-US" altLang="zh-CN" dirty="0"/>
              <a:t>time</a:t>
            </a:r>
            <a:r>
              <a:rPr lang="zh-CN" altLang="en-US" dirty="0"/>
              <a:t> </a:t>
            </a:r>
            <a:r>
              <a:rPr lang="en-US" altLang="zh-CN" dirty="0"/>
              <a:t>out,</a:t>
            </a:r>
            <a:r>
              <a:rPr lang="zh-CN" altLang="en-US" dirty="0"/>
              <a:t> </a:t>
            </a:r>
            <a:r>
              <a:rPr lang="en-US" altLang="zh-CN" dirty="0"/>
              <a:t>or</a:t>
            </a:r>
            <a:r>
              <a:rPr lang="zh-CN" altLang="en-US" dirty="0"/>
              <a:t> </a:t>
            </a:r>
            <a:r>
              <a:rPr lang="en-US" altLang="zh-CN" dirty="0"/>
              <a:t>reached</a:t>
            </a:r>
            <a:r>
              <a:rPr lang="zh-CN" altLang="en-US" dirty="0"/>
              <a:t> </a:t>
            </a:r>
            <a:r>
              <a:rPr lang="en-US" altLang="zh-CN" dirty="0"/>
              <a:t>50</a:t>
            </a:r>
            <a:r>
              <a:rPr lang="zh-CN" altLang="en-US" dirty="0"/>
              <a:t> </a:t>
            </a:r>
            <a:r>
              <a:rPr lang="en-US" altLang="zh-CN" dirty="0"/>
              <a:t>successes.</a:t>
            </a:r>
          </a:p>
          <a:p>
            <a:endParaRPr lang="en-US" altLang="zh-CN" dirty="0"/>
          </a:p>
          <a:p>
            <a:r>
              <a:rPr lang="en-US" altLang="zh-CN" dirty="0"/>
              <a:t>Assessment</a:t>
            </a:r>
            <a:r>
              <a:rPr lang="zh-CN" altLang="en-US" dirty="0"/>
              <a:t> </a:t>
            </a:r>
            <a:r>
              <a:rPr lang="en-US" altLang="zh-CN" dirty="0"/>
              <a:t>on</a:t>
            </a:r>
            <a:r>
              <a:rPr lang="zh-CN" altLang="en-US" dirty="0"/>
              <a:t> </a:t>
            </a:r>
            <a:r>
              <a:rPr lang="en-US" altLang="zh-CN" dirty="0"/>
              <a:t>control</a:t>
            </a:r>
            <a:r>
              <a:rPr lang="zh-CN" altLang="en-US" dirty="0"/>
              <a:t> </a:t>
            </a:r>
            <a:r>
              <a:rPr lang="en-US" altLang="zh-CN" dirty="0"/>
              <a:t>based</a:t>
            </a:r>
            <a:r>
              <a:rPr lang="zh-CN" altLang="en-US" dirty="0"/>
              <a:t> </a:t>
            </a:r>
            <a:r>
              <a:rPr lang="en-US" altLang="zh-CN" dirty="0"/>
              <a:t>on:</a:t>
            </a:r>
          </a:p>
          <a:p>
            <a:r>
              <a:rPr lang="zh-CN" altLang="en-US" dirty="0"/>
              <a:t>        </a:t>
            </a:r>
            <a:r>
              <a:rPr lang="en-US" altLang="zh-CN" dirty="0"/>
              <a:t>pose</a:t>
            </a:r>
            <a:r>
              <a:rPr lang="zh-CN" altLang="en-US" dirty="0"/>
              <a:t> </a:t>
            </a:r>
            <a:r>
              <a:rPr lang="en-US" altLang="zh-CN" dirty="0"/>
              <a:t>estimation</a:t>
            </a:r>
            <a:r>
              <a:rPr lang="zh-CN" altLang="en-US" dirty="0"/>
              <a:t> </a:t>
            </a:r>
            <a:r>
              <a:rPr lang="en-US" altLang="zh-CN" dirty="0"/>
              <a:t>from</a:t>
            </a:r>
            <a:r>
              <a:rPr lang="zh-CN" altLang="en-US" dirty="0"/>
              <a:t> </a:t>
            </a:r>
            <a:r>
              <a:rPr lang="en-US" altLang="zh-CN" dirty="0"/>
              <a:t>vision</a:t>
            </a:r>
            <a:r>
              <a:rPr lang="zh-CN" altLang="en-US" dirty="0"/>
              <a:t> </a:t>
            </a:r>
            <a:r>
              <a:rPr lang="en-US" altLang="zh-CN" dirty="0"/>
              <a:t>and</a:t>
            </a:r>
            <a:r>
              <a:rPr lang="zh-CN" altLang="en-US" dirty="0"/>
              <a:t> </a:t>
            </a:r>
            <a:r>
              <a:rPr lang="en-US" altLang="zh-CN" dirty="0"/>
              <a:t>directly</a:t>
            </a:r>
            <a:r>
              <a:rPr lang="zh-CN" altLang="en-US" dirty="0"/>
              <a:t> </a:t>
            </a:r>
            <a:r>
              <a:rPr lang="en-US" altLang="zh-CN" dirty="0"/>
              <a:t>from</a:t>
            </a:r>
            <a:r>
              <a:rPr lang="zh-CN" altLang="en-US" dirty="0"/>
              <a:t> </a:t>
            </a:r>
            <a:r>
              <a:rPr lang="en-US" altLang="zh-CN" dirty="0"/>
              <a:t>motion</a:t>
            </a:r>
            <a:r>
              <a:rPr lang="zh-CN" altLang="en-US" dirty="0"/>
              <a:t> </a:t>
            </a:r>
            <a:r>
              <a:rPr lang="en-US" altLang="zh-CN" dirty="0"/>
              <a:t>tracking</a:t>
            </a:r>
            <a:r>
              <a:rPr lang="zh-CN" altLang="en-US" dirty="0"/>
              <a:t> </a:t>
            </a:r>
            <a:r>
              <a:rPr lang="en-US" altLang="zh-CN" dirty="0"/>
              <a:t>sensors:</a:t>
            </a:r>
            <a:r>
              <a:rPr lang="zh-CN" altLang="en-US" dirty="0"/>
              <a:t> </a:t>
            </a:r>
            <a:r>
              <a:rPr lang="en-US" altLang="zh-CN" dirty="0"/>
              <a:t>similar</a:t>
            </a:r>
            <a:r>
              <a:rPr lang="zh-CN" altLang="en-US" dirty="0"/>
              <a:t> </a:t>
            </a:r>
            <a:r>
              <a:rPr lang="en-US" altLang="zh-CN" dirty="0"/>
              <a:t>performance</a:t>
            </a:r>
          </a:p>
          <a:p>
            <a:pPr lvl="1"/>
            <a:r>
              <a:rPr lang="en-US" altLang="zh-CN" dirty="0"/>
              <a:t>Only</a:t>
            </a:r>
            <a:r>
              <a:rPr lang="zh-CN" altLang="en-US" dirty="0"/>
              <a:t> </a:t>
            </a:r>
            <a:r>
              <a:rPr lang="en-US" altLang="zh-CN" dirty="0"/>
              <a:t>using</a:t>
            </a:r>
            <a:r>
              <a:rPr lang="zh-CN" altLang="en-US" dirty="0"/>
              <a:t> </a:t>
            </a:r>
            <a:r>
              <a:rPr lang="en-US" altLang="zh-CN" dirty="0"/>
              <a:t>synthetic</a:t>
            </a:r>
            <a:r>
              <a:rPr lang="zh-CN" altLang="en-US" dirty="0"/>
              <a:t> </a:t>
            </a:r>
            <a:r>
              <a:rPr lang="en-US" altLang="zh-CN" dirty="0"/>
              <a:t>images</a:t>
            </a:r>
            <a:r>
              <a:rPr lang="zh-CN" altLang="en-US" dirty="0"/>
              <a:t> </a:t>
            </a:r>
            <a:r>
              <a:rPr lang="en-US" altLang="zh-CN" dirty="0"/>
              <a:t>is</a:t>
            </a:r>
            <a:r>
              <a:rPr lang="zh-CN" altLang="en-US" dirty="0"/>
              <a:t> </a:t>
            </a:r>
            <a:r>
              <a:rPr lang="en-US" altLang="zh-CN" dirty="0"/>
              <a:t>enough</a:t>
            </a:r>
          </a:p>
          <a:p>
            <a:pPr lvl="1"/>
            <a:endParaRPr lang="en-US" altLang="zh-CN" dirty="0"/>
          </a:p>
          <a:p>
            <a:r>
              <a:rPr lang="en-US" dirty="0"/>
              <a:t>Ablation study of the importance of randomizations and policies with memory capabilities in order to successfully transfer.</a:t>
            </a:r>
            <a:r>
              <a:rPr lang="zh-CN" altLang="en-US" dirty="0"/>
              <a:t> </a:t>
            </a:r>
            <a:endParaRPr lang="en-US" altLang="zh-CN" dirty="0"/>
          </a:p>
          <a:p>
            <a:pPr lvl="1"/>
            <a:r>
              <a:rPr lang="en-US" dirty="0"/>
              <a:t>5 separate RL policies in environments with various randomizations held out: all randomizations (baseline), no observation noise, no unmodeled effects, no physics randomizations, and no randomizations (basic simulator, i.e. no domain randomization).</a:t>
            </a:r>
          </a:p>
          <a:p>
            <a:pPr lvl="1"/>
            <a:r>
              <a:rPr lang="en-US" altLang="zh-CN" dirty="0"/>
              <a:t>3</a:t>
            </a:r>
            <a:r>
              <a:rPr lang="en-US" dirty="0"/>
              <a:t> different RL architectures: LSTM policy and value function</a:t>
            </a:r>
            <a:r>
              <a:rPr lang="zh-CN" altLang="en-US" dirty="0"/>
              <a:t> </a:t>
            </a:r>
            <a:r>
              <a:rPr lang="en-US" altLang="zh-CN" dirty="0"/>
              <a:t>(</a:t>
            </a:r>
            <a:r>
              <a:rPr lang="en-US" dirty="0"/>
              <a:t>baseline</a:t>
            </a:r>
            <a:r>
              <a:rPr lang="en-US" altLang="zh-CN" dirty="0"/>
              <a:t>)</a:t>
            </a:r>
            <a:r>
              <a:rPr lang="en-US" dirty="0"/>
              <a:t>, a feed forward (FF) policy and a LSTM value function, and both a FF policy and FF value function.</a:t>
            </a:r>
            <a:endParaRPr lang="en-US" altLang="zh-CN" dirty="0"/>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13</a:t>
            </a:fld>
            <a:endParaRPr lang="en-US"/>
          </a:p>
        </p:txBody>
      </p:sp>
    </p:spTree>
    <p:extLst>
      <p:ext uri="{BB962C8B-B14F-4D97-AF65-F5344CB8AC3E}">
        <p14:creationId xmlns:p14="http://schemas.microsoft.com/office/powerpoint/2010/main" val="45084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【performance</a:t>
            </a:r>
            <a:r>
              <a:rPr lang="zh-CN" altLang="en-US" dirty="0"/>
              <a:t>结论！</a:t>
            </a:r>
            <a:r>
              <a:rPr lang="en-US" altLang="zh-CN" dirty="0"/>
              <a:t>】</a:t>
            </a:r>
          </a:p>
          <a:p>
            <a:endParaRPr lang="en-US" dirty="0"/>
          </a:p>
          <a:p>
            <a:r>
              <a:rPr lang="en-US" dirty="0"/>
              <a:t>The number of successful consecutive rotations in simulation and on the physical robot</a:t>
            </a:r>
            <a:r>
              <a:rPr lang="zh-CN" altLang="en-US" dirty="0"/>
              <a:t> </a:t>
            </a:r>
            <a:r>
              <a:rPr lang="en-US" altLang="zh-CN" dirty="0"/>
              <a:t>are</a:t>
            </a:r>
            <a:r>
              <a:rPr lang="zh-CN" altLang="en-US" dirty="0"/>
              <a:t> </a:t>
            </a:r>
            <a:r>
              <a:rPr lang="en-US" altLang="zh-CN" dirty="0"/>
              <a:t>shown</a:t>
            </a:r>
            <a:r>
              <a:rPr lang="zh-CN" altLang="en-US" dirty="0"/>
              <a:t> </a:t>
            </a:r>
            <a:r>
              <a:rPr lang="en-US" altLang="zh-CN" dirty="0"/>
              <a:t>in</a:t>
            </a:r>
            <a:r>
              <a:rPr lang="zh-CN" altLang="en-US" dirty="0"/>
              <a:t> </a:t>
            </a:r>
            <a:r>
              <a:rPr lang="en-US" altLang="zh-CN" dirty="0"/>
              <a:t>the</a:t>
            </a:r>
            <a:r>
              <a:rPr lang="zh-CN" altLang="en-US" dirty="0"/>
              <a:t> </a:t>
            </a:r>
            <a:r>
              <a:rPr lang="en-US" altLang="zh-CN" dirty="0"/>
              <a:t>table</a:t>
            </a:r>
            <a:r>
              <a:rPr lang="en-US" dirty="0"/>
              <a:t>. </a:t>
            </a:r>
          </a:p>
          <a:p>
            <a:endParaRPr lang="en-US" dirty="0"/>
          </a:p>
          <a:p>
            <a:r>
              <a:rPr lang="en-US" dirty="0"/>
              <a:t>All policies were trained on </a:t>
            </a:r>
            <a:r>
              <a:rPr lang="en-US" altLang="zh-CN" dirty="0"/>
              <a:t>baseline</a:t>
            </a:r>
            <a:r>
              <a:rPr lang="zh-CN" altLang="en-US" dirty="0"/>
              <a:t> </a:t>
            </a:r>
            <a:r>
              <a:rPr lang="en-US" dirty="0"/>
              <a:t>environments</a:t>
            </a:r>
            <a:r>
              <a:rPr lang="zh-CN" altLang="en-US" dirty="0"/>
              <a:t> </a:t>
            </a:r>
            <a:r>
              <a:rPr lang="en-US" altLang="zh-CN" dirty="0"/>
              <a:t>settings</a:t>
            </a:r>
            <a:r>
              <a:rPr lang="en-US" dirty="0"/>
              <a:t> with all randomizations enabled. </a:t>
            </a:r>
            <a:r>
              <a:rPr lang="en-US" altLang="zh-CN" dirty="0"/>
              <a:t>Here</a:t>
            </a:r>
            <a:r>
              <a:rPr lang="zh-CN" altLang="en-US" dirty="0"/>
              <a:t> </a:t>
            </a:r>
            <a:r>
              <a:rPr lang="en-US" altLang="zh-CN" dirty="0"/>
              <a:t>are</a:t>
            </a:r>
            <a:r>
              <a:rPr lang="zh-CN" altLang="en-US" dirty="0"/>
              <a:t> </a:t>
            </a:r>
            <a:r>
              <a:rPr lang="en-US" dirty="0"/>
              <a:t>100 trials in simulation and 10 trails per policy on the physical robot. Each trial terminates when the object is dropped, 50 rotations are achieved or a timeout is reached. </a:t>
            </a:r>
          </a:p>
          <a:p>
            <a:endParaRPr lang="en-US" dirty="0"/>
          </a:p>
          <a:p>
            <a:r>
              <a:rPr lang="en-US" altLang="zh-CN" dirty="0"/>
              <a:t>Simulation</a:t>
            </a:r>
            <a:r>
              <a:rPr lang="zh-CN" altLang="en-US" dirty="0"/>
              <a:t>的</a:t>
            </a:r>
            <a:r>
              <a:rPr lang="en-US" altLang="zh-CN" dirty="0"/>
              <a:t>median</a:t>
            </a:r>
            <a:r>
              <a:rPr lang="zh-CN" altLang="en-US" dirty="0"/>
              <a:t>远远高于</a:t>
            </a:r>
            <a:r>
              <a:rPr lang="en-US" altLang="zh-CN" dirty="0"/>
              <a:t>physical</a:t>
            </a:r>
            <a:r>
              <a:rPr lang="zh-CN" altLang="en-US" dirty="0"/>
              <a:t> </a:t>
            </a:r>
            <a:r>
              <a:rPr lang="en-US" altLang="zh-CN" dirty="0"/>
              <a:t>task</a:t>
            </a:r>
          </a:p>
          <a:p>
            <a:r>
              <a:rPr lang="en-US" dirty="0"/>
              <a:t>Even though randomizations and calibration narrow the reality gap, it still exists and performance on the real system is worse than in simulation.</a:t>
            </a:r>
          </a:p>
        </p:txBody>
      </p:sp>
      <p:sp>
        <p:nvSpPr>
          <p:cNvPr id="4" name="Slide Number Placeholder 3"/>
          <p:cNvSpPr>
            <a:spLocks noGrp="1"/>
          </p:cNvSpPr>
          <p:nvPr>
            <p:ph type="sldNum" sz="quarter" idx="5"/>
          </p:nvPr>
        </p:nvSpPr>
        <p:spPr/>
        <p:txBody>
          <a:bodyPr/>
          <a:lstStyle/>
          <a:p>
            <a:fld id="{2C225AEE-D5A8-B74F-AFCC-F955174FEAAC}" type="slidenum">
              <a:rPr lang="en-US" smtClean="0"/>
              <a:t>14</a:t>
            </a:fld>
            <a:endParaRPr lang="en-US"/>
          </a:p>
        </p:txBody>
      </p:sp>
    </p:spTree>
    <p:extLst>
      <p:ext uri="{BB962C8B-B14F-4D97-AF65-F5344CB8AC3E}">
        <p14:creationId xmlns:p14="http://schemas.microsoft.com/office/powerpoint/2010/main" val="44758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【ablation</a:t>
            </a:r>
            <a:r>
              <a:rPr lang="zh-CN" altLang="en-US" dirty="0"/>
              <a:t> 结论！</a:t>
            </a:r>
            <a:r>
              <a:rPr lang="en-US" altLang="zh-CN" dirty="0"/>
              <a:t>】</a:t>
            </a:r>
            <a:endParaRPr lang="en-US" dirty="0"/>
          </a:p>
          <a:p>
            <a:endParaRPr lang="en-US" dirty="0"/>
          </a:p>
          <a:p>
            <a:r>
              <a:rPr lang="en-US" dirty="0"/>
              <a:t>Policies trained in environments with a more difficult set of randomizations, e.g. all randomizations</a:t>
            </a:r>
            <a:r>
              <a:rPr lang="zh-CN" altLang="en-US" dirty="0"/>
              <a:t> （紫色）</a:t>
            </a:r>
            <a:r>
              <a:rPr lang="en-US" dirty="0"/>
              <a:t> and no observation noise</a:t>
            </a:r>
            <a:r>
              <a:rPr lang="zh-CN" altLang="en-US" dirty="0"/>
              <a:t> （蓝色）</a:t>
            </a:r>
            <a:r>
              <a:rPr lang="en-US" dirty="0"/>
              <a:t>, converge much slower and therefore require more compute and simulated experience to train in. </a:t>
            </a:r>
          </a:p>
        </p:txBody>
      </p:sp>
      <p:sp>
        <p:nvSpPr>
          <p:cNvPr id="4" name="Slide Number Placeholder 3"/>
          <p:cNvSpPr>
            <a:spLocks noGrp="1"/>
          </p:cNvSpPr>
          <p:nvPr>
            <p:ph type="sldNum" sz="quarter" idx="5"/>
          </p:nvPr>
        </p:nvSpPr>
        <p:spPr/>
        <p:txBody>
          <a:bodyPr/>
          <a:lstStyle/>
          <a:p>
            <a:fld id="{2C225AEE-D5A8-B74F-AFCC-F955174FEAAC}" type="slidenum">
              <a:rPr lang="en-US" smtClean="0"/>
              <a:t>15</a:t>
            </a:fld>
            <a:endParaRPr lang="en-US"/>
          </a:p>
        </p:txBody>
      </p:sp>
    </p:spTree>
    <p:extLst>
      <p:ext uri="{BB962C8B-B14F-4D97-AF65-F5344CB8AC3E}">
        <p14:creationId xmlns:p14="http://schemas.microsoft.com/office/powerpoint/2010/main" val="44613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【ablation</a:t>
            </a:r>
            <a:r>
              <a:rPr lang="zh-CN" altLang="en-US" dirty="0"/>
              <a:t> 结论！</a:t>
            </a:r>
            <a:r>
              <a:rPr lang="en-US" altLang="zh-CN"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圆圈</a:t>
            </a:r>
            <a:endParaRPr lang="en-US" dirty="0"/>
          </a:p>
          <a:p>
            <a:r>
              <a:rPr lang="en-US" dirty="0"/>
              <a:t>training with all randomizations median of 13 consecutive goals achieved</a:t>
            </a:r>
          </a:p>
          <a:p>
            <a:r>
              <a:rPr lang="zh-CN" altLang="en-US" dirty="0"/>
              <a:t> 方块</a:t>
            </a:r>
            <a:endParaRPr lang="en-US" dirty="0"/>
          </a:p>
          <a:p>
            <a:r>
              <a:rPr lang="en-US" dirty="0"/>
              <a:t>trained with no randomizations, no physics randomizations, and no unmodeled effects achieve only median of 0, 2, and 2 consecutive goals, </a:t>
            </a:r>
          </a:p>
          <a:p>
            <a:r>
              <a:rPr lang="zh-CN" altLang="en-US" dirty="0"/>
              <a:t>结论：</a:t>
            </a:r>
            <a:r>
              <a:rPr lang="en-US" dirty="0"/>
              <a:t>training with randomizations is critical for transfer</a:t>
            </a:r>
          </a:p>
          <a:p>
            <a:endParaRPr lang="en-US" dirty="0"/>
          </a:p>
          <a:p>
            <a:r>
              <a:rPr lang="zh-CN" altLang="en-US" dirty="0"/>
              <a:t>三角</a:t>
            </a:r>
            <a:endParaRPr lang="en-US" dirty="0"/>
          </a:p>
          <a:p>
            <a:r>
              <a:rPr lang="en-US" dirty="0"/>
              <a:t>When holding out observation noise randomizations, the performance gap is less clear than for the other randomization groups. they believe that is because </a:t>
            </a:r>
            <a:r>
              <a:rPr lang="en-US" altLang="zh-CN" dirty="0"/>
              <a:t>the</a:t>
            </a:r>
            <a:r>
              <a:rPr lang="en-US" dirty="0"/>
              <a:t> motion capture system has very little noise. However, we still include this randomization because it is important when the vision and control policies are composed. In this case, the pose estimate of the object is much more noisy, and, therefore, training with observation noise should be more important.</a:t>
            </a:r>
          </a:p>
        </p:txBody>
      </p:sp>
      <p:sp>
        <p:nvSpPr>
          <p:cNvPr id="4" name="Slide Number Placeholder 3"/>
          <p:cNvSpPr>
            <a:spLocks noGrp="1"/>
          </p:cNvSpPr>
          <p:nvPr>
            <p:ph type="sldNum" sz="quarter" idx="5"/>
          </p:nvPr>
        </p:nvSpPr>
        <p:spPr/>
        <p:txBody>
          <a:bodyPr/>
          <a:lstStyle/>
          <a:p>
            <a:fld id="{2C225AEE-D5A8-B74F-AFCC-F955174FEAAC}" type="slidenum">
              <a:rPr lang="en-US" smtClean="0"/>
              <a:t>16</a:t>
            </a:fld>
            <a:endParaRPr lang="en-US"/>
          </a:p>
        </p:txBody>
      </p:sp>
    </p:spTree>
    <p:extLst>
      <p:ext uri="{BB962C8B-B14F-4D97-AF65-F5344CB8AC3E}">
        <p14:creationId xmlns:p14="http://schemas.microsoft.com/office/powerpoint/2010/main" val="649797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a:t>
            </a:r>
            <a:r>
              <a:rPr lang="zh-CN" altLang="en-US" dirty="0"/>
              <a:t> </a:t>
            </a:r>
            <a:r>
              <a:rPr lang="en-US" altLang="zh-CN" dirty="0"/>
              <a:t>is</a:t>
            </a:r>
            <a:r>
              <a:rPr lang="zh-CN" altLang="en-US" dirty="0"/>
              <a:t> </a:t>
            </a:r>
            <a:r>
              <a:rPr lang="en-US" altLang="zh-CN" dirty="0"/>
              <a:t>possible</a:t>
            </a:r>
            <a:r>
              <a:rPr lang="zh-CN" altLang="en-US" dirty="0"/>
              <a:t> </a:t>
            </a:r>
            <a:r>
              <a:rPr lang="en-US" altLang="zh-CN" dirty="0"/>
              <a:t>to</a:t>
            </a:r>
            <a:r>
              <a:rPr lang="zh-CN" altLang="en-US" dirty="0"/>
              <a:t> </a:t>
            </a:r>
            <a:r>
              <a:rPr lang="en-US" altLang="zh-CN" dirty="0"/>
              <a:t>complete</a:t>
            </a:r>
            <a:r>
              <a:rPr lang="zh-CN" altLang="en-US" dirty="0"/>
              <a:t> </a:t>
            </a:r>
            <a:r>
              <a:rPr lang="en-US" altLang="zh-CN" dirty="0"/>
              <a:t>the</a:t>
            </a:r>
            <a:r>
              <a:rPr lang="zh-CN" altLang="en-US" dirty="0"/>
              <a:t> </a:t>
            </a:r>
            <a:r>
              <a:rPr lang="en-US" altLang="zh-CN" dirty="0"/>
              <a:t>learning</a:t>
            </a:r>
            <a:r>
              <a:rPr lang="zh-CN" altLang="en-US" dirty="0"/>
              <a:t> </a:t>
            </a:r>
            <a:r>
              <a:rPr lang="en-US" altLang="zh-CN" dirty="0"/>
              <a:t>in</a:t>
            </a:r>
            <a:r>
              <a:rPr lang="zh-CN" altLang="en-US" dirty="0"/>
              <a:t> </a:t>
            </a:r>
            <a:r>
              <a:rPr lang="en-US" altLang="zh-CN" dirty="0"/>
              <a:t>a</a:t>
            </a:r>
            <a:r>
              <a:rPr lang="zh-CN" altLang="en-US" dirty="0"/>
              <a:t> </a:t>
            </a:r>
            <a:r>
              <a:rPr lang="en-US" altLang="zh-CN" dirty="0"/>
              <a:t>fully</a:t>
            </a:r>
            <a:r>
              <a:rPr lang="zh-CN" altLang="en-US" dirty="0"/>
              <a:t> </a:t>
            </a:r>
            <a:r>
              <a:rPr lang="en-US" altLang="zh-CN" dirty="0"/>
              <a:t>simulated</a:t>
            </a:r>
            <a:r>
              <a:rPr lang="zh-CN" altLang="en-US" dirty="0"/>
              <a:t> </a:t>
            </a:r>
            <a:r>
              <a:rPr lang="en-US" altLang="zh-CN" dirty="0"/>
              <a:t>environment</a:t>
            </a:r>
            <a:r>
              <a:rPr lang="zh-CN" altLang="en-US" dirty="0"/>
              <a:t> </a:t>
            </a:r>
            <a:r>
              <a:rPr lang="en-US" altLang="zh-CN" dirty="0"/>
              <a:t>and</a:t>
            </a:r>
            <a:r>
              <a:rPr lang="zh-CN" altLang="en-US" dirty="0"/>
              <a:t> </a:t>
            </a:r>
            <a:r>
              <a:rPr lang="en-US" altLang="zh-CN" dirty="0"/>
              <a:t>as</a:t>
            </a:r>
            <a:r>
              <a:rPr lang="zh-CN" altLang="en-US" dirty="0"/>
              <a:t> </a:t>
            </a:r>
            <a:r>
              <a:rPr lang="en-US" altLang="zh-CN" dirty="0"/>
              <a:t>long</a:t>
            </a:r>
            <a:r>
              <a:rPr lang="zh-CN" altLang="en-US" dirty="0"/>
              <a:t> </a:t>
            </a:r>
            <a:r>
              <a:rPr lang="en-US" altLang="zh-CN" dirty="0"/>
              <a:t>as</a:t>
            </a:r>
            <a:r>
              <a:rPr lang="zh-CN" altLang="en-US" dirty="0"/>
              <a:t> </a:t>
            </a:r>
            <a:r>
              <a:rPr lang="en-US" altLang="zh-CN" dirty="0"/>
              <a:t>the</a:t>
            </a:r>
            <a:r>
              <a:rPr lang="zh-CN" altLang="en-US" dirty="0"/>
              <a:t> </a:t>
            </a:r>
            <a:r>
              <a:rPr lang="en-US" altLang="zh-CN" dirty="0"/>
              <a:t>randomizations</a:t>
            </a:r>
            <a:r>
              <a:rPr lang="zh-CN" altLang="en-US" dirty="0"/>
              <a:t> </a:t>
            </a:r>
            <a:r>
              <a:rPr lang="en-US" altLang="zh-CN" dirty="0"/>
              <a:t>of</a:t>
            </a:r>
            <a:r>
              <a:rPr lang="zh-CN" altLang="en-US" dirty="0"/>
              <a:t> </a:t>
            </a:r>
            <a:r>
              <a:rPr lang="en-US" altLang="zh-CN" dirty="0"/>
              <a:t>factors</a:t>
            </a:r>
            <a:r>
              <a:rPr lang="zh-CN" altLang="en-US" dirty="0"/>
              <a:t> </a:t>
            </a:r>
            <a:r>
              <a:rPr lang="en-US" altLang="zh-CN" dirty="0"/>
              <a:t>are</a:t>
            </a:r>
            <a:r>
              <a:rPr lang="zh-CN" altLang="en-US" dirty="0"/>
              <a:t> </a:t>
            </a:r>
            <a:r>
              <a:rPr lang="en-US" altLang="zh-CN" dirty="0"/>
              <a:t>efficient</a:t>
            </a:r>
            <a:r>
              <a:rPr lang="zh-CN" altLang="en-US" dirty="0"/>
              <a:t> </a:t>
            </a:r>
            <a:r>
              <a:rPr lang="en-US" altLang="zh-CN" dirty="0"/>
              <a:t>enough,</a:t>
            </a:r>
            <a:r>
              <a:rPr lang="zh-CN" altLang="en-US" dirty="0"/>
              <a:t> </a:t>
            </a:r>
            <a:r>
              <a:rPr lang="en-US" altLang="zh-CN" dirty="0"/>
              <a:t>it</a:t>
            </a:r>
            <a:r>
              <a:rPr lang="zh-CN" altLang="en-US" dirty="0"/>
              <a:t> </a:t>
            </a:r>
            <a:r>
              <a:rPr lang="en-US" altLang="zh-CN" dirty="0"/>
              <a:t>can</a:t>
            </a:r>
            <a:r>
              <a:rPr lang="zh-CN" altLang="en-US" dirty="0"/>
              <a:t> </a:t>
            </a:r>
            <a:r>
              <a:rPr lang="en-US" altLang="zh-CN" dirty="0"/>
              <a:t>trade</a:t>
            </a:r>
            <a:r>
              <a:rPr lang="zh-CN" altLang="en-US" dirty="0"/>
              <a:t> </a:t>
            </a:r>
            <a:r>
              <a:rPr lang="en-US" altLang="zh-CN" dirty="0"/>
              <a:t>off</a:t>
            </a:r>
            <a:r>
              <a:rPr lang="zh-CN" altLang="en-US" dirty="0"/>
              <a:t> </a:t>
            </a:r>
            <a:r>
              <a:rPr lang="en-US" altLang="zh-CN" dirty="0"/>
              <a:t>the</a:t>
            </a:r>
            <a:r>
              <a:rPr lang="zh-CN" altLang="en-US" dirty="0"/>
              <a:t> </a:t>
            </a:r>
            <a:r>
              <a:rPr lang="en-US" altLang="zh-CN" dirty="0"/>
              <a:t>drawbacks</a:t>
            </a:r>
            <a:r>
              <a:rPr lang="zh-CN" altLang="en-US" dirty="0"/>
              <a:t> </a:t>
            </a:r>
            <a:r>
              <a:rPr lang="en-US" altLang="zh-CN" dirty="0"/>
              <a:t>of</a:t>
            </a:r>
            <a:r>
              <a:rPr lang="zh-CN" altLang="en-US" dirty="0"/>
              <a:t> </a:t>
            </a:r>
            <a:r>
              <a:rPr lang="en-US" altLang="zh-CN" dirty="0"/>
              <a:t>lack</a:t>
            </a:r>
            <a:r>
              <a:rPr lang="zh-CN" altLang="en-US" dirty="0"/>
              <a:t> </a:t>
            </a:r>
            <a:r>
              <a:rPr lang="en-US" altLang="zh-CN" dirty="0"/>
              <a:t>of</a:t>
            </a:r>
            <a:r>
              <a:rPr lang="zh-CN" altLang="en-US" dirty="0"/>
              <a:t> </a:t>
            </a:r>
            <a:r>
              <a:rPr lang="en-US" altLang="zh-CN" dirty="0"/>
              <a:t>accuracy</a:t>
            </a:r>
            <a:r>
              <a:rPr lang="zh-CN" altLang="en-US" dirty="0"/>
              <a:t> </a:t>
            </a:r>
            <a:r>
              <a:rPr lang="en-US" altLang="zh-CN" dirty="0"/>
              <a:t>in</a:t>
            </a:r>
            <a:r>
              <a:rPr lang="zh-CN" altLang="en-US" dirty="0"/>
              <a:t> </a:t>
            </a:r>
            <a:r>
              <a:rPr lang="en-US" altLang="zh-CN" dirty="0"/>
              <a:t>simulation.</a:t>
            </a:r>
            <a:r>
              <a:rPr lang="zh-CN" altLang="en-US" dirty="0"/>
              <a:t> </a:t>
            </a:r>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17</a:t>
            </a:fld>
            <a:endParaRPr lang="en-US"/>
          </a:p>
        </p:txBody>
      </p:sp>
    </p:spTree>
    <p:extLst>
      <p:ext uri="{BB962C8B-B14F-4D97-AF65-F5344CB8AC3E}">
        <p14:creationId xmlns:p14="http://schemas.microsoft.com/office/powerpoint/2010/main" val="106753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methodology</a:t>
            </a:r>
            <a:r>
              <a:rPr lang="zh-CN" altLang="en-US" dirty="0"/>
              <a:t> </a:t>
            </a:r>
            <a:r>
              <a:rPr lang="en-US" altLang="zh-CN" dirty="0"/>
              <a:t>they</a:t>
            </a:r>
            <a:r>
              <a:rPr lang="zh-CN" altLang="en-US" dirty="0"/>
              <a:t> </a:t>
            </a:r>
            <a:r>
              <a:rPr lang="en-US" altLang="zh-CN" dirty="0"/>
              <a:t>use</a:t>
            </a:r>
            <a:r>
              <a:rPr lang="zh-CN" altLang="en-US" dirty="0"/>
              <a:t> </a:t>
            </a:r>
            <a:r>
              <a:rPr lang="en-US" altLang="zh-CN" dirty="0"/>
              <a:t>is</a:t>
            </a:r>
            <a:r>
              <a:rPr lang="zh-CN" altLang="en-US" dirty="0"/>
              <a:t> </a:t>
            </a:r>
            <a:r>
              <a:rPr lang="en-US" altLang="zh-CN" dirty="0"/>
              <a:t>to</a:t>
            </a:r>
            <a:r>
              <a:rPr lang="zh-CN" altLang="en-US" dirty="0"/>
              <a:t> </a:t>
            </a:r>
            <a:endParaRPr lang="en-US" altLang="zh-CN" dirty="0"/>
          </a:p>
          <a:p>
            <a:endParaRPr lang="en-US" altLang="zh-CN" dirty="0"/>
          </a:p>
          <a:p>
            <a:r>
              <a:rPr lang="en-US" altLang="zh-CN" dirty="0"/>
              <a:t>1.</a:t>
            </a:r>
            <a:r>
              <a:rPr lang="zh-CN" altLang="en-US" dirty="0"/>
              <a:t> </a:t>
            </a:r>
            <a:r>
              <a:rPr lang="en-US" altLang="zh-CN" dirty="0"/>
              <a:t>Training</a:t>
            </a:r>
            <a:r>
              <a:rPr lang="zh-CN" altLang="en-US" dirty="0"/>
              <a:t> </a:t>
            </a:r>
            <a:r>
              <a:rPr lang="en-US" altLang="zh-CN" dirty="0"/>
              <a:t>in</a:t>
            </a:r>
            <a:r>
              <a:rPr lang="zh-CN" altLang="en-US" dirty="0"/>
              <a:t> </a:t>
            </a:r>
            <a:r>
              <a:rPr lang="en-US" altLang="zh-CN" dirty="0"/>
              <a:t>entire</a:t>
            </a:r>
            <a:r>
              <a:rPr lang="zh-CN" altLang="en-US" dirty="0"/>
              <a:t> </a:t>
            </a:r>
            <a:r>
              <a:rPr lang="en-US" altLang="zh-CN" dirty="0"/>
              <a:t>simulation</a:t>
            </a:r>
            <a:r>
              <a:rPr lang="zh-CN" altLang="en-US" dirty="0"/>
              <a:t> </a:t>
            </a:r>
            <a:r>
              <a:rPr lang="en-US" altLang="zh-CN" dirty="0"/>
              <a:t>environment:</a:t>
            </a:r>
            <a:r>
              <a:rPr lang="zh-CN" altLang="en-US" dirty="0"/>
              <a:t> </a:t>
            </a:r>
            <a:r>
              <a:rPr lang="en-US" altLang="zh-CN" dirty="0"/>
              <a:t>without</a:t>
            </a:r>
            <a:r>
              <a:rPr lang="zh-CN" altLang="en-US" dirty="0"/>
              <a:t> </a:t>
            </a:r>
            <a:r>
              <a:rPr lang="en-US" altLang="zh-CN" dirty="0"/>
              <a:t>any</a:t>
            </a:r>
            <a:r>
              <a:rPr lang="zh-CN" altLang="en-US" dirty="0"/>
              <a:t> </a:t>
            </a:r>
            <a:r>
              <a:rPr lang="en-US" altLang="zh-CN" dirty="0"/>
              <a:t>human</a:t>
            </a:r>
            <a:r>
              <a:rPr lang="zh-CN" altLang="en-US" dirty="0"/>
              <a:t> </a:t>
            </a:r>
            <a:r>
              <a:rPr lang="en-US" altLang="zh-CN" dirty="0"/>
              <a:t>inputs,</a:t>
            </a:r>
            <a:r>
              <a:rPr lang="zh-CN" altLang="en-US" dirty="0"/>
              <a:t> </a:t>
            </a:r>
            <a:r>
              <a:rPr lang="en-US" altLang="zh-CN" dirty="0"/>
              <a:t>fully</a:t>
            </a:r>
            <a:r>
              <a:rPr lang="zh-CN" altLang="en-US" dirty="0"/>
              <a:t> </a:t>
            </a:r>
            <a:r>
              <a:rPr lang="en-US" altLang="zh-CN" dirty="0"/>
              <a:t>replied</a:t>
            </a:r>
            <a:r>
              <a:rPr lang="zh-CN" altLang="en-US" dirty="0"/>
              <a:t> </a:t>
            </a:r>
            <a:r>
              <a:rPr lang="en-US" altLang="zh-CN" dirty="0"/>
              <a:t>on</a:t>
            </a:r>
            <a:r>
              <a:rPr lang="zh-CN" altLang="en-US" dirty="0"/>
              <a:t> </a:t>
            </a:r>
            <a:r>
              <a:rPr lang="en-US" altLang="zh-CN" dirty="0"/>
              <a:t>learning</a:t>
            </a:r>
            <a:r>
              <a:rPr lang="zh-CN" altLang="en-US" dirty="0"/>
              <a:t> </a:t>
            </a:r>
            <a:r>
              <a:rPr lang="en-US" altLang="zh-CN" dirty="0"/>
              <a:t>reward</a:t>
            </a:r>
            <a:r>
              <a:rPr lang="zh-CN" altLang="en-US" dirty="0"/>
              <a:t> </a:t>
            </a:r>
            <a:r>
              <a:rPr lang="en-US" altLang="zh-CN" dirty="0"/>
              <a:t>optimization</a:t>
            </a:r>
          </a:p>
          <a:p>
            <a:endParaRPr lang="en-US" altLang="zh-CN" dirty="0"/>
          </a:p>
          <a:p>
            <a:r>
              <a:rPr lang="en-US" altLang="zh-CN" dirty="0"/>
              <a:t>2.</a:t>
            </a:r>
            <a:r>
              <a:rPr lang="zh-CN" altLang="en-US" dirty="0"/>
              <a:t> </a:t>
            </a:r>
            <a:r>
              <a:rPr lang="en-US" altLang="zh-CN" dirty="0"/>
              <a:t>Domain</a:t>
            </a:r>
            <a:r>
              <a:rPr lang="zh-CN" altLang="en-US" dirty="0"/>
              <a:t> </a:t>
            </a:r>
            <a:r>
              <a:rPr lang="en-US" altLang="zh-CN" dirty="0"/>
              <a:t>randomization:</a:t>
            </a:r>
            <a:r>
              <a:rPr lang="zh-CN" altLang="en-US" dirty="0"/>
              <a:t> </a:t>
            </a:r>
            <a:r>
              <a:rPr lang="en-US" altLang="zh-CN" dirty="0"/>
              <a:t>provide</a:t>
            </a:r>
            <a:r>
              <a:rPr lang="zh-CN" altLang="en-US" dirty="0"/>
              <a:t> </a:t>
            </a:r>
            <a:r>
              <a:rPr lang="en-US" altLang="zh-CN" dirty="0"/>
              <a:t>various</a:t>
            </a:r>
            <a:r>
              <a:rPr lang="zh-CN" altLang="en-US" dirty="0"/>
              <a:t> </a:t>
            </a:r>
            <a:r>
              <a:rPr lang="en-US" altLang="zh-CN" dirty="0"/>
              <a:t>experience</a:t>
            </a:r>
            <a:r>
              <a:rPr lang="zh-CN" altLang="en-US" dirty="0"/>
              <a:t> </a:t>
            </a:r>
            <a:r>
              <a:rPr lang="en-US" altLang="zh-CN" dirty="0"/>
              <a:t>rather</a:t>
            </a:r>
            <a:r>
              <a:rPr lang="zh-CN" altLang="en-US" dirty="0"/>
              <a:t> </a:t>
            </a:r>
            <a:r>
              <a:rPr lang="en-US" altLang="zh-CN" dirty="0"/>
              <a:t>than</a:t>
            </a:r>
            <a:r>
              <a:rPr lang="zh-CN" altLang="en-US" dirty="0"/>
              <a:t> </a:t>
            </a:r>
            <a:r>
              <a:rPr lang="en-US" altLang="zh-CN" dirty="0"/>
              <a:t>maximizing</a:t>
            </a:r>
            <a:r>
              <a:rPr lang="zh-CN" altLang="en-US" dirty="0"/>
              <a:t> </a:t>
            </a:r>
            <a:r>
              <a:rPr lang="en-US" altLang="zh-CN" dirty="0"/>
              <a:t>realism:</a:t>
            </a:r>
            <a:r>
              <a:rPr lang="zh-CN" altLang="en-US" dirty="0"/>
              <a:t> </a:t>
            </a:r>
            <a:r>
              <a:rPr lang="en-US" altLang="zh-CN" dirty="0"/>
              <a:t>as</a:t>
            </a:r>
            <a:r>
              <a:rPr lang="zh-CN" altLang="en-US" dirty="0"/>
              <a:t> </a:t>
            </a:r>
            <a:r>
              <a:rPr lang="en-US" altLang="zh-CN" dirty="0"/>
              <a:t>in</a:t>
            </a:r>
            <a:r>
              <a:rPr lang="zh-CN" altLang="en-US" dirty="0"/>
              <a:t> </a:t>
            </a:r>
            <a:r>
              <a:rPr lang="en-US" altLang="zh-CN" dirty="0"/>
              <a:t>they</a:t>
            </a:r>
            <a:r>
              <a:rPr lang="zh-CN" altLang="en-US" dirty="0"/>
              <a:t> </a:t>
            </a:r>
            <a:r>
              <a:rPr lang="en-US" altLang="zh-CN" dirty="0"/>
              <a:t>scaling</a:t>
            </a:r>
            <a:r>
              <a:rPr lang="zh-CN" altLang="en-US" dirty="0"/>
              <a:t> </a:t>
            </a:r>
            <a:r>
              <a:rPr lang="en-US" altLang="zh-CN" dirty="0"/>
              <a:t>up</a:t>
            </a:r>
            <a:r>
              <a:rPr lang="zh-CN" altLang="en-US" dirty="0"/>
              <a:t> </a:t>
            </a:r>
            <a:r>
              <a:rPr lang="en-US" altLang="zh-CN" dirty="0"/>
              <a:t>the</a:t>
            </a:r>
            <a:r>
              <a:rPr lang="zh-CN" altLang="en-US" dirty="0"/>
              <a:t> </a:t>
            </a:r>
            <a:r>
              <a:rPr lang="en-US" altLang="zh-CN" dirty="0"/>
              <a:t>possible</a:t>
            </a:r>
            <a:r>
              <a:rPr lang="zh-CN" altLang="en-US" dirty="0"/>
              <a:t> </a:t>
            </a:r>
            <a:r>
              <a:rPr lang="en-US" altLang="zh-CN" dirty="0" err="1"/>
              <a:t>env</a:t>
            </a:r>
            <a:r>
              <a:rPr lang="zh-CN" altLang="en-US" dirty="0"/>
              <a:t> </a:t>
            </a:r>
            <a:r>
              <a:rPr lang="en-US" altLang="zh-CN" dirty="0"/>
              <a:t>by</a:t>
            </a:r>
            <a:r>
              <a:rPr lang="zh-CN" altLang="en-US" dirty="0"/>
              <a:t> </a:t>
            </a:r>
            <a:r>
              <a:rPr lang="en-US" altLang="zh-CN" dirty="0"/>
              <a:t>simulation</a:t>
            </a:r>
            <a:r>
              <a:rPr lang="zh-CN" altLang="en-US" dirty="0"/>
              <a:t> </a:t>
            </a:r>
            <a:r>
              <a:rPr lang="en-US" altLang="zh-CN" dirty="0"/>
              <a:t>rather</a:t>
            </a:r>
            <a:r>
              <a:rPr lang="zh-CN" altLang="en-US" dirty="0"/>
              <a:t> </a:t>
            </a:r>
            <a:r>
              <a:rPr lang="en-US" altLang="zh-CN" dirty="0"/>
              <a:t>than</a:t>
            </a:r>
            <a:r>
              <a:rPr lang="zh-CN" altLang="en-US" dirty="0"/>
              <a:t> </a:t>
            </a:r>
            <a:r>
              <a:rPr lang="en-US" altLang="zh-CN" dirty="0"/>
              <a:t>making</a:t>
            </a:r>
            <a:r>
              <a:rPr lang="zh-CN" altLang="en-US" dirty="0"/>
              <a:t> </a:t>
            </a:r>
            <a:r>
              <a:rPr lang="en-US" altLang="zh-CN" dirty="0" err="1"/>
              <a:t>env</a:t>
            </a:r>
            <a:r>
              <a:rPr lang="zh-CN" altLang="en-US" dirty="0"/>
              <a:t> </a:t>
            </a:r>
            <a:r>
              <a:rPr lang="en-US" altLang="zh-CN" dirty="0"/>
              <a:t>as</a:t>
            </a:r>
            <a:r>
              <a:rPr lang="zh-CN" altLang="en-US" dirty="0"/>
              <a:t> </a:t>
            </a:r>
            <a:r>
              <a:rPr lang="en-US" altLang="zh-CN" dirty="0"/>
              <a:t>real</a:t>
            </a:r>
            <a:r>
              <a:rPr lang="zh-CN" altLang="en-US" dirty="0"/>
              <a:t> </a:t>
            </a:r>
            <a:r>
              <a:rPr lang="en-US" altLang="zh-CN" dirty="0"/>
              <a:t>as</a:t>
            </a:r>
            <a:r>
              <a:rPr lang="zh-CN" altLang="en-US" dirty="0"/>
              <a:t> </a:t>
            </a:r>
            <a:r>
              <a:rPr lang="en-US" altLang="zh-CN" dirty="0"/>
              <a:t>possible</a:t>
            </a:r>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3</a:t>
            </a:fld>
            <a:endParaRPr lang="en-US"/>
          </a:p>
        </p:txBody>
      </p:sp>
    </p:spTree>
    <p:extLst>
      <p:ext uri="{BB962C8B-B14F-4D97-AF65-F5344CB8AC3E}">
        <p14:creationId xmlns:p14="http://schemas.microsoft.com/office/powerpoint/2010/main" val="351165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实验环境！</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Collect</a:t>
            </a:r>
            <a:r>
              <a:rPr lang="zh-CN" altLang="en-US" dirty="0"/>
              <a:t> </a:t>
            </a:r>
            <a:r>
              <a:rPr lang="en-US" altLang="zh-CN" dirty="0"/>
              <a:t>experience</a:t>
            </a:r>
            <a:r>
              <a:rPr lang="zh-CN" altLang="en-US" dirty="0"/>
              <a:t> </a:t>
            </a:r>
            <a:r>
              <a:rPr lang="en-US" altLang="zh-CN" dirty="0"/>
              <a:t>on</a:t>
            </a:r>
            <a:r>
              <a:rPr lang="zh-CN" altLang="en-US" dirty="0"/>
              <a:t> </a:t>
            </a:r>
            <a:r>
              <a:rPr lang="en-US" altLang="zh-CN" dirty="0"/>
              <a:t>simulation</a:t>
            </a:r>
            <a:r>
              <a:rPr lang="zh-CN" altLang="en-US" dirty="0"/>
              <a:t> </a:t>
            </a:r>
            <a:r>
              <a:rPr lang="en-US" altLang="zh-CN" dirty="0"/>
              <a:t>environment</a:t>
            </a:r>
          </a:p>
          <a:p>
            <a:pPr marL="0" indent="0">
              <a:buNone/>
            </a:pPr>
            <a:endParaRPr lang="en-US" altLang="zh-CN" dirty="0">
              <a:solidFill>
                <a:srgbClr val="FF0000"/>
              </a:solidFill>
            </a:endParaRPr>
          </a:p>
          <a:p>
            <a:pPr marL="0" indent="0">
              <a:buNone/>
            </a:pPr>
            <a:r>
              <a:rPr lang="en-US" altLang="zh-CN" dirty="0">
                <a:solidFill>
                  <a:srgbClr val="FF0000"/>
                </a:solidFill>
              </a:rPr>
              <a:t>Difficulties: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1.</a:t>
            </a:r>
            <a:r>
              <a:rPr lang="zh-CN" altLang="en-US" dirty="0">
                <a:solidFill>
                  <a:srgbClr val="FF0000"/>
                </a:solidFill>
              </a:rPr>
              <a:t> </a:t>
            </a:r>
            <a:r>
              <a:rPr lang="en-US" altLang="zh-CN" dirty="0">
                <a:solidFill>
                  <a:srgbClr val="FF0000"/>
                </a:solidFill>
              </a:rPr>
              <a:t>Simulate</a:t>
            </a:r>
            <a:r>
              <a:rPr lang="zh-CN" altLang="en-US" dirty="0">
                <a:solidFill>
                  <a:srgbClr val="FF0000"/>
                </a:solidFill>
              </a:rPr>
              <a:t> </a:t>
            </a:r>
            <a:r>
              <a:rPr lang="en-US" altLang="zh-CN" dirty="0">
                <a:solidFill>
                  <a:srgbClr val="FF0000"/>
                </a:solidFill>
              </a:rPr>
              <a:t>robotics</a:t>
            </a:r>
            <a:r>
              <a:rPr lang="zh-CN" altLang="en-US" dirty="0">
                <a:solidFill>
                  <a:srgbClr val="FF0000"/>
                </a:solidFill>
              </a:rPr>
              <a:t> </a:t>
            </a:r>
            <a:r>
              <a:rPr lang="en-US" altLang="zh-CN" dirty="0">
                <a:solidFill>
                  <a:srgbClr val="FF0000"/>
                </a:solidFill>
              </a:rPr>
              <a:t>setup</a:t>
            </a:r>
            <a:r>
              <a:rPr lang="zh-CN" altLang="en-US" dirty="0">
                <a:solidFill>
                  <a:srgbClr val="FF0000"/>
                </a:solidFill>
              </a:rPr>
              <a:t> </a:t>
            </a:r>
            <a:r>
              <a:rPr lang="en-US" altLang="zh-CN" dirty="0">
                <a:solidFill>
                  <a:srgbClr val="FF0000"/>
                </a:solidFill>
              </a:rPr>
              <a:t>parameters</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such</a:t>
            </a:r>
            <a:r>
              <a:rPr lang="zh-CN" altLang="en-US" dirty="0">
                <a:solidFill>
                  <a:srgbClr val="FF0000"/>
                </a:solidFill>
              </a:rPr>
              <a:t> </a:t>
            </a:r>
            <a:r>
              <a:rPr lang="en-US" altLang="zh-CN" dirty="0">
                <a:solidFill>
                  <a:srgbClr val="FF0000"/>
                </a:solidFill>
              </a:rPr>
              <a:t>as</a:t>
            </a:r>
            <a:r>
              <a:rPr lang="zh-CN" altLang="en-US" dirty="0">
                <a:solidFill>
                  <a:srgbClr val="FF0000"/>
                </a:solidFill>
              </a:rPr>
              <a:t> </a:t>
            </a:r>
            <a:r>
              <a:rPr lang="en-US" altLang="zh-CN" dirty="0">
                <a:solidFill>
                  <a:srgbClr val="FF0000"/>
                </a:solidFill>
              </a:rPr>
              <a:t>friction,</a:t>
            </a:r>
            <a:r>
              <a:rPr lang="zh-CN" altLang="en-US" dirty="0">
                <a:solidFill>
                  <a:srgbClr val="FF0000"/>
                </a:solidFill>
              </a:rPr>
              <a:t> </a:t>
            </a:r>
            <a:r>
              <a:rPr lang="en-US" altLang="zh-CN" dirty="0">
                <a:solidFill>
                  <a:srgbClr val="FF0000"/>
                </a:solidFill>
              </a:rPr>
              <a:t>damping,</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rolling</a:t>
            </a:r>
            <a:r>
              <a:rPr lang="zh-CN" altLang="en-US" dirty="0">
                <a:solidFill>
                  <a:srgbClr val="FF0000"/>
                </a:solidFill>
              </a:rPr>
              <a:t> </a:t>
            </a:r>
            <a:r>
              <a:rPr lang="en-US" altLang="zh-CN" dirty="0">
                <a:solidFill>
                  <a:srgbClr val="FF0000"/>
                </a:solidFill>
              </a:rPr>
              <a:t>resistance</a:t>
            </a:r>
            <a:r>
              <a:rPr lang="zh-CN" altLang="en-US" dirty="0">
                <a:solidFill>
                  <a:srgbClr val="FF0000"/>
                </a:solidFill>
              </a:rPr>
              <a:t> </a:t>
            </a:r>
            <a:endParaRPr lang="en-US" altLang="zh-CN" dirty="0">
              <a:solidFill>
                <a:srgbClr val="FF0000"/>
              </a:solidFill>
            </a:endParaRPr>
          </a:p>
          <a:p>
            <a:pPr lvl="1"/>
            <a:r>
              <a:rPr lang="en-US" altLang="zh-CN" dirty="0">
                <a:solidFill>
                  <a:srgbClr val="FF0000"/>
                </a:solidFill>
              </a:rPr>
              <a:t>2.</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we</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accurately</a:t>
            </a:r>
            <a:r>
              <a:rPr lang="zh-CN" altLang="en-US" dirty="0">
                <a:solidFill>
                  <a:srgbClr val="FF0000"/>
                </a:solidFill>
              </a:rPr>
              <a:t> </a:t>
            </a:r>
            <a:r>
              <a:rPr lang="en-US" altLang="zh-CN" dirty="0">
                <a:solidFill>
                  <a:srgbClr val="FF0000"/>
                </a:solidFill>
              </a:rPr>
              <a:t>simulate</a:t>
            </a:r>
            <a:r>
              <a:rPr lang="zh-CN" altLang="en-US" dirty="0">
                <a:solidFill>
                  <a:srgbClr val="FF0000"/>
                </a:solidFill>
              </a:rPr>
              <a:t> </a:t>
            </a:r>
            <a:r>
              <a:rPr lang="en-US" altLang="zh-CN" dirty="0">
                <a:solidFill>
                  <a:srgbClr val="FF0000"/>
                </a:solidFill>
              </a:rPr>
              <a:t>deformable</a:t>
            </a:r>
            <a:r>
              <a:rPr lang="zh-CN" altLang="en-US" dirty="0">
                <a:solidFill>
                  <a:srgbClr val="FF0000"/>
                </a:solidFill>
              </a:rPr>
              <a:t> </a:t>
            </a:r>
            <a:r>
              <a:rPr lang="en-US" altLang="zh-CN" dirty="0">
                <a:solidFill>
                  <a:srgbClr val="FF0000"/>
                </a:solidFill>
              </a:rPr>
              <a:t>objects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physiological</a:t>
            </a:r>
            <a:r>
              <a:rPr lang="zh-CN" altLang="en-US" dirty="0">
                <a:solidFill>
                  <a:srgbClr val="FF0000"/>
                </a:solidFill>
              </a:rPr>
              <a:t> </a:t>
            </a:r>
            <a:r>
              <a:rPr lang="en-US" altLang="zh-CN" dirty="0">
                <a:solidFill>
                  <a:srgbClr val="FF0000"/>
                </a:solidFill>
              </a:rPr>
              <a:t>factors</a:t>
            </a:r>
            <a:r>
              <a:rPr lang="zh-CN" altLang="en-US" dirty="0">
                <a:solidFill>
                  <a:srgbClr val="FF0000"/>
                </a:solidFill>
              </a:rPr>
              <a:t> </a:t>
            </a:r>
            <a:r>
              <a:rPr lang="en-US" altLang="zh-CN" dirty="0">
                <a:solidFill>
                  <a:srgbClr val="FF0000"/>
                </a:solidFill>
              </a:rPr>
              <a:t>such</a:t>
            </a:r>
            <a:r>
              <a:rPr lang="zh-CN" altLang="en-US" dirty="0">
                <a:solidFill>
                  <a:srgbClr val="FF0000"/>
                </a:solidFill>
              </a:rPr>
              <a:t> </a:t>
            </a:r>
            <a:r>
              <a:rPr lang="en-US" altLang="zh-CN" dirty="0">
                <a:solidFill>
                  <a:srgbClr val="FF0000"/>
                </a:solidFill>
              </a:rPr>
              <a:t>as</a:t>
            </a:r>
            <a:r>
              <a:rPr lang="zh-CN" altLang="en-US" dirty="0">
                <a:solidFill>
                  <a:srgbClr val="FF0000"/>
                </a:solidFill>
              </a:rPr>
              <a:t> </a:t>
            </a:r>
            <a:r>
              <a:rPr lang="en-US" altLang="zh-CN" dirty="0">
                <a:solidFill>
                  <a:srgbClr val="FF0000"/>
                </a:solidFill>
              </a:rPr>
              <a:t>tendons</a:t>
            </a:r>
            <a:r>
              <a:rPr lang="zh-CN" altLang="en-US" dirty="0">
                <a:solidFill>
                  <a:srgbClr val="FF0000"/>
                </a:solidFill>
              </a:rPr>
              <a:t> </a:t>
            </a:r>
            <a:r>
              <a:rPr lang="en-US" altLang="zh-CN" dirty="0">
                <a:solidFill>
                  <a:srgbClr val="FF0000"/>
                </a:solidFill>
              </a:rPr>
              <a:t>stretching</a:t>
            </a:r>
            <a:r>
              <a:rPr lang="zh-CN" altLang="en-US" dirty="0">
                <a:solidFill>
                  <a:srgbClr val="FF0000"/>
                </a:solidFill>
              </a:rPr>
              <a:t> </a:t>
            </a:r>
            <a:r>
              <a:rPr lang="en-US" altLang="zh-CN" dirty="0">
                <a:solidFill>
                  <a:srgbClr val="FF0000"/>
                </a:solidFill>
              </a:rPr>
              <a:t>or</a:t>
            </a:r>
            <a:r>
              <a:rPr lang="zh-CN" altLang="en-US" dirty="0">
                <a:solidFill>
                  <a:srgbClr val="FF0000"/>
                </a:solidFill>
              </a:rPr>
              <a:t> </a:t>
            </a:r>
            <a:r>
              <a:rPr lang="en-US" altLang="zh-CN" dirty="0">
                <a:solidFill>
                  <a:srgbClr val="FF0000"/>
                </a:solidFill>
              </a:rPr>
              <a:t>rubber</a:t>
            </a:r>
            <a:r>
              <a:rPr lang="zh-CN" altLang="en-US" dirty="0">
                <a:solidFill>
                  <a:srgbClr val="FF0000"/>
                </a:solidFill>
              </a:rPr>
              <a:t> </a:t>
            </a:r>
            <a:r>
              <a:rPr lang="en-US" altLang="zh-CN" dirty="0">
                <a:solidFill>
                  <a:srgbClr val="FF0000"/>
                </a:solidFill>
              </a:rPr>
              <a:t>deformation</a:t>
            </a:r>
            <a:r>
              <a:rPr lang="zh-CN" altLang="en-US" dirty="0">
                <a:solidFill>
                  <a:srgbClr val="FF0000"/>
                </a:solidFill>
              </a:rPr>
              <a:t> </a:t>
            </a:r>
            <a:r>
              <a:rPr lang="en-US" altLang="zh-CN" dirty="0">
                <a:solidFill>
                  <a:srgbClr val="FF0000"/>
                </a:solidFill>
              </a:rPr>
              <a:t>when</a:t>
            </a:r>
            <a:r>
              <a:rPr lang="zh-CN" altLang="en-US" dirty="0">
                <a:solidFill>
                  <a:srgbClr val="FF0000"/>
                </a:solidFill>
              </a:rPr>
              <a:t> </a:t>
            </a:r>
            <a:r>
              <a:rPr lang="en-US" altLang="zh-CN" dirty="0">
                <a:solidFill>
                  <a:srgbClr val="FF0000"/>
                </a:solidFill>
              </a:rPr>
              <a:t>contact</a:t>
            </a:r>
            <a:r>
              <a:rPr lang="zh-CN" altLang="en-US" dirty="0">
                <a:solidFill>
                  <a:srgbClr val="FF0000"/>
                </a:solidFill>
              </a:rPr>
              <a:t> </a:t>
            </a:r>
            <a:r>
              <a:rPr lang="en-US" altLang="zh-CN" dirty="0">
                <a:solidFill>
                  <a:srgbClr val="FF0000"/>
                </a:solidFill>
              </a:rPr>
              <a:t>with</a:t>
            </a:r>
            <a:r>
              <a:rPr lang="zh-CN" altLang="en-US" dirty="0">
                <a:solidFill>
                  <a:srgbClr val="FF0000"/>
                </a:solidFill>
              </a:rPr>
              <a:t> </a:t>
            </a:r>
            <a:r>
              <a:rPr lang="en-US" altLang="zh-CN" dirty="0">
                <a:solidFill>
                  <a:srgbClr val="FF0000"/>
                </a:solidFill>
              </a:rPr>
              <a:t>fingers</a:t>
            </a:r>
          </a:p>
          <a:p>
            <a:pPr lvl="1"/>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So</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the</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Solutions</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they</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worked</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out</a:t>
            </a:r>
            <a:r>
              <a:rPr kumimoji="0" lang="zh-CN" altLang="en-US" sz="1200" b="0" i="0" u="none" strike="noStrike" kern="1200" cap="none" spc="0" normalizeH="0" baseline="0" noProof="0" dirty="0">
                <a:ln>
                  <a:noFill/>
                </a:ln>
                <a:solidFill>
                  <a:srgbClr val="FF0000"/>
                </a:solidFill>
                <a:effectLst/>
                <a:uLnTx/>
                <a:uFillTx/>
                <a:latin typeface="+mn-lt"/>
                <a:ea typeface="+mn-ea"/>
                <a:cs typeface="+mn-cs"/>
              </a:rPr>
              <a:t> </a:t>
            </a:r>
            <a:r>
              <a:rPr kumimoji="0" lang="en-US" altLang="zh-CN" sz="1200" b="0" i="0" u="none" strike="noStrike" kern="1200" cap="none" spc="0" normalizeH="0" baseline="0" noProof="0" dirty="0">
                <a:ln>
                  <a:noFill/>
                </a:ln>
                <a:solidFill>
                  <a:srgbClr val="FF0000"/>
                </a:solidFill>
                <a:effectLst/>
                <a:uLnTx/>
                <a:uFillTx/>
                <a:latin typeface="+mn-lt"/>
                <a:ea typeface="+mn-ea"/>
                <a:cs typeface="+mn-cs"/>
              </a:rPr>
              <a:t>is:</a:t>
            </a:r>
          </a:p>
          <a:p>
            <a:pPr lvl="1"/>
            <a:r>
              <a:rPr lang="en-US" altLang="zh-CN" dirty="0"/>
              <a:t>1.</a:t>
            </a:r>
            <a:r>
              <a:rPr lang="zh-CN" altLang="en-US" dirty="0"/>
              <a:t> </a:t>
            </a:r>
            <a:r>
              <a:rPr lang="en-US" altLang="zh-CN" dirty="0"/>
              <a:t>Train</a:t>
            </a:r>
            <a:r>
              <a:rPr lang="zh-CN" altLang="en-US" dirty="0"/>
              <a:t> </a:t>
            </a:r>
            <a:r>
              <a:rPr lang="en-US" altLang="zh-CN" dirty="0"/>
              <a:t>policy</a:t>
            </a:r>
            <a:r>
              <a:rPr lang="zh-CN" altLang="en-US" dirty="0"/>
              <a:t> </a:t>
            </a:r>
            <a:r>
              <a:rPr lang="en-US" altLang="zh-CN" dirty="0"/>
              <a:t>on</a:t>
            </a:r>
            <a:r>
              <a:rPr lang="zh-CN" altLang="en-US" dirty="0"/>
              <a:t> </a:t>
            </a:r>
            <a:r>
              <a:rPr lang="en-US" altLang="zh-CN" dirty="0"/>
              <a:t>randomly</a:t>
            </a:r>
            <a:r>
              <a:rPr lang="zh-CN" altLang="en-US" dirty="0"/>
              <a:t> </a:t>
            </a:r>
            <a:r>
              <a:rPr lang="en-US" altLang="zh-CN" dirty="0"/>
              <a:t>chosen</a:t>
            </a:r>
            <a:r>
              <a:rPr lang="zh-CN" altLang="en-US" dirty="0"/>
              <a:t> </a:t>
            </a:r>
            <a:r>
              <a:rPr lang="en-US" altLang="zh-CN" dirty="0"/>
              <a:t>physical</a:t>
            </a:r>
            <a:r>
              <a:rPr lang="zh-CN" altLang="en-US" dirty="0"/>
              <a:t> </a:t>
            </a:r>
            <a:r>
              <a:rPr lang="en-US" altLang="zh-CN" dirty="0"/>
              <a:t>and</a:t>
            </a:r>
            <a:r>
              <a:rPr lang="zh-CN" altLang="en-US" dirty="0"/>
              <a:t> </a:t>
            </a:r>
            <a:r>
              <a:rPr lang="en-US" altLang="zh-CN" dirty="0"/>
              <a:t>visual</a:t>
            </a:r>
            <a:r>
              <a:rPr lang="zh-CN" altLang="en-US" dirty="0"/>
              <a:t> </a:t>
            </a:r>
            <a:r>
              <a:rPr lang="en-US" altLang="zh-CN" dirty="0"/>
              <a:t>attributes</a:t>
            </a:r>
            <a:r>
              <a:rPr lang="zh-CN" altLang="en-US" dirty="0"/>
              <a:t> </a:t>
            </a:r>
            <a:r>
              <a:rPr lang="en-US" altLang="zh-CN" dirty="0"/>
              <a:t>to</a:t>
            </a:r>
            <a:r>
              <a:rPr lang="zh-CN" altLang="en-US" dirty="0"/>
              <a:t> </a:t>
            </a:r>
            <a:r>
              <a:rPr lang="en-US" altLang="zh-CN" dirty="0"/>
              <a:t>trade</a:t>
            </a:r>
            <a:r>
              <a:rPr lang="zh-CN" altLang="en-US" dirty="0"/>
              <a:t> </a:t>
            </a:r>
            <a:r>
              <a:rPr lang="en-US" altLang="zh-CN" dirty="0"/>
              <a:t>off</a:t>
            </a:r>
            <a:r>
              <a:rPr lang="zh-CN" altLang="en-US" dirty="0"/>
              <a:t> </a:t>
            </a:r>
            <a:r>
              <a:rPr lang="en-US" altLang="zh-CN" dirty="0"/>
              <a:t>the</a:t>
            </a:r>
            <a:r>
              <a:rPr lang="zh-CN" altLang="en-US" dirty="0"/>
              <a:t> </a:t>
            </a:r>
            <a:r>
              <a:rPr lang="en-US" altLang="zh-CN" dirty="0"/>
              <a:t>limitations</a:t>
            </a:r>
            <a:r>
              <a:rPr lang="zh-CN" altLang="en-US" dirty="0"/>
              <a:t> </a:t>
            </a:r>
            <a:r>
              <a:rPr lang="en-US" altLang="zh-CN" dirty="0"/>
              <a:t>in</a:t>
            </a:r>
            <a:r>
              <a:rPr lang="zh-CN" altLang="en-US" dirty="0"/>
              <a:t> </a:t>
            </a:r>
            <a:r>
              <a:rPr lang="en-US" altLang="zh-CN" dirty="0"/>
              <a:t>accurate</a:t>
            </a:r>
            <a:r>
              <a:rPr lang="zh-CN" altLang="en-US" dirty="0"/>
              <a:t> </a:t>
            </a:r>
            <a:r>
              <a:rPr lang="en-US" altLang="zh-CN" dirty="0"/>
              <a:t>physical</a:t>
            </a:r>
            <a:r>
              <a:rPr lang="zh-CN" altLang="en-US" dirty="0"/>
              <a:t> </a:t>
            </a:r>
            <a:r>
              <a:rPr lang="en-US" altLang="zh-CN" dirty="0"/>
              <a:t>system</a:t>
            </a:r>
            <a:r>
              <a:rPr lang="zh-CN" altLang="en-US" dirty="0"/>
              <a:t> </a:t>
            </a:r>
            <a:r>
              <a:rPr lang="en-US" altLang="zh-CN" dirty="0"/>
              <a:t>simulation</a:t>
            </a:r>
          </a:p>
          <a:p>
            <a:pPr lvl="1"/>
            <a:r>
              <a:rPr lang="en-US" altLang="zh-CN" dirty="0"/>
              <a:t>2.</a:t>
            </a:r>
            <a:r>
              <a:rPr lang="zh-CN" altLang="en-US" dirty="0"/>
              <a:t> </a:t>
            </a:r>
            <a:r>
              <a:rPr lang="en-US" altLang="zh-CN" dirty="0"/>
              <a:t>Use</a:t>
            </a:r>
            <a:r>
              <a:rPr lang="zh-CN" altLang="en-US" dirty="0"/>
              <a:t> </a:t>
            </a:r>
            <a:r>
              <a:rPr lang="en-US" altLang="zh-CN" dirty="0"/>
              <a:t>randomized</a:t>
            </a:r>
            <a:r>
              <a:rPr lang="zh-CN" altLang="en-US" dirty="0"/>
              <a:t> </a:t>
            </a:r>
            <a:r>
              <a:rPr lang="en-US" altLang="zh-CN" dirty="0"/>
              <a:t>values</a:t>
            </a:r>
            <a:r>
              <a:rPr lang="zh-CN" altLang="en-US" dirty="0"/>
              <a:t> </a:t>
            </a:r>
            <a:r>
              <a:rPr lang="en-US" altLang="zh-CN" dirty="0"/>
              <a:t>to</a:t>
            </a:r>
            <a:r>
              <a:rPr lang="zh-CN" altLang="en-US" dirty="0"/>
              <a:t> </a:t>
            </a:r>
            <a:r>
              <a:rPr lang="en-US" altLang="zh-CN" dirty="0"/>
              <a:t>create</a:t>
            </a:r>
            <a:r>
              <a:rPr lang="zh-CN" altLang="en-US" dirty="0"/>
              <a:t> </a:t>
            </a:r>
            <a:r>
              <a:rPr lang="en-US" altLang="zh-CN" dirty="0"/>
              <a:t>diversity</a:t>
            </a:r>
            <a:r>
              <a:rPr lang="zh-CN" altLang="en-US" dirty="0"/>
              <a:t> </a:t>
            </a:r>
            <a:r>
              <a:rPr lang="en-US" altLang="zh-CN" dirty="0"/>
              <a:t>in</a:t>
            </a:r>
            <a:r>
              <a:rPr lang="zh-CN" altLang="en-US" dirty="0"/>
              <a:t> </a:t>
            </a:r>
            <a:r>
              <a:rPr lang="en-US" altLang="zh-CN" dirty="0"/>
              <a:t>environment</a:t>
            </a:r>
            <a:r>
              <a:rPr lang="zh-CN" altLang="en-US" dirty="0"/>
              <a:t> </a:t>
            </a:r>
            <a:r>
              <a:rPr lang="en-US" altLang="zh-CN" dirty="0"/>
              <a:t>simulation</a:t>
            </a:r>
            <a:r>
              <a:rPr lang="zh-CN" altLang="en-US" dirty="0"/>
              <a:t> </a:t>
            </a:r>
            <a:r>
              <a:rPr lang="en-US" altLang="zh-CN" dirty="0"/>
              <a:t>so</a:t>
            </a:r>
            <a:r>
              <a:rPr lang="zh-CN" altLang="en-US" dirty="0"/>
              <a:t> </a:t>
            </a:r>
            <a:r>
              <a:rPr lang="en-US" altLang="zh-CN" dirty="0"/>
              <a:t>that</a:t>
            </a:r>
            <a:r>
              <a:rPr lang="zh-CN" altLang="en-US" dirty="0"/>
              <a:t> </a:t>
            </a:r>
            <a:r>
              <a:rPr lang="en-US" altLang="zh-CN" dirty="0"/>
              <a:t>prevent</a:t>
            </a:r>
            <a:r>
              <a:rPr lang="zh-CN" altLang="en-US" dirty="0"/>
              <a:t> </a:t>
            </a:r>
            <a:r>
              <a:rPr lang="en-US" altLang="zh-CN" dirty="0"/>
              <a:t>overfitting</a:t>
            </a:r>
            <a:r>
              <a:rPr lang="zh-CN" altLang="en-US" dirty="0"/>
              <a:t> </a:t>
            </a:r>
            <a:r>
              <a:rPr lang="en-US" altLang="zh-CN" dirty="0"/>
              <a:t>to</a:t>
            </a:r>
            <a:r>
              <a:rPr lang="zh-CN" altLang="en-US" dirty="0"/>
              <a:t> </a:t>
            </a:r>
            <a:r>
              <a:rPr lang="en-US" altLang="zh-CN" dirty="0"/>
              <a:t>a</a:t>
            </a:r>
            <a:r>
              <a:rPr lang="zh-CN" altLang="en-US" dirty="0"/>
              <a:t> </a:t>
            </a:r>
            <a:r>
              <a:rPr lang="en-US" altLang="zh-CN" dirty="0"/>
              <a:t>single</a:t>
            </a:r>
            <a:r>
              <a:rPr lang="zh-CN" altLang="en-US" dirty="0"/>
              <a:t> </a:t>
            </a:r>
            <a:r>
              <a:rPr lang="en-US" altLang="zh-CN" dirty="0"/>
              <a:t>simulated</a:t>
            </a:r>
            <a:r>
              <a:rPr lang="zh-CN" altLang="en-US" dirty="0"/>
              <a:t> </a:t>
            </a:r>
            <a:r>
              <a:rPr lang="en-US" altLang="zh-CN" dirty="0"/>
              <a:t>environment</a:t>
            </a:r>
            <a:r>
              <a:rPr lang="zh-CN" altLang="en-US" dirty="0"/>
              <a:t> </a:t>
            </a:r>
            <a:r>
              <a:rPr lang="en-US" altLang="zh-CN" dirty="0"/>
              <a:t>and</a:t>
            </a:r>
            <a:r>
              <a:rPr lang="zh-CN" altLang="en-US" dirty="0"/>
              <a:t> </a:t>
            </a:r>
            <a:r>
              <a:rPr lang="en-US" altLang="zh-CN" dirty="0"/>
              <a:t>improve</a:t>
            </a:r>
            <a:r>
              <a:rPr lang="zh-CN" altLang="en-US" dirty="0"/>
              <a:t> </a:t>
            </a:r>
            <a:r>
              <a:rPr lang="en-US" altLang="zh-CN" dirty="0"/>
              <a:t>the</a:t>
            </a:r>
            <a:r>
              <a:rPr lang="zh-CN" altLang="en-US" dirty="0"/>
              <a:t> </a:t>
            </a:r>
            <a:r>
              <a:rPr lang="en-US" altLang="zh-CN" dirty="0"/>
              <a:t>possibility</a:t>
            </a:r>
            <a:r>
              <a:rPr lang="zh-CN" altLang="en-US" dirty="0"/>
              <a:t> </a:t>
            </a:r>
            <a:r>
              <a:rPr lang="en-US" altLang="zh-CN" dirty="0"/>
              <a:t>to</a:t>
            </a:r>
            <a:r>
              <a:rPr lang="zh-CN" altLang="en-US" dirty="0"/>
              <a:t> </a:t>
            </a:r>
            <a:r>
              <a:rPr lang="en-US" altLang="zh-CN" dirty="0"/>
              <a:t>transfer</a:t>
            </a:r>
            <a:r>
              <a:rPr lang="zh-CN" altLang="en-US" dirty="0"/>
              <a:t> </a:t>
            </a:r>
            <a:r>
              <a:rPr lang="en-US" altLang="zh-CN" dirty="0"/>
              <a:t>the</a:t>
            </a:r>
            <a:r>
              <a:rPr lang="zh-CN" altLang="en-US" dirty="0"/>
              <a:t> </a:t>
            </a:r>
            <a:r>
              <a:rPr lang="en-US" altLang="zh-CN" dirty="0"/>
              <a:t>system</a:t>
            </a:r>
            <a:r>
              <a:rPr lang="zh-CN" altLang="en-US" dirty="0"/>
              <a:t> </a:t>
            </a:r>
            <a:r>
              <a:rPr lang="en-US" altLang="zh-CN" dirty="0"/>
              <a:t>into</a:t>
            </a:r>
            <a:r>
              <a:rPr lang="zh-CN" altLang="en-US" dirty="0"/>
              <a:t> </a:t>
            </a:r>
            <a:r>
              <a:rPr lang="en-US" altLang="zh-CN" dirty="0"/>
              <a:t>real</a:t>
            </a:r>
            <a:r>
              <a:rPr lang="zh-CN" altLang="en-US" dirty="0"/>
              <a:t> </a:t>
            </a:r>
            <a:r>
              <a:rPr lang="en-US" altLang="zh-CN" dirty="0"/>
              <a:t>world</a:t>
            </a:r>
            <a:r>
              <a:rPr lang="zh-CN" altLang="en-US" dirty="0"/>
              <a:t> </a:t>
            </a:r>
            <a:r>
              <a:rPr lang="en-US" altLang="zh-CN" dirty="0"/>
              <a:t>tasks</a:t>
            </a:r>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4</a:t>
            </a:fld>
            <a:endParaRPr lang="en-US"/>
          </a:p>
        </p:txBody>
      </p:sp>
    </p:spTree>
    <p:extLst>
      <p:ext uri="{BB962C8B-B14F-4D97-AF65-F5344CB8AC3E}">
        <p14:creationId xmlns:p14="http://schemas.microsoft.com/office/powerpoint/2010/main" val="138011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硬件！</a:t>
            </a:r>
            <a:r>
              <a:rPr lang="en-US" altLang="zh-CN" dirty="0"/>
              <a:t>】</a:t>
            </a:r>
          </a:p>
          <a:p>
            <a:r>
              <a:rPr lang="en-US" altLang="zh-CN" dirty="0"/>
              <a:t>Hardware</a:t>
            </a:r>
            <a:r>
              <a:rPr lang="zh-CN" altLang="en-US" dirty="0"/>
              <a:t> </a:t>
            </a:r>
            <a:endParaRPr lang="en-US" altLang="zh-CN" dirty="0"/>
          </a:p>
          <a:p>
            <a:pPr lvl="1"/>
            <a:r>
              <a:rPr lang="en-US" altLang="zh-CN" dirty="0"/>
              <a:t>1.</a:t>
            </a:r>
            <a:r>
              <a:rPr lang="zh-CN" altLang="en-US" dirty="0"/>
              <a:t> </a:t>
            </a:r>
            <a:r>
              <a:rPr lang="en-US" altLang="zh-CN" dirty="0"/>
              <a:t>Use</a:t>
            </a:r>
            <a:r>
              <a:rPr lang="zh-CN" altLang="en-US" dirty="0"/>
              <a:t> </a:t>
            </a:r>
            <a:r>
              <a:rPr lang="en-US" altLang="zh-CN" dirty="0"/>
              <a:t>Humanoid</a:t>
            </a:r>
            <a:r>
              <a:rPr lang="zh-CN" altLang="en-US" dirty="0"/>
              <a:t> </a:t>
            </a:r>
            <a:r>
              <a:rPr lang="en-US" altLang="zh-CN" dirty="0"/>
              <a:t>robotic</a:t>
            </a:r>
            <a:r>
              <a:rPr lang="zh-CN" altLang="en-US" dirty="0"/>
              <a:t> </a:t>
            </a:r>
            <a:r>
              <a:rPr lang="en-US" altLang="zh-CN" dirty="0"/>
              <a:t>hand</a:t>
            </a:r>
            <a:r>
              <a:rPr lang="zh-CN" altLang="en-US" dirty="0"/>
              <a:t> </a:t>
            </a:r>
            <a:r>
              <a:rPr lang="en-US" altLang="zh-CN" dirty="0"/>
              <a:t>with</a:t>
            </a:r>
            <a:r>
              <a:rPr lang="zh-CN" altLang="en-US" dirty="0"/>
              <a:t> </a:t>
            </a:r>
            <a:r>
              <a:rPr lang="en-US" altLang="zh-CN" dirty="0"/>
              <a:t>24</a:t>
            </a:r>
            <a:r>
              <a:rPr lang="zh-CN" altLang="en-US" dirty="0"/>
              <a:t> </a:t>
            </a:r>
            <a:r>
              <a:rPr lang="en-US" altLang="zh-CN" dirty="0"/>
              <a:t>degrees</a:t>
            </a:r>
            <a:r>
              <a:rPr lang="zh-CN" altLang="en-US" dirty="0"/>
              <a:t> </a:t>
            </a:r>
            <a:r>
              <a:rPr lang="en-US" altLang="zh-CN" dirty="0"/>
              <a:t>of</a:t>
            </a:r>
            <a:r>
              <a:rPr lang="zh-CN" altLang="en-US" dirty="0"/>
              <a:t> </a:t>
            </a:r>
            <a:r>
              <a:rPr lang="en-US" altLang="zh-CN" dirty="0"/>
              <a:t>freedom</a:t>
            </a:r>
            <a:r>
              <a:rPr lang="zh-CN" altLang="en-US" dirty="0"/>
              <a:t> </a:t>
            </a:r>
            <a:r>
              <a:rPr lang="en-US" altLang="zh-CN" dirty="0"/>
              <a:t>and</a:t>
            </a:r>
            <a:r>
              <a:rPr lang="zh-CN" altLang="en-US" dirty="0"/>
              <a:t> </a:t>
            </a:r>
            <a:r>
              <a:rPr lang="en-US" altLang="zh-CN" dirty="0"/>
              <a:t>Actuated</a:t>
            </a:r>
            <a:r>
              <a:rPr lang="zh-CN" altLang="en-US" dirty="0"/>
              <a:t> </a:t>
            </a:r>
            <a:r>
              <a:rPr lang="en-US" altLang="zh-CN" dirty="0"/>
              <a:t>20</a:t>
            </a:r>
            <a:r>
              <a:rPr lang="zh-CN" altLang="en-US" dirty="0"/>
              <a:t> </a:t>
            </a:r>
            <a:r>
              <a:rPr lang="en-US" altLang="zh-CN" dirty="0"/>
              <a:t>pairs</a:t>
            </a:r>
            <a:r>
              <a:rPr lang="zh-CN" altLang="en-US" dirty="0"/>
              <a:t> </a:t>
            </a:r>
            <a:r>
              <a:rPr lang="en-US" altLang="zh-CN" dirty="0"/>
              <a:t>of</a:t>
            </a:r>
            <a:r>
              <a:rPr lang="zh-CN" altLang="en-US" dirty="0"/>
              <a:t> </a:t>
            </a:r>
            <a:r>
              <a:rPr lang="en-US" altLang="zh-CN" dirty="0"/>
              <a:t>agonist-antagonist</a:t>
            </a:r>
            <a:r>
              <a:rPr lang="zh-CN" altLang="en-US" dirty="0"/>
              <a:t> </a:t>
            </a:r>
            <a:r>
              <a:rPr lang="en-US" altLang="zh-CN" dirty="0"/>
              <a:t>tendons</a:t>
            </a:r>
            <a:r>
              <a:rPr lang="zh-CN" altLang="en-US" dirty="0"/>
              <a:t> </a:t>
            </a:r>
            <a:endParaRPr lang="en-US" altLang="zh-CN" dirty="0"/>
          </a:p>
          <a:p>
            <a:pPr lvl="1"/>
            <a:endParaRPr lang="en-US" altLang="zh-CN" dirty="0"/>
          </a:p>
          <a:p>
            <a:pPr lvl="1"/>
            <a:r>
              <a:rPr lang="en-US" altLang="zh-CN" dirty="0"/>
              <a:t>2.</a:t>
            </a:r>
            <a:r>
              <a:rPr lang="zh-CN" altLang="en-US" dirty="0"/>
              <a:t> </a:t>
            </a:r>
            <a:r>
              <a:rPr lang="en-US" altLang="zh-CN" dirty="0"/>
              <a:t>Use</a:t>
            </a:r>
            <a:r>
              <a:rPr lang="zh-CN" altLang="en-US" dirty="0"/>
              <a:t> </a:t>
            </a:r>
            <a:r>
              <a:rPr lang="en-US" altLang="zh-CN" dirty="0" err="1"/>
              <a:t>PhaseSpace</a:t>
            </a:r>
            <a:r>
              <a:rPr lang="zh-CN" altLang="en-US" dirty="0"/>
              <a:t> </a:t>
            </a:r>
            <a:r>
              <a:rPr lang="en-US" altLang="zh-CN" dirty="0"/>
              <a:t>motion</a:t>
            </a:r>
            <a:r>
              <a:rPr lang="zh-CN" altLang="en-US" dirty="0"/>
              <a:t> </a:t>
            </a:r>
            <a:r>
              <a:rPr lang="en-US" altLang="zh-CN" dirty="0"/>
              <a:t>capture</a:t>
            </a:r>
            <a:r>
              <a:rPr lang="zh-CN" altLang="en-US" dirty="0"/>
              <a:t> </a:t>
            </a:r>
            <a:r>
              <a:rPr lang="en-US" altLang="zh-CN" dirty="0"/>
              <a:t>system</a:t>
            </a:r>
            <a:r>
              <a:rPr lang="zh-CN" altLang="en-US" dirty="0"/>
              <a:t> </a:t>
            </a:r>
            <a:r>
              <a:rPr lang="en-US" altLang="zh-CN" dirty="0"/>
              <a:t>to</a:t>
            </a:r>
            <a:r>
              <a:rPr lang="zh-CN" altLang="en-US" dirty="0"/>
              <a:t> </a:t>
            </a:r>
            <a:r>
              <a:rPr lang="en-US" altLang="zh-CN" dirty="0"/>
              <a:t>track</a:t>
            </a:r>
            <a:r>
              <a:rPr lang="zh-CN" altLang="en-US" dirty="0"/>
              <a:t> </a:t>
            </a:r>
            <a:r>
              <a:rPr lang="en-US" altLang="zh-CN" dirty="0"/>
              <a:t>the</a:t>
            </a:r>
            <a:r>
              <a:rPr lang="zh-CN" altLang="en-US" dirty="0"/>
              <a:t> </a:t>
            </a:r>
            <a:r>
              <a:rPr lang="en-US" altLang="zh-CN" dirty="0"/>
              <a:t>Cartesian</a:t>
            </a:r>
            <a:r>
              <a:rPr lang="zh-CN" altLang="en-US" dirty="0"/>
              <a:t> </a:t>
            </a:r>
            <a:r>
              <a:rPr lang="en-US" altLang="zh-CN" dirty="0"/>
              <a:t>positions</a:t>
            </a:r>
            <a:r>
              <a:rPr lang="zh-CN" altLang="en-US" dirty="0"/>
              <a:t> </a:t>
            </a:r>
            <a:r>
              <a:rPr lang="en-US" altLang="zh-CN" dirty="0"/>
              <a:t>of</a:t>
            </a:r>
            <a:r>
              <a:rPr lang="zh-CN" altLang="en-US" dirty="0"/>
              <a:t> </a:t>
            </a:r>
            <a:r>
              <a:rPr lang="en-US" altLang="zh-CN" dirty="0"/>
              <a:t>finger</a:t>
            </a:r>
            <a:r>
              <a:rPr lang="zh-CN" altLang="en-US" dirty="0"/>
              <a:t> </a:t>
            </a:r>
            <a:r>
              <a:rPr lang="en-US" altLang="zh-CN" dirty="0"/>
              <a:t>tips</a:t>
            </a:r>
          </a:p>
          <a:p>
            <a:pPr lvl="1"/>
            <a:endParaRPr lang="en-US" altLang="zh-CN" dirty="0"/>
          </a:p>
          <a:p>
            <a:pPr lvl="1"/>
            <a:r>
              <a:rPr lang="en-US" altLang="zh-CN" dirty="0"/>
              <a:t>3.</a:t>
            </a:r>
            <a:r>
              <a:rPr lang="zh-CN" altLang="en-US" dirty="0"/>
              <a:t> </a:t>
            </a:r>
            <a:r>
              <a:rPr lang="en-US" altLang="zh-CN" dirty="0"/>
              <a:t>As</a:t>
            </a:r>
            <a:r>
              <a:rPr lang="zh-CN" altLang="en-US" dirty="0"/>
              <a:t> </a:t>
            </a:r>
            <a:r>
              <a:rPr lang="en-US" altLang="zh-CN" dirty="0"/>
              <a:t>for</a:t>
            </a:r>
            <a:r>
              <a:rPr lang="zh-CN" altLang="en-US" dirty="0"/>
              <a:t> </a:t>
            </a:r>
            <a:r>
              <a:rPr lang="en-US" altLang="zh-CN" dirty="0"/>
              <a:t>Object</a:t>
            </a:r>
            <a:r>
              <a:rPr lang="zh-CN" altLang="en-US" dirty="0"/>
              <a:t> </a:t>
            </a:r>
            <a:r>
              <a:rPr lang="en-US" altLang="zh-CN" dirty="0"/>
              <a:t>pose,</a:t>
            </a:r>
            <a:r>
              <a:rPr lang="zh-CN" altLang="en-US" dirty="0"/>
              <a:t> </a:t>
            </a:r>
            <a:r>
              <a:rPr lang="en-US" altLang="zh-CN" dirty="0"/>
              <a:t>the</a:t>
            </a:r>
            <a:r>
              <a:rPr lang="zh-CN" altLang="en-US" dirty="0"/>
              <a:t> </a:t>
            </a:r>
            <a:r>
              <a:rPr lang="en-US" altLang="zh-CN" dirty="0"/>
              <a:t>hardware</a:t>
            </a:r>
            <a:r>
              <a:rPr lang="zh-CN" altLang="en-US" dirty="0"/>
              <a:t> </a:t>
            </a:r>
            <a:r>
              <a:rPr lang="en-US" altLang="zh-CN" dirty="0"/>
              <a:t>used</a:t>
            </a:r>
            <a:r>
              <a:rPr lang="zh-CN" altLang="en-US" dirty="0"/>
              <a:t> </a:t>
            </a:r>
            <a:r>
              <a:rPr lang="en-US" altLang="zh-CN" dirty="0"/>
              <a:t>is:</a:t>
            </a:r>
          </a:p>
          <a:p>
            <a:pPr lvl="2"/>
            <a:r>
              <a:rPr lang="en-US" altLang="zh-CN" dirty="0" err="1"/>
              <a:t>PhaseSpace</a:t>
            </a:r>
            <a:r>
              <a:rPr lang="zh-CN" altLang="en-US" dirty="0"/>
              <a:t> </a:t>
            </a:r>
            <a:r>
              <a:rPr lang="en-US" altLang="zh-CN" dirty="0"/>
              <a:t>markers</a:t>
            </a:r>
            <a:r>
              <a:rPr lang="zh-CN" altLang="en-US" dirty="0"/>
              <a:t> </a:t>
            </a:r>
            <a:r>
              <a:rPr lang="en-US" altLang="zh-CN" dirty="0"/>
              <a:t>for</a:t>
            </a:r>
            <a:r>
              <a:rPr lang="zh-CN" altLang="en-US" dirty="0"/>
              <a:t> </a:t>
            </a:r>
            <a:r>
              <a:rPr lang="en-US" altLang="zh-CN" dirty="0"/>
              <a:t>physical</a:t>
            </a:r>
            <a:r>
              <a:rPr lang="zh-CN" altLang="en-US" dirty="0"/>
              <a:t> </a:t>
            </a:r>
            <a:r>
              <a:rPr lang="en-US" altLang="zh-CN" dirty="0"/>
              <a:t>based</a:t>
            </a:r>
            <a:r>
              <a:rPr lang="zh-CN" altLang="en-US" dirty="0"/>
              <a:t> </a:t>
            </a:r>
            <a:r>
              <a:rPr lang="en-US" altLang="zh-CN" dirty="0"/>
              <a:t>track</a:t>
            </a:r>
          </a:p>
          <a:p>
            <a:pPr lvl="2"/>
            <a:r>
              <a:rPr lang="en-US" altLang="zh-CN" dirty="0"/>
              <a:t>And</a:t>
            </a:r>
            <a:r>
              <a:rPr lang="zh-CN" altLang="en-US" dirty="0"/>
              <a:t> </a:t>
            </a:r>
            <a:r>
              <a:rPr lang="en-US" altLang="zh-CN" dirty="0"/>
              <a:t>addition</a:t>
            </a:r>
            <a:r>
              <a:rPr lang="zh-CN" altLang="en-US" dirty="0"/>
              <a:t> </a:t>
            </a:r>
            <a:r>
              <a:rPr lang="en-US" altLang="zh-CN" dirty="0"/>
              <a:t>with</a:t>
            </a:r>
            <a:r>
              <a:rPr lang="zh-CN" altLang="en-US" dirty="0"/>
              <a:t> </a:t>
            </a:r>
            <a:r>
              <a:rPr lang="en-US" altLang="zh-CN" dirty="0"/>
              <a:t>RGB</a:t>
            </a:r>
            <a:r>
              <a:rPr lang="zh-CN" altLang="en-US" dirty="0"/>
              <a:t> </a:t>
            </a:r>
            <a:r>
              <a:rPr lang="en-US" altLang="zh-CN" dirty="0"/>
              <a:t>cameras</a:t>
            </a:r>
            <a:r>
              <a:rPr lang="zh-CN" altLang="en-US" dirty="0"/>
              <a:t> </a:t>
            </a:r>
            <a:r>
              <a:rPr lang="en-US" altLang="zh-CN" dirty="0"/>
              <a:t>for</a:t>
            </a:r>
            <a:r>
              <a:rPr lang="zh-CN" altLang="en-US" dirty="0"/>
              <a:t> </a:t>
            </a:r>
            <a:r>
              <a:rPr lang="en-US" altLang="zh-CN" dirty="0"/>
              <a:t>vision</a:t>
            </a:r>
            <a:r>
              <a:rPr lang="zh-CN" altLang="en-US" dirty="0"/>
              <a:t> </a:t>
            </a:r>
            <a:r>
              <a:rPr lang="en-US" altLang="zh-CN" dirty="0"/>
              <a:t>based</a:t>
            </a:r>
            <a:r>
              <a:rPr lang="zh-CN" altLang="en-US" dirty="0"/>
              <a:t> </a:t>
            </a:r>
            <a:r>
              <a:rPr lang="en-US" altLang="zh-CN" dirty="0"/>
              <a:t>pose</a:t>
            </a:r>
            <a:r>
              <a:rPr lang="zh-CN" altLang="en-US" dirty="0"/>
              <a:t> </a:t>
            </a:r>
            <a:r>
              <a:rPr lang="en-US" altLang="zh-CN" dirty="0"/>
              <a:t>estimation</a:t>
            </a:r>
            <a:r>
              <a:rPr lang="zh-CN" altLang="en-US" dirty="0"/>
              <a:t> </a:t>
            </a:r>
            <a:r>
              <a:rPr lang="en-US" altLang="zh-CN" dirty="0"/>
              <a:t>–</a:t>
            </a:r>
            <a:r>
              <a:rPr lang="zh-CN" altLang="en-US" dirty="0"/>
              <a:t> </a:t>
            </a:r>
            <a:r>
              <a:rPr lang="en-US" altLang="zh-CN" dirty="0"/>
              <a:t>this</a:t>
            </a:r>
            <a:r>
              <a:rPr lang="zh-CN" altLang="en-US" dirty="0"/>
              <a:t> </a:t>
            </a:r>
            <a:r>
              <a:rPr lang="en-US" altLang="zh-CN" dirty="0"/>
              <a:t>is</a:t>
            </a:r>
            <a:r>
              <a:rPr lang="zh-CN" altLang="en-US" dirty="0"/>
              <a:t> </a:t>
            </a:r>
            <a:r>
              <a:rPr lang="en-US" altLang="zh-CN" dirty="0"/>
              <a:t>for</a:t>
            </a:r>
            <a:r>
              <a:rPr lang="zh-CN" altLang="en-US" dirty="0"/>
              <a:t> </a:t>
            </a:r>
            <a:r>
              <a:rPr lang="en-US" altLang="zh-CN" dirty="0"/>
              <a:t>the</a:t>
            </a:r>
            <a:r>
              <a:rPr lang="zh-CN" altLang="en-US" dirty="0"/>
              <a:t> </a:t>
            </a:r>
            <a:r>
              <a:rPr lang="en-US" altLang="zh-CN" dirty="0"/>
              <a:t>purpose</a:t>
            </a:r>
            <a:r>
              <a:rPr lang="zh-CN" altLang="en-US" dirty="0"/>
              <a:t> </a:t>
            </a:r>
            <a:r>
              <a:rPr lang="en-US" altLang="zh-CN" dirty="0"/>
              <a:t>of</a:t>
            </a:r>
            <a:r>
              <a:rPr lang="zh-CN" altLang="en-US" dirty="0"/>
              <a:t> </a:t>
            </a:r>
            <a:r>
              <a:rPr lang="en-US" altLang="zh-CN" dirty="0"/>
              <a:t>transfer</a:t>
            </a:r>
            <a:r>
              <a:rPr lang="zh-CN" altLang="en-US" dirty="0"/>
              <a:t> </a:t>
            </a:r>
            <a:r>
              <a:rPr lang="en-US" altLang="zh-CN" dirty="0"/>
              <a:t>to</a:t>
            </a:r>
            <a:r>
              <a:rPr lang="zh-CN" altLang="en-US" dirty="0"/>
              <a:t> </a:t>
            </a:r>
            <a:r>
              <a:rPr lang="en-US" altLang="zh-CN" dirty="0"/>
              <a:t>real</a:t>
            </a:r>
            <a:r>
              <a:rPr lang="zh-CN" altLang="en-US" dirty="0"/>
              <a:t> </a:t>
            </a:r>
            <a:r>
              <a:rPr lang="en-US" altLang="zh-CN" dirty="0"/>
              <a:t>world</a:t>
            </a:r>
          </a:p>
          <a:p>
            <a:endParaRPr lang="en-US" altLang="zh-CN" dirty="0"/>
          </a:p>
          <a:p>
            <a:r>
              <a:rPr lang="en-US" altLang="zh-CN" dirty="0"/>
              <a:t>The</a:t>
            </a:r>
            <a:r>
              <a:rPr lang="zh-CN" altLang="en-US" dirty="0"/>
              <a:t> </a:t>
            </a:r>
            <a:r>
              <a:rPr lang="en-US" altLang="zh-CN" dirty="0"/>
              <a:t>Simulation</a:t>
            </a:r>
            <a:r>
              <a:rPr lang="zh-CN" altLang="en-US" dirty="0"/>
              <a:t> </a:t>
            </a:r>
            <a:r>
              <a:rPr lang="en-US" altLang="zh-CN" dirty="0"/>
              <a:t>is</a:t>
            </a:r>
            <a:r>
              <a:rPr lang="zh-CN" altLang="en-US" dirty="0"/>
              <a:t> </a:t>
            </a:r>
            <a:r>
              <a:rPr lang="en-US" altLang="zh-CN" dirty="0"/>
              <a:t>running:</a:t>
            </a:r>
          </a:p>
          <a:p>
            <a:pPr lvl="1"/>
            <a:r>
              <a:rPr lang="en-US" altLang="zh-CN" dirty="0"/>
              <a:t>In</a:t>
            </a:r>
            <a:r>
              <a:rPr lang="zh-CN" altLang="en-US" dirty="0"/>
              <a:t> </a:t>
            </a:r>
            <a:r>
              <a:rPr lang="en-US" altLang="zh-CN" dirty="0" err="1"/>
              <a:t>MuJoc</a:t>
            </a:r>
            <a:r>
              <a:rPr lang="zh-CN" altLang="en-US" dirty="0"/>
              <a:t> </a:t>
            </a:r>
            <a:r>
              <a:rPr lang="en-US" altLang="zh-CN" dirty="0"/>
              <a:t>physics</a:t>
            </a:r>
            <a:r>
              <a:rPr lang="zh-CN" altLang="en-US" dirty="0"/>
              <a:t> </a:t>
            </a:r>
            <a:r>
              <a:rPr lang="en-US" altLang="zh-CN" dirty="0"/>
              <a:t>engine</a:t>
            </a:r>
          </a:p>
          <a:p>
            <a:pPr lvl="1"/>
            <a:endParaRPr lang="en-US" altLang="zh-CN" dirty="0"/>
          </a:p>
          <a:p>
            <a:pPr lvl="1"/>
            <a:r>
              <a:rPr lang="en-US" altLang="zh-CN" dirty="0"/>
              <a:t>In</a:t>
            </a:r>
            <a:r>
              <a:rPr lang="zh-CN" altLang="en-US" dirty="0"/>
              <a:t> </a:t>
            </a:r>
            <a:r>
              <a:rPr lang="en-US" altLang="zh-CN" dirty="0"/>
              <a:t>the</a:t>
            </a:r>
            <a:r>
              <a:rPr lang="zh-CN" altLang="en-US" dirty="0"/>
              <a:t> </a:t>
            </a:r>
            <a:r>
              <a:rPr lang="en-US" altLang="zh-CN" dirty="0"/>
              <a:t>simulation</a:t>
            </a:r>
            <a:r>
              <a:rPr lang="zh-CN" altLang="en-US" dirty="0"/>
              <a:t> </a:t>
            </a:r>
            <a:r>
              <a:rPr lang="en-US" altLang="zh-CN" dirty="0"/>
              <a:t>Only</a:t>
            </a:r>
            <a:r>
              <a:rPr lang="zh-CN" altLang="en-US" dirty="0"/>
              <a:t> </a:t>
            </a:r>
            <a:r>
              <a:rPr lang="en-US" altLang="zh-CN" dirty="0"/>
              <a:t>make</a:t>
            </a:r>
            <a:r>
              <a:rPr lang="zh-CN" altLang="en-US" dirty="0"/>
              <a:t> </a:t>
            </a:r>
            <a:r>
              <a:rPr lang="en-US" altLang="zh-CN" dirty="0"/>
              <a:t>rough</a:t>
            </a:r>
            <a:r>
              <a:rPr lang="zh-CN" altLang="en-US" dirty="0"/>
              <a:t> </a:t>
            </a:r>
            <a:r>
              <a:rPr lang="en-US" altLang="zh-CN" dirty="0"/>
              <a:t>approximation</a:t>
            </a:r>
            <a:r>
              <a:rPr lang="zh-CN" altLang="en-US" dirty="0"/>
              <a:t> </a:t>
            </a:r>
            <a:r>
              <a:rPr lang="en-US" altLang="zh-CN" dirty="0"/>
              <a:t>of</a:t>
            </a:r>
            <a:r>
              <a:rPr lang="zh-CN" altLang="en-US" dirty="0"/>
              <a:t> </a:t>
            </a:r>
            <a:r>
              <a:rPr lang="en-US" altLang="zh-CN" dirty="0"/>
              <a:t>physical</a:t>
            </a:r>
            <a:r>
              <a:rPr lang="zh-CN" altLang="en-US" dirty="0"/>
              <a:t> </a:t>
            </a:r>
            <a:r>
              <a:rPr lang="en-US" altLang="zh-CN" dirty="0"/>
              <a:t>setup</a:t>
            </a:r>
            <a:r>
              <a:rPr lang="zh-CN" altLang="en-US" dirty="0"/>
              <a:t> </a:t>
            </a:r>
            <a:r>
              <a:rPr lang="en-US" altLang="zh-CN" dirty="0"/>
              <a:t>due</a:t>
            </a:r>
            <a:r>
              <a:rPr lang="zh-CN" altLang="en-US" dirty="0"/>
              <a:t> </a:t>
            </a:r>
            <a:r>
              <a:rPr lang="en-US" altLang="zh-CN" dirty="0"/>
              <a:t>to</a:t>
            </a:r>
            <a:r>
              <a:rPr lang="zh-CN" altLang="en-US" dirty="0"/>
              <a:t> </a:t>
            </a:r>
            <a:r>
              <a:rPr lang="en-US" altLang="zh-CN" dirty="0"/>
              <a:t>complicated</a:t>
            </a:r>
            <a:r>
              <a:rPr lang="zh-CN" altLang="en-US" dirty="0"/>
              <a:t> </a:t>
            </a:r>
            <a:r>
              <a:rPr lang="en-US" altLang="zh-CN" dirty="0"/>
              <a:t>situations</a:t>
            </a:r>
            <a:r>
              <a:rPr lang="zh-CN" altLang="en-US" dirty="0"/>
              <a:t> </a:t>
            </a:r>
            <a:r>
              <a:rPr lang="en-US" altLang="zh-CN" dirty="0"/>
              <a:t>in</a:t>
            </a:r>
            <a:r>
              <a:rPr lang="zh-CN" altLang="en-US" dirty="0"/>
              <a:t> </a:t>
            </a:r>
            <a:r>
              <a:rPr lang="en-US" altLang="zh-CN" dirty="0"/>
              <a:t>real</a:t>
            </a:r>
            <a:r>
              <a:rPr lang="zh-CN" altLang="en-US" dirty="0"/>
              <a:t> </a:t>
            </a:r>
            <a:r>
              <a:rPr lang="en-US" altLang="zh-CN" dirty="0"/>
              <a:t>world</a:t>
            </a:r>
            <a:r>
              <a:rPr lang="zh-CN" altLang="en-US" dirty="0"/>
              <a:t> </a:t>
            </a:r>
            <a:r>
              <a:rPr lang="en-US" altLang="zh-CN" dirty="0"/>
              <a:t>(but</a:t>
            </a:r>
            <a:r>
              <a:rPr lang="zh-CN" altLang="en-US" dirty="0"/>
              <a:t> </a:t>
            </a:r>
            <a:r>
              <a:rPr lang="en-US" altLang="zh-CN" dirty="0"/>
              <a:t>this</a:t>
            </a:r>
            <a:r>
              <a:rPr lang="zh-CN" altLang="en-US" dirty="0"/>
              <a:t> </a:t>
            </a:r>
            <a:r>
              <a:rPr lang="en-US" altLang="zh-CN" dirty="0"/>
              <a:t>causes</a:t>
            </a:r>
            <a:r>
              <a:rPr lang="zh-CN" altLang="en-US" dirty="0"/>
              <a:t> </a:t>
            </a:r>
            <a:r>
              <a:rPr lang="en-US" altLang="zh-CN" dirty="0"/>
              <a:t>reality</a:t>
            </a:r>
            <a:r>
              <a:rPr lang="zh-CN" altLang="en-US" dirty="0"/>
              <a:t> </a:t>
            </a:r>
            <a:r>
              <a:rPr lang="en-US" altLang="zh-CN" dirty="0"/>
              <a:t>gap</a:t>
            </a:r>
            <a:r>
              <a:rPr lang="zh-CN" altLang="en-US" dirty="0"/>
              <a:t> </a:t>
            </a:r>
            <a:r>
              <a:rPr lang="en-US" altLang="zh-CN" dirty="0"/>
              <a:t>when</a:t>
            </a:r>
            <a:r>
              <a:rPr lang="zh-CN" altLang="en-US" dirty="0"/>
              <a:t> </a:t>
            </a:r>
            <a:r>
              <a:rPr lang="en-US" altLang="zh-CN" dirty="0"/>
              <a:t>transfer</a:t>
            </a:r>
            <a:r>
              <a:rPr lang="zh-CN" altLang="en-US" dirty="0"/>
              <a:t> </a:t>
            </a:r>
            <a:r>
              <a:rPr lang="en-US" altLang="zh-CN" dirty="0"/>
              <a:t>to</a:t>
            </a:r>
            <a:r>
              <a:rPr lang="zh-CN" altLang="en-US" dirty="0"/>
              <a:t> </a:t>
            </a:r>
            <a:r>
              <a:rPr lang="en-US" altLang="zh-CN" dirty="0"/>
              <a:t>real</a:t>
            </a:r>
            <a:r>
              <a:rPr lang="zh-CN" altLang="en-US" dirty="0"/>
              <a:t> </a:t>
            </a:r>
            <a:r>
              <a:rPr lang="en-US" altLang="zh-CN" dirty="0"/>
              <a:t>world)</a:t>
            </a:r>
          </a:p>
          <a:p>
            <a:pPr lvl="1"/>
            <a:endParaRPr lang="en-US" altLang="zh-CN" dirty="0"/>
          </a:p>
          <a:p>
            <a:pPr lvl="1"/>
            <a:r>
              <a:rPr lang="en-US" altLang="zh-CN" dirty="0"/>
              <a:t>(so</a:t>
            </a:r>
            <a:r>
              <a:rPr lang="zh-CN" altLang="en-US" dirty="0"/>
              <a:t> </a:t>
            </a:r>
            <a:r>
              <a:rPr lang="en-US" altLang="zh-CN" dirty="0"/>
              <a:t>to</a:t>
            </a:r>
            <a:r>
              <a:rPr lang="zh-CN" altLang="en-US" dirty="0"/>
              <a:t> </a:t>
            </a:r>
            <a:r>
              <a:rPr lang="en-US" altLang="zh-CN" dirty="0"/>
              <a:t>overcome</a:t>
            </a:r>
            <a:r>
              <a:rPr lang="zh-CN" altLang="en-US" dirty="0"/>
              <a:t> </a:t>
            </a:r>
            <a:r>
              <a:rPr lang="en-US" altLang="zh-CN" dirty="0"/>
              <a:t>the</a:t>
            </a:r>
            <a:r>
              <a:rPr lang="zh-CN" altLang="en-US" dirty="0"/>
              <a:t> </a:t>
            </a:r>
            <a:r>
              <a:rPr lang="en-US" altLang="zh-CN" dirty="0"/>
              <a:t>issue</a:t>
            </a:r>
            <a:r>
              <a:rPr lang="zh-CN" altLang="en-US" dirty="0"/>
              <a:t> </a:t>
            </a:r>
            <a:r>
              <a:rPr lang="en-US" altLang="zh-CN" dirty="0"/>
              <a:t>above)</a:t>
            </a:r>
            <a:r>
              <a:rPr lang="zh-CN" altLang="en-US" dirty="0"/>
              <a:t> </a:t>
            </a:r>
            <a:r>
              <a:rPr lang="en-US" altLang="zh-CN" dirty="0"/>
              <a:t>they</a:t>
            </a:r>
            <a:r>
              <a:rPr lang="zh-CN" altLang="en-US" dirty="0"/>
              <a:t> </a:t>
            </a:r>
            <a:r>
              <a:rPr lang="en-US" altLang="zh-CN" dirty="0"/>
              <a:t>modified</a:t>
            </a:r>
            <a:r>
              <a:rPr lang="zh-CN" altLang="en-US" dirty="0"/>
              <a:t> </a:t>
            </a:r>
            <a:r>
              <a:rPr lang="en-US" altLang="zh-CN" dirty="0"/>
              <a:t>the</a:t>
            </a:r>
            <a:r>
              <a:rPr lang="zh-CN" altLang="en-US" dirty="0"/>
              <a:t> </a:t>
            </a:r>
            <a:r>
              <a:rPr lang="en-US" altLang="zh-CN" dirty="0"/>
              <a:t>simulation</a:t>
            </a:r>
            <a:r>
              <a:rPr lang="zh-CN" altLang="en-US" dirty="0"/>
              <a:t> </a:t>
            </a:r>
            <a:r>
              <a:rPr lang="en-US" altLang="zh-CN" dirty="0"/>
              <a:t>to</a:t>
            </a:r>
            <a:r>
              <a:rPr lang="zh-CN" altLang="en-US" dirty="0"/>
              <a:t> </a:t>
            </a:r>
            <a:r>
              <a:rPr lang="en-US" altLang="zh-CN" dirty="0"/>
              <a:t>a</a:t>
            </a:r>
            <a:r>
              <a:rPr lang="zh-CN" altLang="en-US" dirty="0"/>
              <a:t> </a:t>
            </a:r>
            <a:r>
              <a:rPr lang="en-US" altLang="zh-CN" dirty="0"/>
              <a:t>distribution</a:t>
            </a:r>
            <a:r>
              <a:rPr lang="zh-CN" altLang="en-US" dirty="0"/>
              <a:t> </a:t>
            </a:r>
            <a:r>
              <a:rPr lang="en-US" altLang="zh-CN" dirty="0"/>
              <a:t>over</a:t>
            </a:r>
            <a:r>
              <a:rPr lang="zh-CN" altLang="en-US" dirty="0"/>
              <a:t> </a:t>
            </a:r>
            <a:r>
              <a:rPr lang="en-US" altLang="zh-CN" dirty="0"/>
              <a:t>many</a:t>
            </a:r>
            <a:r>
              <a:rPr lang="zh-CN" altLang="en-US" dirty="0"/>
              <a:t> </a:t>
            </a:r>
            <a:r>
              <a:rPr lang="en-US" altLang="zh-CN" dirty="0"/>
              <a:t>simulations</a:t>
            </a:r>
            <a:r>
              <a:rPr lang="zh-CN" altLang="en-US" dirty="0"/>
              <a:t> </a:t>
            </a:r>
            <a:r>
              <a:rPr lang="en-US" altLang="zh-CN" dirty="0"/>
              <a:t>(so</a:t>
            </a:r>
            <a:r>
              <a:rPr lang="zh-CN" altLang="en-US" dirty="0"/>
              <a:t> </a:t>
            </a:r>
            <a:r>
              <a:rPr lang="en-US" altLang="zh-CN" dirty="0"/>
              <a:t>that</a:t>
            </a:r>
            <a:r>
              <a:rPr lang="zh-CN" altLang="en-US" dirty="0"/>
              <a:t> </a:t>
            </a:r>
            <a:r>
              <a:rPr lang="en-US" altLang="zh-CN" dirty="0"/>
              <a:t>have</a:t>
            </a:r>
            <a:r>
              <a:rPr lang="zh-CN" altLang="en-US" dirty="0"/>
              <a:t> </a:t>
            </a:r>
            <a:r>
              <a:rPr lang="en-US" altLang="zh-CN" dirty="0"/>
              <a:t>a</a:t>
            </a:r>
            <a:r>
              <a:rPr lang="zh-CN" altLang="en-US" dirty="0"/>
              <a:t> </a:t>
            </a:r>
            <a:r>
              <a:rPr lang="en-US" altLang="zh-CN" dirty="0"/>
              <a:t>lot</a:t>
            </a:r>
            <a:r>
              <a:rPr lang="zh-CN" altLang="en-US" dirty="0"/>
              <a:t> </a:t>
            </a:r>
            <a:r>
              <a:rPr lang="en-US" altLang="zh-CN" dirty="0"/>
              <a:t>of</a:t>
            </a:r>
            <a:r>
              <a:rPr lang="zh-CN" altLang="en-US" dirty="0"/>
              <a:t> </a:t>
            </a:r>
            <a:r>
              <a:rPr lang="en-US" altLang="zh-CN" dirty="0"/>
              <a:t>random</a:t>
            </a:r>
            <a:r>
              <a:rPr lang="zh-CN" altLang="en-US" dirty="0"/>
              <a:t> </a:t>
            </a:r>
            <a:r>
              <a:rPr lang="en-US" altLang="zh-CN" dirty="0"/>
              <a:t>combinations</a:t>
            </a:r>
            <a:r>
              <a:rPr lang="zh-CN" altLang="en-US" dirty="0"/>
              <a:t> </a:t>
            </a:r>
            <a:r>
              <a:rPr lang="en-US" altLang="zh-CN" dirty="0"/>
              <a:t>to</a:t>
            </a:r>
            <a:r>
              <a:rPr lang="zh-CN" altLang="en-US" dirty="0"/>
              <a:t> </a:t>
            </a:r>
            <a:r>
              <a:rPr lang="en-US" altLang="zh-CN" dirty="0"/>
              <a:t>prevent</a:t>
            </a:r>
            <a:r>
              <a:rPr lang="zh-CN" altLang="en-US" dirty="0"/>
              <a:t> </a:t>
            </a:r>
            <a:r>
              <a:rPr lang="en-US" altLang="zh-CN" dirty="0"/>
              <a:t>overfit)</a:t>
            </a:r>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5</a:t>
            </a:fld>
            <a:endParaRPr lang="en-US"/>
          </a:p>
        </p:txBody>
      </p:sp>
    </p:spTree>
    <p:extLst>
      <p:ext uri="{BB962C8B-B14F-4D97-AF65-F5344CB8AC3E}">
        <p14:creationId xmlns:p14="http://schemas.microsoft.com/office/powerpoint/2010/main" val="12640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参数调整！</a:t>
            </a:r>
            <a:r>
              <a:rPr lang="en-US" altLang="zh-CN" dirty="0"/>
              <a:t>】</a:t>
            </a:r>
          </a:p>
          <a:p>
            <a:r>
              <a:rPr lang="en-US" altLang="zh-CN" dirty="0"/>
              <a:t>Randomization</a:t>
            </a:r>
            <a:r>
              <a:rPr lang="zh-CN" altLang="en-US" dirty="0"/>
              <a:t> </a:t>
            </a:r>
            <a:endParaRPr lang="en-US" altLang="zh-CN" dirty="0"/>
          </a:p>
          <a:p>
            <a:pPr lvl="1"/>
            <a:r>
              <a:rPr lang="en-US" altLang="zh-CN" dirty="0"/>
              <a:t>Related</a:t>
            </a:r>
            <a:r>
              <a:rPr lang="zh-CN" altLang="en-US" dirty="0"/>
              <a:t> </a:t>
            </a:r>
            <a:r>
              <a:rPr lang="en-US" altLang="zh-CN" dirty="0"/>
              <a:t>Physical</a:t>
            </a:r>
            <a:r>
              <a:rPr lang="zh-CN" altLang="en-US" dirty="0"/>
              <a:t> </a:t>
            </a:r>
            <a:r>
              <a:rPr lang="en-US" altLang="zh-CN" dirty="0"/>
              <a:t>parameters</a:t>
            </a:r>
          </a:p>
          <a:p>
            <a:pPr lvl="2"/>
            <a:r>
              <a:rPr lang="en-US" altLang="zh-CN" dirty="0"/>
              <a:t>Object</a:t>
            </a:r>
            <a:r>
              <a:rPr lang="zh-CN" altLang="en-US" dirty="0"/>
              <a:t> </a:t>
            </a:r>
            <a:r>
              <a:rPr lang="en-US" altLang="zh-CN" dirty="0"/>
              <a:t>dimensions</a:t>
            </a:r>
          </a:p>
          <a:p>
            <a:pPr lvl="2"/>
            <a:r>
              <a:rPr lang="en-US" altLang="zh-CN" dirty="0"/>
              <a:t>Masses</a:t>
            </a:r>
          </a:p>
          <a:p>
            <a:pPr lvl="2"/>
            <a:r>
              <a:rPr lang="en-US" altLang="zh-CN" dirty="0"/>
              <a:t>Surface</a:t>
            </a:r>
            <a:r>
              <a:rPr lang="zh-CN" altLang="en-US" dirty="0"/>
              <a:t> </a:t>
            </a:r>
            <a:r>
              <a:rPr lang="en-US" altLang="zh-CN" dirty="0"/>
              <a:t>friction</a:t>
            </a:r>
            <a:r>
              <a:rPr lang="zh-CN" altLang="en-US" dirty="0"/>
              <a:t> </a:t>
            </a:r>
            <a:r>
              <a:rPr lang="en-US" altLang="zh-CN" dirty="0"/>
              <a:t>coefficients</a:t>
            </a:r>
          </a:p>
          <a:p>
            <a:pPr lvl="2"/>
            <a:r>
              <a:rPr lang="en-US" altLang="zh-CN" dirty="0"/>
              <a:t>Robot</a:t>
            </a:r>
            <a:r>
              <a:rPr lang="zh-CN" altLang="en-US" dirty="0"/>
              <a:t> </a:t>
            </a:r>
            <a:r>
              <a:rPr lang="en-US" altLang="zh-CN" dirty="0"/>
              <a:t>joint</a:t>
            </a:r>
            <a:r>
              <a:rPr lang="zh-CN" altLang="en-US" dirty="0"/>
              <a:t> </a:t>
            </a:r>
            <a:r>
              <a:rPr lang="en-US" altLang="zh-CN" dirty="0"/>
              <a:t>damping</a:t>
            </a:r>
            <a:r>
              <a:rPr lang="zh-CN" altLang="en-US" dirty="0"/>
              <a:t> </a:t>
            </a:r>
            <a:r>
              <a:rPr lang="en-US" altLang="zh-CN" dirty="0"/>
              <a:t>coefficients</a:t>
            </a:r>
          </a:p>
          <a:p>
            <a:pPr lvl="2"/>
            <a:r>
              <a:rPr lang="en-US" altLang="zh-CN" dirty="0"/>
              <a:t>Actuator</a:t>
            </a:r>
            <a:r>
              <a:rPr lang="zh-CN" altLang="en-US" dirty="0"/>
              <a:t> </a:t>
            </a:r>
            <a:r>
              <a:rPr lang="en-US" altLang="zh-CN" dirty="0"/>
              <a:t>force</a:t>
            </a:r>
            <a:r>
              <a:rPr lang="zh-CN" altLang="en-US" dirty="0"/>
              <a:t> </a:t>
            </a:r>
            <a:r>
              <a:rPr lang="en-US" altLang="zh-CN" dirty="0"/>
              <a:t>gains</a:t>
            </a:r>
          </a:p>
          <a:p>
            <a:pPr marL="457200" lvl="1" indent="0">
              <a:buNone/>
            </a:pPr>
            <a:endParaRPr lang="en-US" altLang="zh-CN" dirty="0"/>
          </a:p>
          <a:p>
            <a:pPr lvl="1"/>
            <a:r>
              <a:rPr lang="en-US" altLang="zh-CN" dirty="0"/>
              <a:t>Observation</a:t>
            </a:r>
            <a:r>
              <a:rPr lang="zh-CN" altLang="en-US" dirty="0"/>
              <a:t> </a:t>
            </a:r>
            <a:r>
              <a:rPr lang="en-US" altLang="zh-CN" dirty="0"/>
              <a:t>noise:</a:t>
            </a:r>
            <a:r>
              <a:rPr lang="zh-CN" altLang="en-US" dirty="0"/>
              <a:t> </a:t>
            </a:r>
            <a:r>
              <a:rPr lang="en-US" altLang="zh-CN" dirty="0"/>
              <a:t>added</a:t>
            </a:r>
            <a:r>
              <a:rPr lang="zh-CN" altLang="en-US" dirty="0"/>
              <a:t> </a:t>
            </a:r>
            <a:r>
              <a:rPr lang="en-US" altLang="zh-CN" dirty="0"/>
              <a:t>Gaussian</a:t>
            </a:r>
            <a:r>
              <a:rPr lang="zh-CN" altLang="en-US" dirty="0"/>
              <a:t> </a:t>
            </a:r>
            <a:r>
              <a:rPr lang="en-US" altLang="zh-CN" dirty="0"/>
              <a:t>noise</a:t>
            </a:r>
            <a:r>
              <a:rPr lang="zh-CN" altLang="en-US" dirty="0"/>
              <a:t> </a:t>
            </a:r>
            <a:r>
              <a:rPr lang="en-US" altLang="zh-CN" dirty="0"/>
              <a:t>to</a:t>
            </a:r>
            <a:r>
              <a:rPr lang="zh-CN" altLang="en-US" dirty="0"/>
              <a:t> </a:t>
            </a:r>
            <a:r>
              <a:rPr lang="en-US" altLang="zh-CN" dirty="0"/>
              <a:t>increase</a:t>
            </a:r>
            <a:r>
              <a:rPr lang="zh-CN" altLang="en-US" dirty="0"/>
              <a:t> </a:t>
            </a:r>
            <a:r>
              <a:rPr lang="en-US" altLang="zh-CN" dirty="0"/>
              <a:t>the</a:t>
            </a:r>
            <a:r>
              <a:rPr lang="zh-CN" altLang="en-US" dirty="0"/>
              <a:t> </a:t>
            </a:r>
            <a:r>
              <a:rPr lang="en-US" altLang="zh-CN" dirty="0"/>
              <a:t>robustness</a:t>
            </a:r>
            <a:r>
              <a:rPr lang="zh-CN" altLang="en-US" dirty="0"/>
              <a:t> </a:t>
            </a:r>
            <a:r>
              <a:rPr lang="en-US" altLang="zh-CN" dirty="0"/>
              <a:t>of</a:t>
            </a:r>
            <a:r>
              <a:rPr lang="zh-CN" altLang="en-US" dirty="0"/>
              <a:t> </a:t>
            </a:r>
            <a:r>
              <a:rPr lang="en-US" altLang="zh-CN" dirty="0"/>
              <a:t>model</a:t>
            </a:r>
            <a:r>
              <a:rPr lang="zh-CN" altLang="en-US" dirty="0"/>
              <a:t> </a:t>
            </a:r>
            <a:endParaRPr lang="en-US" altLang="zh-CN" dirty="0"/>
          </a:p>
          <a:p>
            <a:pPr lvl="1"/>
            <a:endParaRPr lang="en-US" altLang="zh-CN" dirty="0"/>
          </a:p>
          <a:p>
            <a:pPr lvl="1"/>
            <a:r>
              <a:rPr lang="en-US" altLang="zh-CN" dirty="0"/>
              <a:t>Create</a:t>
            </a:r>
            <a:r>
              <a:rPr lang="zh-CN" altLang="en-US" dirty="0"/>
              <a:t> </a:t>
            </a:r>
            <a:r>
              <a:rPr lang="en-US" altLang="zh-CN" dirty="0"/>
              <a:t>Unmodeled</a:t>
            </a:r>
            <a:r>
              <a:rPr lang="zh-CN" altLang="en-US" dirty="0"/>
              <a:t> </a:t>
            </a:r>
            <a:r>
              <a:rPr lang="en-US" altLang="zh-CN" dirty="0"/>
              <a:t>effects</a:t>
            </a:r>
            <a:r>
              <a:rPr lang="zh-CN" altLang="en-US" dirty="0"/>
              <a:t> </a:t>
            </a:r>
            <a:r>
              <a:rPr lang="en-US" altLang="zh-CN" dirty="0"/>
              <a:t>by</a:t>
            </a:r>
            <a:r>
              <a:rPr lang="zh-CN" altLang="en-US" dirty="0"/>
              <a:t> </a:t>
            </a:r>
            <a:r>
              <a:rPr lang="en-US" altLang="zh-CN" dirty="0"/>
              <a:t>adding</a:t>
            </a:r>
            <a:r>
              <a:rPr lang="zh-CN" altLang="en-US" dirty="0"/>
              <a:t> </a:t>
            </a:r>
            <a:r>
              <a:rPr lang="en-US" altLang="zh-CN" dirty="0"/>
              <a:t>unexpected</a:t>
            </a:r>
            <a:r>
              <a:rPr lang="zh-CN" altLang="en-US" dirty="0"/>
              <a:t> </a:t>
            </a:r>
            <a:r>
              <a:rPr lang="en-US" altLang="zh-CN" dirty="0"/>
              <a:t>situations</a:t>
            </a:r>
            <a:r>
              <a:rPr lang="zh-CN" altLang="en-US" dirty="0"/>
              <a:t> </a:t>
            </a:r>
            <a:r>
              <a:rPr lang="en-US" altLang="zh-CN" dirty="0"/>
              <a:t>which</a:t>
            </a:r>
            <a:r>
              <a:rPr lang="zh-CN" altLang="en-US" dirty="0"/>
              <a:t> </a:t>
            </a:r>
            <a:r>
              <a:rPr lang="en-US" altLang="zh-CN" dirty="0"/>
              <a:t>might</a:t>
            </a:r>
            <a:r>
              <a:rPr lang="zh-CN" altLang="en-US" dirty="0"/>
              <a:t> </a:t>
            </a:r>
            <a:r>
              <a:rPr lang="en-US" altLang="zh-CN" dirty="0"/>
              <a:t>happen</a:t>
            </a:r>
            <a:r>
              <a:rPr lang="zh-CN" altLang="en-US" dirty="0"/>
              <a:t> </a:t>
            </a:r>
            <a:r>
              <a:rPr lang="en-US" altLang="zh-CN" dirty="0"/>
              <a:t>in</a:t>
            </a:r>
            <a:r>
              <a:rPr lang="zh-CN" altLang="en-US" dirty="0"/>
              <a:t> </a:t>
            </a:r>
            <a:r>
              <a:rPr lang="en-US" altLang="zh-CN" dirty="0"/>
              <a:t>the</a:t>
            </a:r>
            <a:r>
              <a:rPr lang="zh-CN" altLang="en-US" dirty="0"/>
              <a:t> </a:t>
            </a:r>
            <a:r>
              <a:rPr lang="en-US" altLang="zh-CN" dirty="0"/>
              <a:t>real</a:t>
            </a:r>
            <a:r>
              <a:rPr lang="zh-CN" altLang="en-US" dirty="0"/>
              <a:t> </a:t>
            </a:r>
            <a:r>
              <a:rPr lang="en-US" altLang="zh-CN" dirty="0"/>
              <a:t>world</a:t>
            </a:r>
            <a:r>
              <a:rPr lang="zh-CN" altLang="en-US" dirty="0"/>
              <a:t> </a:t>
            </a:r>
            <a:r>
              <a:rPr lang="en-US" altLang="zh-CN" dirty="0"/>
              <a:t>such</a:t>
            </a:r>
            <a:r>
              <a:rPr lang="zh-CN" altLang="en-US" dirty="0"/>
              <a:t> </a:t>
            </a:r>
            <a:r>
              <a:rPr lang="en-US" altLang="zh-CN" dirty="0"/>
              <a:t>as</a:t>
            </a:r>
            <a:r>
              <a:rPr lang="zh-CN" altLang="en-US" dirty="0"/>
              <a:t> </a:t>
            </a:r>
            <a:r>
              <a:rPr lang="en-US" altLang="zh-CN" dirty="0"/>
              <a:t>freezing,</a:t>
            </a:r>
            <a:r>
              <a:rPr lang="zh-CN" altLang="en-US" dirty="0"/>
              <a:t> </a:t>
            </a:r>
            <a:r>
              <a:rPr lang="en-US" altLang="zh-CN" dirty="0"/>
              <a:t>occlusion</a:t>
            </a:r>
            <a:r>
              <a:rPr lang="zh-CN" altLang="en-US" dirty="0"/>
              <a:t> </a:t>
            </a:r>
            <a:r>
              <a:rPr lang="en-US" altLang="zh-CN" dirty="0"/>
              <a:t>of</a:t>
            </a:r>
            <a:r>
              <a:rPr lang="zh-CN" altLang="en-US" dirty="0"/>
              <a:t> </a:t>
            </a:r>
            <a:r>
              <a:rPr lang="en-US" altLang="zh-CN" dirty="0"/>
              <a:t>marker,</a:t>
            </a:r>
            <a:r>
              <a:rPr lang="zh-CN" altLang="en-US" dirty="0"/>
              <a:t> </a:t>
            </a:r>
            <a:r>
              <a:rPr lang="en-US" altLang="zh-CN" dirty="0"/>
              <a:t>random</a:t>
            </a:r>
            <a:r>
              <a:rPr lang="zh-CN" altLang="en-US" dirty="0"/>
              <a:t> </a:t>
            </a:r>
            <a:r>
              <a:rPr lang="en-US" altLang="zh-CN" dirty="0"/>
              <a:t>forces</a:t>
            </a:r>
            <a:r>
              <a:rPr lang="zh-CN" altLang="en-US" dirty="0"/>
              <a:t> </a:t>
            </a:r>
            <a:r>
              <a:rPr lang="en-US" altLang="zh-CN" dirty="0"/>
              <a:t>etc.</a:t>
            </a:r>
          </a:p>
          <a:p>
            <a:pPr lvl="1"/>
            <a:endParaRPr lang="en-US" altLang="zh-CN" dirty="0"/>
          </a:p>
          <a:p>
            <a:pPr lvl="1"/>
            <a:r>
              <a:rPr lang="en-US" altLang="zh-CN" dirty="0"/>
              <a:t>Visual</a:t>
            </a:r>
            <a:r>
              <a:rPr lang="zh-CN" altLang="en-US" dirty="0"/>
              <a:t> </a:t>
            </a:r>
            <a:r>
              <a:rPr lang="en-US" altLang="zh-CN" dirty="0"/>
              <a:t>appearance:</a:t>
            </a:r>
            <a:r>
              <a:rPr lang="zh-CN" altLang="en-US" dirty="0"/>
              <a:t> </a:t>
            </a:r>
            <a:r>
              <a:rPr lang="en-US" altLang="zh-CN" dirty="0"/>
              <a:t>rendering,</a:t>
            </a:r>
            <a:r>
              <a:rPr lang="zh-CN" altLang="en-US" dirty="0"/>
              <a:t> </a:t>
            </a:r>
            <a:r>
              <a:rPr lang="en-US" altLang="zh-CN" dirty="0"/>
              <a:t>camera</a:t>
            </a:r>
            <a:r>
              <a:rPr lang="zh-CN" altLang="en-US" dirty="0"/>
              <a:t> </a:t>
            </a:r>
            <a:r>
              <a:rPr lang="en-US" altLang="zh-CN" dirty="0"/>
              <a:t>positions,</a:t>
            </a:r>
            <a:r>
              <a:rPr lang="zh-CN" altLang="en-US" dirty="0"/>
              <a:t> </a:t>
            </a:r>
            <a:r>
              <a:rPr lang="en-US" altLang="zh-CN" dirty="0"/>
              <a:t>lighting,</a:t>
            </a:r>
            <a:r>
              <a:rPr lang="zh-CN" altLang="en-US" dirty="0"/>
              <a:t> </a:t>
            </a:r>
            <a:r>
              <a:rPr lang="en-US" altLang="zh-CN" dirty="0"/>
              <a:t>textures,</a:t>
            </a:r>
            <a:r>
              <a:rPr lang="zh-CN" altLang="en-US" dirty="0"/>
              <a:t> </a:t>
            </a:r>
            <a:r>
              <a:rPr lang="en-US" altLang="zh-CN" dirty="0"/>
              <a:t>poses</a:t>
            </a:r>
            <a:r>
              <a:rPr lang="zh-CN" altLang="en-US" dirty="0"/>
              <a:t> </a:t>
            </a:r>
            <a:r>
              <a:rPr lang="en-US" altLang="zh-CN" dirty="0"/>
              <a:t>(</a:t>
            </a:r>
            <a:r>
              <a:rPr lang="zh-CN" altLang="en-US" dirty="0"/>
              <a:t> </a:t>
            </a:r>
            <a:r>
              <a:rPr lang="en-US" altLang="zh-CN" dirty="0"/>
              <a:t>see</a:t>
            </a:r>
            <a:r>
              <a:rPr lang="zh-CN" altLang="en-US" dirty="0"/>
              <a:t> </a:t>
            </a:r>
            <a:r>
              <a:rPr lang="en-US" altLang="zh-CN" dirty="0"/>
              <a:t>pic:</a:t>
            </a:r>
            <a:r>
              <a:rPr lang="zh-CN" altLang="en-US" dirty="0"/>
              <a:t> </a:t>
            </a:r>
            <a:r>
              <a:rPr lang="en-US" dirty="0"/>
              <a:t>Rows correspond to the renderings from the same camera, and columns correspond to renderings from 3 separate cameras which are simultaneously fed into the neural network.</a:t>
            </a:r>
            <a:r>
              <a:rPr lang="en-US" altLang="zh-CN" dirty="0"/>
              <a:t>)</a:t>
            </a:r>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6</a:t>
            </a:fld>
            <a:endParaRPr lang="en-US"/>
          </a:p>
        </p:txBody>
      </p:sp>
    </p:spTree>
    <p:extLst>
      <p:ext uri="{BB962C8B-B14F-4D97-AF65-F5344CB8AC3E}">
        <p14:creationId xmlns:p14="http://schemas.microsoft.com/office/powerpoint/2010/main" val="309819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Model</a:t>
            </a:r>
            <a:r>
              <a:rPr lang="zh-CN" altLang="en-US" dirty="0"/>
              <a:t> </a:t>
            </a:r>
            <a:r>
              <a:rPr lang="en-US" altLang="zh-CN" dirty="0"/>
              <a:t>A:</a:t>
            </a:r>
            <a:r>
              <a:rPr lang="zh-CN" altLang="en-US" dirty="0"/>
              <a:t> </a:t>
            </a:r>
            <a:r>
              <a:rPr lang="en-US" altLang="zh-CN" dirty="0"/>
              <a:t>Train</a:t>
            </a:r>
            <a:r>
              <a:rPr lang="zh-CN" altLang="en-US" dirty="0"/>
              <a:t> </a:t>
            </a:r>
            <a:r>
              <a:rPr lang="en-US" altLang="zh-CN" dirty="0"/>
              <a:t>control</a:t>
            </a:r>
            <a:r>
              <a:rPr lang="zh-CN" altLang="en-US" dirty="0"/>
              <a:t> </a:t>
            </a:r>
            <a:r>
              <a:rPr lang="en-US" altLang="zh-CN" dirty="0"/>
              <a:t>policy</a:t>
            </a:r>
            <a:r>
              <a:rPr lang="zh-CN" altLang="en-US" dirty="0"/>
              <a:t> </a:t>
            </a:r>
            <a:r>
              <a:rPr lang="en-US" altLang="zh-CN" dirty="0"/>
              <a:t>by</a:t>
            </a:r>
            <a:r>
              <a:rPr lang="zh-CN" altLang="en-US" dirty="0"/>
              <a:t> </a:t>
            </a:r>
            <a:r>
              <a:rPr lang="en-US" altLang="zh-CN" dirty="0"/>
              <a:t>LSTM</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next</a:t>
            </a:r>
            <a:r>
              <a:rPr lang="zh-CN" altLang="en-US" dirty="0"/>
              <a:t> </a:t>
            </a:r>
            <a:r>
              <a:rPr lang="en-US" altLang="zh-CN" dirty="0"/>
              <a:t>action</a:t>
            </a:r>
            <a:r>
              <a:rPr lang="zh-CN" altLang="en-US" dirty="0"/>
              <a:t> </a:t>
            </a:r>
            <a:r>
              <a:rPr lang="en-US" altLang="zh-CN" dirty="0"/>
              <a:t>based</a:t>
            </a:r>
            <a:r>
              <a:rPr lang="zh-CN" altLang="en-US" dirty="0"/>
              <a:t> </a:t>
            </a:r>
            <a:r>
              <a:rPr lang="en-US" altLang="zh-CN" dirty="0"/>
              <a:t>on</a:t>
            </a:r>
            <a:r>
              <a:rPr lang="zh-CN" altLang="en-US" dirty="0"/>
              <a:t> </a:t>
            </a:r>
            <a:r>
              <a:rPr lang="en-US" altLang="zh-CN" dirty="0"/>
              <a:t>fingertip</a:t>
            </a:r>
            <a:r>
              <a:rPr lang="zh-CN" altLang="en-US" dirty="0"/>
              <a:t> </a:t>
            </a:r>
            <a:r>
              <a:rPr lang="en-US" altLang="zh-CN" dirty="0"/>
              <a:t>positions</a:t>
            </a:r>
            <a:r>
              <a:rPr lang="zh-CN" altLang="en-US" dirty="0"/>
              <a:t> </a:t>
            </a:r>
            <a:r>
              <a:rPr lang="en-US" altLang="zh-CN" dirty="0"/>
              <a:t>and</a:t>
            </a:r>
            <a:r>
              <a:rPr lang="zh-CN" altLang="en-US" dirty="0"/>
              <a:t> </a:t>
            </a:r>
            <a:r>
              <a:rPr lang="en-US" altLang="zh-CN" dirty="0"/>
              <a:t>object</a:t>
            </a:r>
            <a:r>
              <a:rPr lang="zh-CN" altLang="en-US" dirty="0"/>
              <a:t> </a:t>
            </a:r>
            <a:r>
              <a:rPr lang="en-US" altLang="zh-CN" dirty="0"/>
              <a:t>pose</a:t>
            </a:r>
          </a:p>
          <a:p>
            <a:endParaRPr lang="en-US" altLang="zh-CN" dirty="0"/>
          </a:p>
          <a:p>
            <a:r>
              <a:rPr lang="zh-CN" altLang="en-US" dirty="0"/>
              <a:t>          </a:t>
            </a:r>
            <a:r>
              <a:rPr lang="en-US" altLang="zh-CN" dirty="0"/>
              <a:t>concerns:	</a:t>
            </a:r>
          </a:p>
          <a:p>
            <a:pPr lvl="1"/>
            <a:r>
              <a:rPr lang="en-US" altLang="zh-CN" dirty="0">
                <a:solidFill>
                  <a:srgbClr val="FF0000"/>
                </a:solidFill>
              </a:rPr>
              <a:t>For</a:t>
            </a:r>
            <a:r>
              <a:rPr lang="zh-CN" altLang="en-US" dirty="0">
                <a:solidFill>
                  <a:srgbClr val="FF0000"/>
                </a:solidFill>
              </a:rPr>
              <a:t> </a:t>
            </a:r>
            <a:r>
              <a:rPr lang="en-US" altLang="zh-CN" dirty="0">
                <a:solidFill>
                  <a:srgbClr val="FF0000"/>
                </a:solidFill>
              </a:rPr>
              <a:t>generalization,</a:t>
            </a:r>
            <a:r>
              <a:rPr lang="zh-CN" altLang="en-US" dirty="0">
                <a:solidFill>
                  <a:srgbClr val="FF0000"/>
                </a:solidFill>
              </a:rPr>
              <a:t> </a:t>
            </a:r>
            <a:r>
              <a:rPr lang="en-US" altLang="zh-CN" dirty="0">
                <a:solidFill>
                  <a:srgbClr val="FF0000"/>
                </a:solidFill>
              </a:rPr>
              <a:t>policy</a:t>
            </a:r>
            <a:r>
              <a:rPr lang="zh-CN" altLang="en-US" dirty="0">
                <a:solidFill>
                  <a:srgbClr val="FF0000"/>
                </a:solidFill>
              </a:rPr>
              <a:t> </a:t>
            </a:r>
            <a:r>
              <a:rPr lang="en-US" altLang="zh-CN" dirty="0">
                <a:solidFill>
                  <a:srgbClr val="FF0000"/>
                </a:solidFill>
              </a:rPr>
              <a:t>should</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able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response</a:t>
            </a:r>
            <a:r>
              <a:rPr lang="zh-CN" altLang="en-US" dirty="0">
                <a:solidFill>
                  <a:srgbClr val="FF0000"/>
                </a:solidFill>
              </a:rPr>
              <a:t> </a:t>
            </a:r>
            <a:r>
              <a:rPr lang="en-US" altLang="zh-CN" dirty="0">
                <a:solidFill>
                  <a:srgbClr val="FF0000"/>
                </a:solidFill>
              </a:rPr>
              <a:t>properly</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environments</a:t>
            </a:r>
            <a:r>
              <a:rPr lang="zh-CN" altLang="en-US" dirty="0">
                <a:solidFill>
                  <a:srgbClr val="FF0000"/>
                </a:solidFill>
              </a:rPr>
              <a:t> </a:t>
            </a:r>
            <a:r>
              <a:rPr lang="en-US" altLang="zh-CN" dirty="0">
                <a:solidFill>
                  <a:srgbClr val="FF0000"/>
                </a:solidFill>
              </a:rPr>
              <a:t>with</a:t>
            </a:r>
            <a:r>
              <a:rPr lang="zh-CN" altLang="en-US" dirty="0">
                <a:solidFill>
                  <a:srgbClr val="FF0000"/>
                </a:solidFill>
              </a:rPr>
              <a:t> </a:t>
            </a:r>
            <a:r>
              <a:rPr lang="en-US" altLang="zh-CN" dirty="0">
                <a:solidFill>
                  <a:srgbClr val="FF0000"/>
                </a:solidFill>
              </a:rPr>
              <a:t>different</a:t>
            </a:r>
            <a:r>
              <a:rPr lang="zh-CN" altLang="en-US" dirty="0">
                <a:solidFill>
                  <a:srgbClr val="FF0000"/>
                </a:solidFill>
              </a:rPr>
              <a:t> </a:t>
            </a:r>
            <a:r>
              <a:rPr lang="en-US" altLang="zh-CN" dirty="0">
                <a:solidFill>
                  <a:srgbClr val="FF0000"/>
                </a:solidFill>
              </a:rPr>
              <a:t>dynamics</a:t>
            </a:r>
          </a:p>
          <a:p>
            <a:pPr lvl="1"/>
            <a:r>
              <a:rPr lang="en-US" altLang="zh-CN" dirty="0">
                <a:solidFill>
                  <a:srgbClr val="FF0000"/>
                </a:solidFill>
              </a:rPr>
              <a:t>But</a:t>
            </a:r>
            <a:r>
              <a:rPr lang="zh-CN" altLang="en-US" dirty="0">
                <a:solidFill>
                  <a:srgbClr val="FF0000"/>
                </a:solidFill>
              </a:rPr>
              <a:t> </a:t>
            </a:r>
            <a:r>
              <a:rPr lang="en-US" altLang="zh-CN" dirty="0">
                <a:solidFill>
                  <a:srgbClr val="FF0000"/>
                </a:solidFill>
              </a:rPr>
              <a:t>Dynamics</a:t>
            </a:r>
            <a:r>
              <a:rPr lang="zh-CN" altLang="en-US" dirty="0">
                <a:solidFill>
                  <a:srgbClr val="FF0000"/>
                </a:solidFill>
              </a:rPr>
              <a:t> </a:t>
            </a:r>
            <a:r>
              <a:rPr lang="en-US" altLang="zh-CN" dirty="0">
                <a:solidFill>
                  <a:srgbClr val="FF0000"/>
                </a:solidFill>
              </a:rPr>
              <a:t>parameters</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inferred</a:t>
            </a:r>
            <a:r>
              <a:rPr lang="zh-CN" altLang="en-US" dirty="0">
                <a:solidFill>
                  <a:srgbClr val="FF0000"/>
                </a:solidFill>
              </a:rPr>
              <a:t> </a:t>
            </a:r>
            <a:r>
              <a:rPr lang="en-US" altLang="zh-CN" dirty="0">
                <a:solidFill>
                  <a:srgbClr val="FF0000"/>
                </a:solidFill>
              </a:rPr>
              <a:t>from</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single</a:t>
            </a:r>
            <a:r>
              <a:rPr lang="zh-CN" altLang="en-US" dirty="0">
                <a:solidFill>
                  <a:srgbClr val="FF0000"/>
                </a:solidFill>
              </a:rPr>
              <a:t> </a:t>
            </a:r>
            <a:r>
              <a:rPr lang="en-US" altLang="zh-CN" dirty="0">
                <a:solidFill>
                  <a:srgbClr val="FF0000"/>
                </a:solidFill>
              </a:rPr>
              <a:t>observation</a:t>
            </a:r>
          </a:p>
          <a:p>
            <a:pPr lvl="1"/>
            <a:endParaRPr lang="en-US" altLang="zh-CN" dirty="0">
              <a:solidFill>
                <a:srgbClr val="FF0000"/>
              </a:solidFill>
            </a:endParaRPr>
          </a:p>
          <a:p>
            <a:pPr lvl="1"/>
            <a:r>
              <a:rPr lang="en-US" altLang="zh-CN" dirty="0">
                <a:solidFill>
                  <a:srgbClr val="FF0000"/>
                </a:solidFill>
              </a:rPr>
              <a:t>Solution:</a:t>
            </a:r>
          </a:p>
          <a:p>
            <a:pPr lvl="1"/>
            <a:r>
              <a:rPr lang="en-US" altLang="zh-CN" dirty="0"/>
              <a:t>LSTM-network</a:t>
            </a:r>
            <a:r>
              <a:rPr lang="zh-CN" altLang="en-US" dirty="0"/>
              <a:t> </a:t>
            </a:r>
            <a:r>
              <a:rPr lang="en-US" altLang="zh-CN" dirty="0"/>
              <a:t>with</a:t>
            </a:r>
            <a:r>
              <a:rPr lang="zh-CN" altLang="en-US" dirty="0"/>
              <a:t> </a:t>
            </a:r>
            <a:r>
              <a:rPr lang="en-US" altLang="zh-CN" dirty="0"/>
              <a:t>memory</a:t>
            </a:r>
            <a:r>
              <a:rPr lang="zh-CN" altLang="en-US" dirty="0"/>
              <a:t> </a:t>
            </a:r>
            <a:r>
              <a:rPr lang="en-US" altLang="zh-CN" dirty="0"/>
              <a:t>to</a:t>
            </a:r>
            <a:r>
              <a:rPr lang="zh-CN" altLang="en-US" dirty="0"/>
              <a:t> </a:t>
            </a:r>
            <a:r>
              <a:rPr lang="en-US" altLang="zh-CN" dirty="0"/>
              <a:t>learn</a:t>
            </a:r>
            <a:r>
              <a:rPr lang="zh-CN" altLang="en-US" dirty="0"/>
              <a:t> </a:t>
            </a:r>
            <a:r>
              <a:rPr lang="en-US" altLang="zh-CN" dirty="0"/>
              <a:t>more</a:t>
            </a:r>
            <a:r>
              <a:rPr lang="zh-CN" altLang="en-US" dirty="0"/>
              <a:t> </a:t>
            </a:r>
            <a:r>
              <a:rPr lang="en-US" altLang="zh-CN" dirty="0"/>
              <a:t>dynamics</a:t>
            </a:r>
            <a:r>
              <a:rPr lang="zh-CN" altLang="en-US" dirty="0"/>
              <a:t> </a:t>
            </a:r>
            <a:r>
              <a:rPr lang="en-US" altLang="zh-CN" dirty="0"/>
              <a:t>of</a:t>
            </a:r>
            <a:r>
              <a:rPr lang="zh-CN" altLang="en-US" dirty="0"/>
              <a:t> </a:t>
            </a:r>
            <a:r>
              <a:rPr lang="en-US" altLang="zh-CN" dirty="0"/>
              <a:t>the</a:t>
            </a:r>
            <a:r>
              <a:rPr lang="zh-CN" altLang="en-US" dirty="0"/>
              <a:t> </a:t>
            </a:r>
            <a:r>
              <a:rPr lang="en-US" altLang="zh-CN" dirty="0"/>
              <a:t>environment</a:t>
            </a:r>
          </a:p>
          <a:p>
            <a:pPr lvl="1"/>
            <a:r>
              <a:rPr lang="en-US" altLang="zh-CN" dirty="0"/>
              <a:t>Their</a:t>
            </a:r>
            <a:r>
              <a:rPr lang="zh-CN" altLang="en-US" dirty="0"/>
              <a:t> </a:t>
            </a:r>
            <a:r>
              <a:rPr lang="en-US" altLang="zh-CN" dirty="0"/>
              <a:t>model</a:t>
            </a:r>
            <a:r>
              <a:rPr lang="zh-CN" altLang="en-US" dirty="0"/>
              <a:t> </a:t>
            </a:r>
            <a:r>
              <a:rPr lang="en-US" altLang="zh-CN" dirty="0"/>
              <a:t>Consist</a:t>
            </a:r>
            <a:r>
              <a:rPr lang="zh-CN" altLang="en-US" dirty="0"/>
              <a:t> </a:t>
            </a:r>
            <a:r>
              <a:rPr lang="en-US" altLang="zh-CN" dirty="0"/>
              <a:t>of</a:t>
            </a:r>
            <a:r>
              <a:rPr lang="zh-CN" altLang="en-US" dirty="0"/>
              <a:t> </a:t>
            </a:r>
            <a:r>
              <a:rPr lang="en-US" altLang="zh-CN" dirty="0"/>
              <a:t>two</a:t>
            </a:r>
            <a:r>
              <a:rPr lang="zh-CN" altLang="en-US" dirty="0"/>
              <a:t> </a:t>
            </a:r>
            <a:r>
              <a:rPr lang="en-US" altLang="zh-CN" dirty="0"/>
              <a:t>parts:</a:t>
            </a:r>
            <a:r>
              <a:rPr lang="zh-CN" altLang="en-US" dirty="0"/>
              <a:t> </a:t>
            </a:r>
            <a:r>
              <a:rPr lang="en-US" altLang="zh-CN" dirty="0"/>
              <a:t>similar</a:t>
            </a:r>
            <a:r>
              <a:rPr lang="zh-CN" altLang="en-US" dirty="0"/>
              <a:t> </a:t>
            </a:r>
            <a:r>
              <a:rPr lang="en-US" altLang="zh-CN" dirty="0"/>
              <a:t>architecture</a:t>
            </a:r>
            <a:r>
              <a:rPr lang="zh-CN" altLang="en-US" dirty="0"/>
              <a:t> </a:t>
            </a:r>
            <a:r>
              <a:rPr lang="en-US" altLang="zh-CN" dirty="0"/>
              <a:t>but</a:t>
            </a:r>
            <a:r>
              <a:rPr lang="zh-CN" altLang="en-US" dirty="0"/>
              <a:t> </a:t>
            </a:r>
            <a:r>
              <a:rPr lang="en-US" altLang="zh-CN" dirty="0"/>
              <a:t>independent</a:t>
            </a:r>
            <a:r>
              <a:rPr lang="zh-CN" altLang="en-US" dirty="0"/>
              <a:t> </a:t>
            </a:r>
            <a:r>
              <a:rPr lang="en-US" altLang="zh-CN" dirty="0"/>
              <a:t>parameters</a:t>
            </a:r>
          </a:p>
          <a:p>
            <a:pPr lvl="2"/>
            <a:r>
              <a:rPr lang="en-US" altLang="zh-CN" dirty="0"/>
              <a:t>Policy</a:t>
            </a:r>
            <a:r>
              <a:rPr lang="zh-CN" altLang="en-US" dirty="0"/>
              <a:t> </a:t>
            </a:r>
            <a:r>
              <a:rPr lang="en-US" altLang="zh-CN" dirty="0"/>
              <a:t>network:</a:t>
            </a:r>
            <a:r>
              <a:rPr lang="zh-CN" altLang="en-US" dirty="0"/>
              <a:t> </a:t>
            </a:r>
            <a:r>
              <a:rPr lang="en-US" altLang="zh-CN" dirty="0"/>
              <a:t>map</a:t>
            </a:r>
            <a:r>
              <a:rPr lang="zh-CN" altLang="en-US" dirty="0"/>
              <a:t> </a:t>
            </a:r>
            <a:r>
              <a:rPr lang="en-US" altLang="zh-CN" dirty="0"/>
              <a:t>observations</a:t>
            </a:r>
            <a:r>
              <a:rPr lang="zh-CN" altLang="en-US" dirty="0"/>
              <a:t> </a:t>
            </a:r>
            <a:r>
              <a:rPr lang="en-US" altLang="zh-CN" dirty="0"/>
              <a:t>to</a:t>
            </a:r>
            <a:r>
              <a:rPr lang="zh-CN" altLang="en-US" dirty="0"/>
              <a:t> </a:t>
            </a:r>
            <a:r>
              <a:rPr lang="en-US" altLang="zh-CN" dirty="0"/>
              <a:t>actions</a:t>
            </a:r>
          </a:p>
          <a:p>
            <a:pPr lvl="2"/>
            <a:r>
              <a:rPr lang="en-US" altLang="zh-CN" dirty="0"/>
              <a:t>Value</a:t>
            </a:r>
            <a:r>
              <a:rPr lang="zh-CN" altLang="en-US" dirty="0"/>
              <a:t> </a:t>
            </a:r>
            <a:r>
              <a:rPr lang="en-US" altLang="zh-CN" dirty="0"/>
              <a:t>network:</a:t>
            </a:r>
            <a:r>
              <a:rPr lang="zh-CN" altLang="en-US" dirty="0"/>
              <a:t> </a:t>
            </a:r>
            <a:r>
              <a:rPr lang="en-US" altLang="zh-CN" dirty="0"/>
              <a:t>predicts</a:t>
            </a:r>
            <a:r>
              <a:rPr lang="zh-CN" altLang="en-US" dirty="0"/>
              <a:t> </a:t>
            </a:r>
            <a:r>
              <a:rPr lang="en-US" altLang="zh-CN" dirty="0"/>
              <a:t>the</a:t>
            </a:r>
            <a:r>
              <a:rPr lang="zh-CN" altLang="en-US" dirty="0"/>
              <a:t> </a:t>
            </a:r>
            <a:r>
              <a:rPr lang="en-US" altLang="zh-CN" dirty="0"/>
              <a:t>discounted</a:t>
            </a:r>
            <a:r>
              <a:rPr lang="zh-CN" altLang="en-US" dirty="0"/>
              <a:t> </a:t>
            </a:r>
            <a:r>
              <a:rPr lang="en-US" altLang="zh-CN" dirty="0"/>
              <a:t>sum</a:t>
            </a:r>
            <a:r>
              <a:rPr lang="zh-CN" altLang="en-US" dirty="0"/>
              <a:t> </a:t>
            </a:r>
            <a:r>
              <a:rPr lang="en-US" altLang="zh-CN" dirty="0"/>
              <a:t>of</a:t>
            </a:r>
            <a:r>
              <a:rPr lang="zh-CN" altLang="en-US" dirty="0"/>
              <a:t> </a:t>
            </a:r>
            <a:r>
              <a:rPr lang="en-US" altLang="zh-CN" dirty="0"/>
              <a:t>future</a:t>
            </a:r>
            <a:r>
              <a:rPr lang="zh-CN" altLang="en-US" dirty="0"/>
              <a:t> </a:t>
            </a:r>
            <a:r>
              <a:rPr lang="en-US" altLang="zh-CN" dirty="0"/>
              <a:t>rewards</a:t>
            </a:r>
            <a:r>
              <a:rPr lang="zh-CN" altLang="en-US" dirty="0"/>
              <a:t> </a:t>
            </a:r>
            <a:r>
              <a:rPr lang="en-US" altLang="zh-CN" dirty="0"/>
              <a:t>starting</a:t>
            </a:r>
            <a:r>
              <a:rPr lang="zh-CN" altLang="en-US" dirty="0"/>
              <a:t> </a:t>
            </a:r>
            <a:r>
              <a:rPr lang="en-US" altLang="zh-CN" dirty="0"/>
              <a:t>from</a:t>
            </a:r>
            <a:r>
              <a:rPr lang="zh-CN" altLang="en-US" dirty="0"/>
              <a:t> </a:t>
            </a:r>
            <a:r>
              <a:rPr lang="en-US" altLang="zh-CN" dirty="0"/>
              <a:t>a</a:t>
            </a:r>
            <a:r>
              <a:rPr lang="zh-CN" altLang="en-US" dirty="0"/>
              <a:t> </a:t>
            </a:r>
            <a:r>
              <a:rPr lang="en-US" altLang="zh-CN" dirty="0"/>
              <a:t>given</a:t>
            </a:r>
            <a:r>
              <a:rPr lang="zh-CN" altLang="en-US" dirty="0"/>
              <a:t> </a:t>
            </a:r>
            <a:r>
              <a:rPr lang="en-US" altLang="zh-CN" dirty="0"/>
              <a:t>state</a:t>
            </a:r>
          </a:p>
          <a:p>
            <a:pPr lvl="1"/>
            <a:endParaRPr lang="en-US" altLang="zh-CN" dirty="0"/>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7</a:t>
            </a:fld>
            <a:endParaRPr lang="en-US"/>
          </a:p>
        </p:txBody>
      </p:sp>
    </p:spTree>
    <p:extLst>
      <p:ext uri="{BB962C8B-B14F-4D97-AF65-F5344CB8AC3E}">
        <p14:creationId xmlns:p14="http://schemas.microsoft.com/office/powerpoint/2010/main" val="17697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训练流程！</a:t>
            </a:r>
            <a:r>
              <a:rPr lang="en-US" altLang="zh-CN" dirty="0"/>
              <a:t>】</a:t>
            </a:r>
          </a:p>
          <a:p>
            <a:r>
              <a:rPr lang="en-US" altLang="zh-CN" dirty="0"/>
              <a:t>Left:</a:t>
            </a:r>
            <a:r>
              <a:rPr lang="zh-CN" altLang="en-US" dirty="0"/>
              <a:t> </a:t>
            </a:r>
            <a:r>
              <a:rPr lang="en-US" altLang="zh-CN" dirty="0"/>
              <a:t>flow</a:t>
            </a:r>
            <a:endParaRPr lang="en-US" dirty="0"/>
          </a:p>
          <a:p>
            <a:endParaRPr lang="en-US" dirty="0"/>
          </a:p>
          <a:p>
            <a:r>
              <a:rPr lang="en-US" altLang="zh-CN" dirty="0"/>
              <a:t>Right:</a:t>
            </a:r>
            <a:r>
              <a:rPr lang="zh-CN" altLang="en-US" dirty="0"/>
              <a:t> </a:t>
            </a:r>
            <a:endParaRPr lang="en-US" dirty="0"/>
          </a:p>
          <a:p>
            <a:r>
              <a:rPr lang="en-US" dirty="0"/>
              <a:t>Blue</a:t>
            </a:r>
            <a:r>
              <a:rPr lang="zh-CN" altLang="en-US" dirty="0"/>
              <a:t> </a:t>
            </a:r>
            <a:r>
              <a:rPr lang="en-US" dirty="0"/>
              <a:t>squares</a:t>
            </a:r>
            <a:r>
              <a:rPr lang="zh-CN" altLang="en-US" dirty="0"/>
              <a:t> </a:t>
            </a:r>
            <a:r>
              <a:rPr lang="en-US" altLang="zh-CN" dirty="0"/>
              <a:t>are</a:t>
            </a:r>
            <a:r>
              <a:rPr lang="en-US" dirty="0"/>
              <a:t> </a:t>
            </a:r>
            <a:r>
              <a:rPr lang="en-US" altLang="zh-CN" dirty="0"/>
              <a:t>w</a:t>
            </a:r>
            <a:r>
              <a:rPr lang="en-US" dirty="0"/>
              <a:t>orker machines</a:t>
            </a:r>
            <a:r>
              <a:rPr lang="zh-CN" altLang="en-US" dirty="0"/>
              <a:t> </a:t>
            </a:r>
            <a:r>
              <a:rPr lang="en-US" altLang="zh-CN" dirty="0"/>
              <a:t>providing</a:t>
            </a:r>
            <a:r>
              <a:rPr lang="zh-CN" altLang="en-US" dirty="0"/>
              <a:t> </a:t>
            </a:r>
            <a:r>
              <a:rPr lang="en-US" altLang="zh-CN" dirty="0"/>
              <a:t>data</a:t>
            </a:r>
            <a:r>
              <a:rPr lang="en-US" dirty="0"/>
              <a:t> randomly</a:t>
            </a:r>
            <a:r>
              <a:rPr lang="en-US" altLang="zh-CN" dirty="0"/>
              <a:t>.</a:t>
            </a:r>
            <a:r>
              <a:rPr lang="zh-CN" altLang="en-US" dirty="0"/>
              <a:t> </a:t>
            </a:r>
            <a:r>
              <a:rPr lang="en-US" altLang="zh-CN" dirty="0"/>
              <a:t>They</a:t>
            </a:r>
            <a:r>
              <a:rPr lang="en-US" dirty="0"/>
              <a:t> connect to server</a:t>
            </a:r>
            <a:r>
              <a:rPr lang="en-US" altLang="zh-CN" dirty="0"/>
              <a:t>s</a:t>
            </a:r>
            <a:r>
              <a:rPr lang="zh-CN" altLang="en-US" dirty="0"/>
              <a:t> </a:t>
            </a:r>
            <a:r>
              <a:rPr lang="en-US" altLang="zh-CN" dirty="0"/>
              <a:t>then</a:t>
            </a:r>
            <a:r>
              <a:rPr lang="zh-CN" altLang="en-US" dirty="0"/>
              <a:t> </a:t>
            </a:r>
            <a:r>
              <a:rPr lang="en-US" altLang="zh-CN" dirty="0"/>
              <a:t>collect</a:t>
            </a:r>
            <a:r>
              <a:rPr lang="zh-CN" altLang="en-US" dirty="0"/>
              <a:t> </a:t>
            </a:r>
            <a:r>
              <a:rPr lang="en-US" altLang="zh-CN" dirty="0"/>
              <a:t>data</a:t>
            </a:r>
            <a:r>
              <a:rPr lang="zh-CN" altLang="en-US" dirty="0"/>
              <a:t> </a:t>
            </a:r>
            <a:r>
              <a:rPr lang="en-US" altLang="zh-CN" dirty="0"/>
              <a:t>to</a:t>
            </a:r>
            <a:r>
              <a:rPr lang="zh-CN" altLang="en-US" dirty="0"/>
              <a:t> </a:t>
            </a:r>
            <a:r>
              <a:rPr lang="en-US" altLang="zh-CN" dirty="0"/>
              <a:t>store</a:t>
            </a:r>
            <a:r>
              <a:rPr lang="zh-CN" altLang="en-US" dirty="0"/>
              <a:t> </a:t>
            </a:r>
            <a:r>
              <a:rPr lang="en-US" altLang="zh-CN" dirty="0"/>
              <a:t>in</a:t>
            </a:r>
            <a:r>
              <a:rPr lang="zh-CN" altLang="en-US" dirty="0"/>
              <a:t> </a:t>
            </a:r>
            <a:r>
              <a:rPr lang="en-US" altLang="zh-CN" dirty="0"/>
              <a:t>a</a:t>
            </a:r>
            <a:r>
              <a:rPr lang="zh-CN" altLang="en-US" dirty="0"/>
              <a:t> </a:t>
            </a:r>
            <a:r>
              <a:rPr lang="en-US" altLang="zh-CN" dirty="0"/>
              <a:t>buffer</a:t>
            </a:r>
            <a:r>
              <a:rPr lang="en-US" dirty="0"/>
              <a:t>. </a:t>
            </a:r>
            <a:r>
              <a:rPr lang="en-US" altLang="zh-CN" dirty="0"/>
              <a:t>Then</a:t>
            </a:r>
            <a:r>
              <a:rPr lang="zh-CN" altLang="en-US" dirty="0"/>
              <a:t> </a:t>
            </a:r>
            <a:r>
              <a:rPr lang="en-US" altLang="zh-CN" dirty="0"/>
              <a:t>a</a:t>
            </a:r>
            <a:r>
              <a:rPr lang="zh-CN" altLang="en-US" dirty="0"/>
              <a:t> </a:t>
            </a:r>
            <a:r>
              <a:rPr lang="en-US" altLang="zh-CN" dirty="0"/>
              <a:t>s</a:t>
            </a:r>
            <a:r>
              <a:rPr lang="en-US" dirty="0"/>
              <a:t>tager </a:t>
            </a:r>
            <a:r>
              <a:rPr lang="en-US" altLang="zh-CN" dirty="0"/>
              <a:t>will</a:t>
            </a:r>
            <a:r>
              <a:rPr lang="en-US" dirty="0"/>
              <a:t> sample minibatches from the buffer and stages them on the GPU. Finally, each Optimizer uses a GPU to optimize over a minibatch and new parameters are sent to the servers</a:t>
            </a:r>
            <a:r>
              <a:rPr lang="zh-CN" altLang="en-US" dirty="0"/>
              <a:t> </a:t>
            </a:r>
            <a:r>
              <a:rPr lang="en-US" altLang="zh-CN" dirty="0"/>
              <a:t>for</a:t>
            </a:r>
            <a:r>
              <a:rPr lang="zh-CN" altLang="en-US" dirty="0"/>
              <a:t> </a:t>
            </a:r>
            <a:r>
              <a:rPr lang="en-US" altLang="zh-CN" dirty="0"/>
              <a:t>worker</a:t>
            </a:r>
            <a:r>
              <a:rPr lang="zh-CN" altLang="en-US" dirty="0"/>
              <a:t> </a:t>
            </a:r>
            <a:r>
              <a:rPr lang="en-US" altLang="zh-CN" dirty="0"/>
              <a:t>machines</a:t>
            </a:r>
            <a:r>
              <a:rPr lang="zh-CN" altLang="en-US" dirty="0"/>
              <a:t> </a:t>
            </a:r>
            <a:r>
              <a:rPr lang="en-US" altLang="zh-CN" dirty="0"/>
              <a:t>to</a:t>
            </a:r>
            <a:r>
              <a:rPr lang="zh-CN" altLang="en-US" dirty="0"/>
              <a:t> </a:t>
            </a:r>
            <a:r>
              <a:rPr lang="en-US" altLang="zh-CN" dirty="0"/>
              <a:t>run</a:t>
            </a:r>
            <a:r>
              <a:rPr lang="zh-CN" altLang="en-US" dirty="0"/>
              <a:t> </a:t>
            </a:r>
            <a:r>
              <a:rPr lang="en-US" altLang="zh-CN" dirty="0"/>
              <a:t>a</a:t>
            </a:r>
            <a:r>
              <a:rPr lang="zh-CN" altLang="en-US" dirty="0"/>
              <a:t> </a:t>
            </a:r>
            <a:r>
              <a:rPr lang="en-US" altLang="zh-CN" dirty="0"/>
              <a:t>new</a:t>
            </a:r>
            <a:r>
              <a:rPr lang="zh-CN" altLang="en-US" dirty="0"/>
              <a:t> </a:t>
            </a:r>
            <a:r>
              <a:rPr lang="en-US" altLang="zh-CN" dirty="0"/>
              <a:t>episode</a:t>
            </a:r>
            <a:r>
              <a:rPr lang="en-US" dirty="0"/>
              <a:t>.</a:t>
            </a:r>
          </a:p>
        </p:txBody>
      </p:sp>
      <p:sp>
        <p:nvSpPr>
          <p:cNvPr id="4" name="Slide Number Placeholder 3"/>
          <p:cNvSpPr>
            <a:spLocks noGrp="1"/>
          </p:cNvSpPr>
          <p:nvPr>
            <p:ph type="sldNum" sz="quarter" idx="5"/>
          </p:nvPr>
        </p:nvSpPr>
        <p:spPr/>
        <p:txBody>
          <a:bodyPr/>
          <a:lstStyle/>
          <a:p>
            <a:fld id="{2C225AEE-D5A8-B74F-AFCC-F955174FEAAC}" type="slidenum">
              <a:rPr lang="en-US" smtClean="0"/>
              <a:t>9</a:t>
            </a:fld>
            <a:endParaRPr lang="en-US"/>
          </a:p>
        </p:txBody>
      </p:sp>
    </p:spTree>
    <p:extLst>
      <p:ext uri="{BB962C8B-B14F-4D97-AF65-F5344CB8AC3E}">
        <p14:creationId xmlns:p14="http://schemas.microsoft.com/office/powerpoint/2010/main" val="152309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10</a:t>
            </a:fld>
            <a:endParaRPr lang="en-US"/>
          </a:p>
        </p:txBody>
      </p:sp>
    </p:spTree>
    <p:extLst>
      <p:ext uri="{BB962C8B-B14F-4D97-AF65-F5344CB8AC3E}">
        <p14:creationId xmlns:p14="http://schemas.microsoft.com/office/powerpoint/2010/main" val="385334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a:t>Model</a:t>
            </a:r>
            <a:r>
              <a:rPr lang="zh-CN" altLang="en-US" dirty="0"/>
              <a:t> </a:t>
            </a:r>
            <a:r>
              <a:rPr lang="en-US" altLang="zh-CN" dirty="0"/>
              <a:t>B: Vision</a:t>
            </a:r>
            <a:r>
              <a:rPr lang="zh-CN" altLang="en-US" dirty="0"/>
              <a:t> </a:t>
            </a:r>
            <a:r>
              <a:rPr lang="en-US" altLang="zh-CN" dirty="0"/>
              <a:t>based</a:t>
            </a:r>
            <a:r>
              <a:rPr lang="zh-CN" altLang="en-US" dirty="0"/>
              <a:t> </a:t>
            </a:r>
            <a:r>
              <a:rPr lang="en-US" altLang="zh-CN" dirty="0"/>
              <a:t>pose</a:t>
            </a:r>
            <a:r>
              <a:rPr lang="zh-CN" altLang="en-US" dirty="0"/>
              <a:t> </a:t>
            </a:r>
            <a:r>
              <a:rPr lang="en-US" altLang="zh-CN" dirty="0"/>
              <a:t>estimation</a:t>
            </a:r>
            <a:r>
              <a:rPr lang="zh-CN" altLang="en-US" dirty="0"/>
              <a:t> </a:t>
            </a:r>
            <a:r>
              <a:rPr lang="en-US" altLang="zh-CN" dirty="0"/>
              <a:t>model:</a:t>
            </a:r>
            <a:r>
              <a:rPr lang="zh-CN" altLang="en-US" dirty="0"/>
              <a:t> </a:t>
            </a:r>
            <a:endParaRPr lang="en-US" altLang="zh-CN" dirty="0"/>
          </a:p>
          <a:p>
            <a:pPr lvl="1"/>
            <a:r>
              <a:rPr lang="en-US" dirty="0"/>
              <a:t>	we feed the prediction into the policy, which in turn produces the next action.</a:t>
            </a:r>
          </a:p>
          <a:p>
            <a:pPr lvl="1"/>
            <a:endParaRPr lang="en-US" dirty="0"/>
          </a:p>
          <a:p>
            <a:pPr lvl="1"/>
            <a:r>
              <a:rPr lang="en-US" altLang="zh-CN" dirty="0"/>
              <a:t>The</a:t>
            </a:r>
            <a:r>
              <a:rPr lang="zh-CN" altLang="en-US" dirty="0"/>
              <a:t> </a:t>
            </a:r>
            <a:r>
              <a:rPr lang="en-US" altLang="zh-CN" dirty="0"/>
              <a:t>weights</a:t>
            </a:r>
            <a:r>
              <a:rPr lang="zh-CN" altLang="en-US" dirty="0"/>
              <a:t> </a:t>
            </a:r>
            <a:r>
              <a:rPr lang="en-US" altLang="zh-CN" dirty="0"/>
              <a:t>are</a:t>
            </a:r>
            <a:r>
              <a:rPr lang="zh-CN" altLang="en-US" dirty="0"/>
              <a:t> </a:t>
            </a:r>
            <a:r>
              <a:rPr lang="en-US" altLang="zh-CN" dirty="0"/>
              <a:t>shared</a:t>
            </a:r>
            <a:r>
              <a:rPr lang="zh-CN" altLang="en-US" dirty="0"/>
              <a:t> </a:t>
            </a:r>
            <a:r>
              <a:rPr lang="en-US" altLang="zh-CN" dirty="0"/>
              <a:t>between</a:t>
            </a:r>
            <a:r>
              <a:rPr lang="zh-CN" altLang="en-US" dirty="0"/>
              <a:t> </a:t>
            </a:r>
            <a:r>
              <a:rPr lang="en-US" altLang="zh-CN" dirty="0"/>
              <a:t>the</a:t>
            </a:r>
            <a:r>
              <a:rPr lang="zh-CN" altLang="en-US" dirty="0"/>
              <a:t> </a:t>
            </a:r>
            <a:r>
              <a:rPr lang="en-US" altLang="zh-CN" dirty="0"/>
              <a:t>feature</a:t>
            </a:r>
            <a:r>
              <a:rPr lang="zh-CN" altLang="en-US" dirty="0"/>
              <a:t> </a:t>
            </a:r>
            <a:r>
              <a:rPr lang="en-US" altLang="zh-CN" dirty="0"/>
              <a:t>stacks</a:t>
            </a:r>
            <a:r>
              <a:rPr lang="zh-CN" altLang="en-US" dirty="0"/>
              <a:t> </a:t>
            </a:r>
            <a:r>
              <a:rPr lang="en-US" altLang="zh-CN" dirty="0"/>
              <a:t>for</a:t>
            </a:r>
            <a:r>
              <a:rPr lang="zh-CN" altLang="en-US" dirty="0"/>
              <a:t> </a:t>
            </a:r>
            <a:r>
              <a:rPr lang="en-US" altLang="zh-CN" dirty="0"/>
              <a:t>each</a:t>
            </a:r>
            <a:r>
              <a:rPr lang="zh-CN" altLang="en-US" dirty="0"/>
              <a:t> </a:t>
            </a:r>
            <a:r>
              <a:rPr lang="en-US" altLang="zh-CN" dirty="0"/>
              <a:t>camera:</a:t>
            </a:r>
            <a:endParaRPr lang="en-US" dirty="0"/>
          </a:p>
          <a:p>
            <a:pPr lvl="2"/>
            <a:r>
              <a:rPr lang="en-US" dirty="0"/>
              <a:t>resulting representations</a:t>
            </a:r>
            <a:r>
              <a:rPr lang="zh-CN" altLang="en-US" dirty="0"/>
              <a:t> </a:t>
            </a:r>
            <a:r>
              <a:rPr lang="en-US" altLang="zh-CN" dirty="0"/>
              <a:t>from</a:t>
            </a:r>
            <a:r>
              <a:rPr lang="zh-CN" altLang="en-US" dirty="0"/>
              <a:t> </a:t>
            </a:r>
            <a:r>
              <a:rPr lang="en-US" altLang="zh-CN" dirty="0"/>
              <a:t>each</a:t>
            </a:r>
            <a:r>
              <a:rPr lang="zh-CN" altLang="en-US" dirty="0"/>
              <a:t> </a:t>
            </a:r>
            <a:r>
              <a:rPr lang="en-US" altLang="zh-CN" dirty="0" err="1"/>
              <a:t>camara</a:t>
            </a:r>
            <a:r>
              <a:rPr lang="en-US" dirty="0"/>
              <a:t> are flattened, concatenated to a fully connected network.</a:t>
            </a:r>
          </a:p>
          <a:p>
            <a:pPr lvl="2"/>
            <a:endParaRPr lang="en-US" dirty="0"/>
          </a:p>
          <a:p>
            <a:pPr lvl="2"/>
            <a:r>
              <a:rPr lang="en-US" dirty="0"/>
              <a:t>Linear outputs from the last layer form the estimat</a:t>
            </a:r>
            <a:r>
              <a:rPr lang="en-US" altLang="zh-CN" dirty="0"/>
              <a:t>ions</a:t>
            </a:r>
            <a:r>
              <a:rPr lang="en-US" dirty="0"/>
              <a:t> of the position and orientation of the object.</a:t>
            </a:r>
            <a:endParaRPr lang="en-US" altLang="zh-CN" dirty="0"/>
          </a:p>
          <a:p>
            <a:endParaRPr lang="en-US" dirty="0"/>
          </a:p>
        </p:txBody>
      </p:sp>
      <p:sp>
        <p:nvSpPr>
          <p:cNvPr id="4" name="Slide Number Placeholder 3"/>
          <p:cNvSpPr>
            <a:spLocks noGrp="1"/>
          </p:cNvSpPr>
          <p:nvPr>
            <p:ph type="sldNum" sz="quarter" idx="5"/>
          </p:nvPr>
        </p:nvSpPr>
        <p:spPr/>
        <p:txBody>
          <a:bodyPr/>
          <a:lstStyle/>
          <a:p>
            <a:fld id="{2C225AEE-D5A8-B74F-AFCC-F955174FEAAC}" type="slidenum">
              <a:rPr lang="en-US" smtClean="0"/>
              <a:t>11</a:t>
            </a:fld>
            <a:endParaRPr lang="en-US"/>
          </a:p>
        </p:txBody>
      </p:sp>
    </p:spTree>
    <p:extLst>
      <p:ext uri="{BB962C8B-B14F-4D97-AF65-F5344CB8AC3E}">
        <p14:creationId xmlns:p14="http://schemas.microsoft.com/office/powerpoint/2010/main" val="243584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023C-6B0A-6143-B1CD-763A180D97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98111-6096-E64B-BBEA-8FBCF3260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283CE-DF60-E949-A001-84F3D1B10E0A}"/>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38357F40-928E-FB49-A533-7B55F44C9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42B07-D888-3141-812F-CDEC66A54A3D}"/>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45181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703-B93B-C349-8550-91AB048266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04203-634B-D740-A6C1-4407C5D79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5015C-82D0-DF48-9785-2F00618BF9E9}"/>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32CF6B2A-8053-6143-B12E-935E9F01A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ECE9B-81AA-7641-AA05-1B7E637153A9}"/>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290894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2436C-5B66-8C4D-9DBB-86D1BCF49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D04055-1D60-4E46-9CDA-B26C4D79CF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BFAE5-E4A8-514F-82FA-8E29FD5F0FD2}"/>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CA5CE244-F379-CD4F-8239-2DE7B4233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6B1E1-FDE5-E74B-AB8E-0CD88084E56C}"/>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241379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09A1-B901-CD40-B8B4-E4F8CD1EB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67E20-BDC2-1146-8557-77B7EFD65D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D41FD-78B4-B44F-9F9D-F9F869440F66}"/>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2098ADB1-E9F8-2E46-8DD6-D1A26E7F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F314-8597-9B40-B1A3-9C41ECBF09EA}"/>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419991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DB8-9B19-6949-BB3D-6F4DE2CA1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C7E9D-C9DF-4F4D-AC5B-7133D5A6D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1F3457-F4D6-9A4F-89E5-EA2E78DCD9CA}"/>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EE678011-F7B0-8C41-B341-2EEA3C10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CD900-D1DC-FF4E-9E2C-E2D8C47A10B4}"/>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186104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FCF6-97BF-C645-8BE8-BBF5E46A9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9BAD4-3B65-4A4F-BC7A-F3583531CC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3C587-75B1-9F4F-82AC-67DEE7BB2C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6CCD7-9471-7D40-A2D1-939359FCF944}"/>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6" name="Footer Placeholder 5">
            <a:extLst>
              <a:ext uri="{FF2B5EF4-FFF2-40B4-BE49-F238E27FC236}">
                <a16:creationId xmlns:a16="http://schemas.microsoft.com/office/drawing/2014/main" id="{57142B47-B3E7-864C-A8B6-C3D3D8F69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E3A17-7400-B24C-895B-5BA7EBCC302E}"/>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361703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1DF4-E118-A54C-8706-71BE6EDA2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CDA80A-ED3F-2A43-9CA9-098588F5B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B1BF73-2538-4A4A-9306-D42EF8DBAA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A2C869-5504-3C47-8725-6E34C80BB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1F1E99-EDF7-3643-AF18-2D54D5766F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66068-428D-3440-B3A4-F0BD3612DEA3}"/>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8" name="Footer Placeholder 7">
            <a:extLst>
              <a:ext uri="{FF2B5EF4-FFF2-40B4-BE49-F238E27FC236}">
                <a16:creationId xmlns:a16="http://schemas.microsoft.com/office/drawing/2014/main" id="{0DCEFB03-8C50-1B40-9D96-611399779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35976-C827-A148-9F44-033DBA615F03}"/>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4076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650C-210E-1449-903C-051DB39D1C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99CF94-ECA1-D249-8174-65ED21340E48}"/>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4" name="Footer Placeholder 3">
            <a:extLst>
              <a:ext uri="{FF2B5EF4-FFF2-40B4-BE49-F238E27FC236}">
                <a16:creationId xmlns:a16="http://schemas.microsoft.com/office/drawing/2014/main" id="{76EE8861-87D5-0C4F-9242-8C797BB78D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B08BE-6967-9B4A-96F4-6DD48605B136}"/>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315744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E0564-EF8D-D747-B97D-F774720410DC}"/>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3" name="Footer Placeholder 2">
            <a:extLst>
              <a:ext uri="{FF2B5EF4-FFF2-40B4-BE49-F238E27FC236}">
                <a16:creationId xmlns:a16="http://schemas.microsoft.com/office/drawing/2014/main" id="{01581C20-2B88-AD4F-A133-3333793311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F1DB2D-3D0C-E04B-A05E-7EB00B27A2CD}"/>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98294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8C32-31CE-1F4E-994F-EDAF3E56F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33879E-CF23-FB4F-B7E5-949743114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41E8D5-DB18-F241-929F-045658418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78F9F3-F9D3-3047-93DD-FC5D6925903C}"/>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6" name="Footer Placeholder 5">
            <a:extLst>
              <a:ext uri="{FF2B5EF4-FFF2-40B4-BE49-F238E27FC236}">
                <a16:creationId xmlns:a16="http://schemas.microsoft.com/office/drawing/2014/main" id="{8F4BD7F5-0DCF-A04F-96EA-1E663372A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18AA4-ACAB-7B4E-8736-CC27373056D1}"/>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39387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33B0-3203-D44F-8EA4-9F275FE37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E17667-A575-1D48-9FE7-A29057180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A1D081-F3F8-7D46-9755-CAF7F6CC8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369AC9-B285-0147-A8AF-4E4BE0746E70}"/>
              </a:ext>
            </a:extLst>
          </p:cNvPr>
          <p:cNvSpPr>
            <a:spLocks noGrp="1"/>
          </p:cNvSpPr>
          <p:nvPr>
            <p:ph type="dt" sz="half" idx="10"/>
          </p:nvPr>
        </p:nvSpPr>
        <p:spPr/>
        <p:txBody>
          <a:bodyPr/>
          <a:lstStyle/>
          <a:p>
            <a:fld id="{571FC41F-08A5-B84E-A792-6290892E2B6F}" type="datetimeFigureOut">
              <a:rPr lang="en-US" smtClean="0"/>
              <a:t>5/14/19</a:t>
            </a:fld>
            <a:endParaRPr lang="en-US"/>
          </a:p>
        </p:txBody>
      </p:sp>
      <p:sp>
        <p:nvSpPr>
          <p:cNvPr id="6" name="Footer Placeholder 5">
            <a:extLst>
              <a:ext uri="{FF2B5EF4-FFF2-40B4-BE49-F238E27FC236}">
                <a16:creationId xmlns:a16="http://schemas.microsoft.com/office/drawing/2014/main" id="{5CADB23F-CE0A-BC4F-8A11-AAADE61B2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70145-8F4C-B045-A897-886E3CEA2EA4}"/>
              </a:ext>
            </a:extLst>
          </p:cNvPr>
          <p:cNvSpPr>
            <a:spLocks noGrp="1"/>
          </p:cNvSpPr>
          <p:nvPr>
            <p:ph type="sldNum" sz="quarter" idx="12"/>
          </p:nvPr>
        </p:nvSpPr>
        <p:spPr/>
        <p:txBody>
          <a:bodyPr/>
          <a:lstStyle/>
          <a:p>
            <a:fld id="{CC0F7837-7C76-6748-8C4B-ADF098B57179}" type="slidenum">
              <a:rPr lang="en-US" smtClean="0"/>
              <a:t>‹#›</a:t>
            </a:fld>
            <a:endParaRPr lang="en-US"/>
          </a:p>
        </p:txBody>
      </p:sp>
    </p:spTree>
    <p:extLst>
      <p:ext uri="{BB962C8B-B14F-4D97-AF65-F5344CB8AC3E}">
        <p14:creationId xmlns:p14="http://schemas.microsoft.com/office/powerpoint/2010/main" val="332046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0BA70-246F-1F43-B1C2-6742253F8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F7CB10-AC3E-5241-AF7C-2549FA5DD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7C9EC-1BB5-3548-98A9-DCE3F3395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FC41F-08A5-B84E-A792-6290892E2B6F}" type="datetimeFigureOut">
              <a:rPr lang="en-US" smtClean="0"/>
              <a:t>5/14/19</a:t>
            </a:fld>
            <a:endParaRPr lang="en-US"/>
          </a:p>
        </p:txBody>
      </p:sp>
      <p:sp>
        <p:nvSpPr>
          <p:cNvPr id="5" name="Footer Placeholder 4">
            <a:extLst>
              <a:ext uri="{FF2B5EF4-FFF2-40B4-BE49-F238E27FC236}">
                <a16:creationId xmlns:a16="http://schemas.microsoft.com/office/drawing/2014/main" id="{2C4DDD68-E107-D743-8EB7-EFB8D0905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C38C9-BA6C-6B42-9438-A324FCF1C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F7837-7C76-6748-8C4B-ADF098B57179}" type="slidenum">
              <a:rPr lang="en-US" smtClean="0"/>
              <a:t>‹#›</a:t>
            </a:fld>
            <a:endParaRPr lang="en-US"/>
          </a:p>
        </p:txBody>
      </p:sp>
    </p:spTree>
    <p:extLst>
      <p:ext uri="{BB962C8B-B14F-4D97-AF65-F5344CB8AC3E}">
        <p14:creationId xmlns:p14="http://schemas.microsoft.com/office/powerpoint/2010/main" val="271902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3C7F-008E-3145-BD7C-C4103AA2BD39}"/>
              </a:ext>
            </a:extLst>
          </p:cNvPr>
          <p:cNvSpPr>
            <a:spLocks noGrp="1"/>
          </p:cNvSpPr>
          <p:nvPr>
            <p:ph type="ctrTitle"/>
          </p:nvPr>
        </p:nvSpPr>
        <p:spPr/>
        <p:txBody>
          <a:bodyPr/>
          <a:lstStyle/>
          <a:p>
            <a:r>
              <a:rPr lang="en-US" altLang="zh-CN" dirty="0"/>
              <a:t>Reading:</a:t>
            </a:r>
            <a:r>
              <a:rPr lang="zh-CN" altLang="en-US" dirty="0"/>
              <a:t> </a:t>
            </a:r>
            <a:r>
              <a:rPr lang="en-US" dirty="0"/>
              <a:t>Learning Dexterous In-Hand Manipulation</a:t>
            </a:r>
          </a:p>
        </p:txBody>
      </p:sp>
      <p:sp>
        <p:nvSpPr>
          <p:cNvPr id="3" name="Subtitle 2">
            <a:extLst>
              <a:ext uri="{FF2B5EF4-FFF2-40B4-BE49-F238E27FC236}">
                <a16:creationId xmlns:a16="http://schemas.microsoft.com/office/drawing/2014/main" id="{CDD3B588-8509-A843-B7A3-4264C57913C1}"/>
              </a:ext>
            </a:extLst>
          </p:cNvPr>
          <p:cNvSpPr>
            <a:spLocks noGrp="1"/>
          </p:cNvSpPr>
          <p:nvPr>
            <p:ph type="subTitle" idx="1"/>
          </p:nvPr>
        </p:nvSpPr>
        <p:spPr/>
        <p:txBody>
          <a:bodyPr/>
          <a:lstStyle/>
          <a:p>
            <a:r>
              <a:rPr lang="en-US" altLang="zh-CN" dirty="0"/>
              <a:t>Wang</a:t>
            </a:r>
            <a:r>
              <a:rPr lang="zh-CN" altLang="en-US" dirty="0"/>
              <a:t> </a:t>
            </a:r>
            <a:r>
              <a:rPr lang="en-US" altLang="zh-CN" dirty="0"/>
              <a:t>Biyuan</a:t>
            </a:r>
            <a:endParaRPr lang="en-US" dirty="0"/>
          </a:p>
        </p:txBody>
      </p:sp>
    </p:spTree>
    <p:extLst>
      <p:ext uri="{BB962C8B-B14F-4D97-AF65-F5344CB8AC3E}">
        <p14:creationId xmlns:p14="http://schemas.microsoft.com/office/powerpoint/2010/main" val="254866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0" y="1253330"/>
            <a:ext cx="10515600" cy="5147470"/>
          </a:xfrm>
        </p:spPr>
        <p:txBody>
          <a:bodyPr>
            <a:normAutofit/>
          </a:bodyPr>
          <a:lstStyle/>
          <a:p>
            <a:r>
              <a:rPr lang="en-US" altLang="zh-CN" dirty="0"/>
              <a:t>Model</a:t>
            </a:r>
            <a:r>
              <a:rPr lang="zh-CN" altLang="en-US" dirty="0"/>
              <a:t> </a:t>
            </a:r>
            <a:r>
              <a:rPr lang="en-US" altLang="zh-CN" dirty="0"/>
              <a:t>B:</a:t>
            </a:r>
            <a:r>
              <a:rPr lang="zh-CN" altLang="en-US" dirty="0"/>
              <a:t> </a:t>
            </a:r>
            <a:r>
              <a:rPr lang="en-US" altLang="zh-CN" dirty="0"/>
              <a:t>Train</a:t>
            </a:r>
            <a:r>
              <a:rPr lang="zh-CN" altLang="en-US" dirty="0"/>
              <a:t> </a:t>
            </a:r>
            <a:r>
              <a:rPr lang="en-US" altLang="zh-CN" dirty="0"/>
              <a:t>CNN</a:t>
            </a:r>
            <a:r>
              <a:rPr lang="zh-CN" altLang="en-US" dirty="0"/>
              <a:t> </a:t>
            </a:r>
            <a:r>
              <a:rPr lang="en-US" altLang="zh-CN" dirty="0"/>
              <a:t>to</a:t>
            </a:r>
            <a:r>
              <a:rPr lang="zh-CN" altLang="en-US" dirty="0"/>
              <a:t> </a:t>
            </a:r>
            <a:r>
              <a:rPr lang="en-US" altLang="zh-CN" dirty="0"/>
              <a:t>predict</a:t>
            </a:r>
            <a:r>
              <a:rPr lang="zh-CN" altLang="en-US" dirty="0"/>
              <a:t> </a:t>
            </a:r>
            <a:r>
              <a:rPr lang="en-US" altLang="zh-CN" dirty="0"/>
              <a:t>object</a:t>
            </a:r>
            <a:r>
              <a:rPr lang="zh-CN" altLang="en-US" dirty="0"/>
              <a:t> </a:t>
            </a:r>
            <a:r>
              <a:rPr lang="en-US" altLang="zh-CN" dirty="0"/>
              <a:t>pose</a:t>
            </a:r>
            <a:r>
              <a:rPr lang="zh-CN" altLang="en-US" dirty="0"/>
              <a:t> </a:t>
            </a:r>
            <a:r>
              <a:rPr lang="en-US" altLang="zh-CN" dirty="0"/>
              <a:t>based</a:t>
            </a:r>
            <a:r>
              <a:rPr lang="zh-CN" altLang="en-US" dirty="0"/>
              <a:t> </a:t>
            </a:r>
            <a:r>
              <a:rPr lang="en-US" altLang="zh-CN" dirty="0"/>
              <a:t>on</a:t>
            </a:r>
            <a:r>
              <a:rPr lang="zh-CN" altLang="en-US" dirty="0"/>
              <a:t> </a:t>
            </a:r>
            <a:r>
              <a:rPr lang="en-US" altLang="zh-CN" dirty="0"/>
              <a:t>simulated</a:t>
            </a:r>
            <a:r>
              <a:rPr lang="zh-CN" altLang="en-US" dirty="0"/>
              <a:t> </a:t>
            </a:r>
            <a:r>
              <a:rPr lang="en-US" altLang="zh-CN" dirty="0"/>
              <a:t>camera</a:t>
            </a:r>
            <a:r>
              <a:rPr lang="zh-CN" altLang="en-US" dirty="0"/>
              <a:t> </a:t>
            </a:r>
            <a:r>
              <a:rPr lang="en-US" altLang="zh-CN" dirty="0"/>
              <a:t>images</a:t>
            </a:r>
          </a:p>
          <a:p>
            <a:endParaRPr lang="en-US" altLang="zh-CN" sz="2600" dirty="0"/>
          </a:p>
          <a:p>
            <a:pPr marL="0" indent="0">
              <a:buNone/>
            </a:pPr>
            <a:r>
              <a:rPr lang="zh-CN" altLang="en-US" sz="2600" dirty="0">
                <a:solidFill>
                  <a:srgbClr val="FF0000"/>
                </a:solidFill>
              </a:rPr>
              <a:t>   </a:t>
            </a:r>
            <a:r>
              <a:rPr lang="en-US" altLang="zh-CN" sz="2600" dirty="0">
                <a:solidFill>
                  <a:srgbClr val="FF0000"/>
                </a:solidFill>
              </a:rPr>
              <a:t>Concerns</a:t>
            </a:r>
            <a:r>
              <a:rPr lang="en-US" altLang="zh-CN" dirty="0">
                <a:solidFill>
                  <a:srgbClr val="FF0000"/>
                </a:solidFill>
              </a:rPr>
              <a:t>:</a:t>
            </a:r>
            <a:endParaRPr lang="en-US" altLang="zh-CN" dirty="0"/>
          </a:p>
          <a:p>
            <a:pPr lvl="1"/>
            <a:r>
              <a:rPr lang="en-US" altLang="zh-CN" dirty="0">
                <a:solidFill>
                  <a:srgbClr val="FF0000"/>
                </a:solidFill>
              </a:rPr>
              <a:t>Require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ability</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manipulate</a:t>
            </a:r>
            <a:r>
              <a:rPr lang="zh-CN" altLang="en-US" dirty="0">
                <a:solidFill>
                  <a:srgbClr val="FF0000"/>
                </a:solidFill>
              </a:rPr>
              <a:t> </a:t>
            </a:r>
            <a:r>
              <a:rPr lang="en-US" altLang="zh-CN" dirty="0">
                <a:solidFill>
                  <a:srgbClr val="FF0000"/>
                </a:solidFill>
              </a:rPr>
              <a:t>arbitrary</a:t>
            </a:r>
            <a:r>
              <a:rPr lang="zh-CN" altLang="en-US" dirty="0">
                <a:solidFill>
                  <a:srgbClr val="FF0000"/>
                </a:solidFill>
              </a:rPr>
              <a:t> </a:t>
            </a:r>
            <a:r>
              <a:rPr lang="en-US" altLang="zh-CN" dirty="0">
                <a:solidFill>
                  <a:srgbClr val="FF0000"/>
                </a:solidFill>
              </a:rPr>
              <a:t>objects</a:t>
            </a:r>
          </a:p>
          <a:p>
            <a:pPr lvl="1"/>
            <a:r>
              <a:rPr lang="en-US" altLang="zh-CN" dirty="0">
                <a:solidFill>
                  <a:srgbClr val="FF0000"/>
                </a:solidFill>
              </a:rPr>
              <a:t>Ambiguities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occlusion</a:t>
            </a:r>
            <a:r>
              <a:rPr lang="zh-CN" altLang="en-US" dirty="0">
                <a:solidFill>
                  <a:srgbClr val="FF0000"/>
                </a:solidFill>
              </a:rPr>
              <a:t> </a:t>
            </a:r>
            <a:r>
              <a:rPr lang="en-US" altLang="zh-CN" dirty="0">
                <a:solidFill>
                  <a:srgbClr val="FF0000"/>
                </a:solidFill>
              </a:rPr>
              <a:t>caused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hand</a:t>
            </a:r>
            <a:r>
              <a:rPr lang="zh-CN" altLang="en-US" dirty="0">
                <a:solidFill>
                  <a:srgbClr val="FF0000"/>
                </a:solidFill>
              </a:rPr>
              <a:t> </a:t>
            </a:r>
            <a:r>
              <a:rPr lang="en-US" altLang="zh-CN" dirty="0">
                <a:solidFill>
                  <a:srgbClr val="FF0000"/>
                </a:solidFill>
              </a:rPr>
              <a:t>or</a:t>
            </a:r>
            <a:r>
              <a:rPr lang="zh-CN" altLang="en-US" dirty="0">
                <a:solidFill>
                  <a:srgbClr val="FF0000"/>
                </a:solidFill>
              </a:rPr>
              <a:t> </a:t>
            </a:r>
            <a:r>
              <a:rPr lang="en-US" altLang="zh-CN" dirty="0">
                <a:solidFill>
                  <a:srgbClr val="FF0000"/>
                </a:solidFill>
              </a:rPr>
              <a:t>object</a:t>
            </a:r>
            <a:r>
              <a:rPr lang="zh-CN" altLang="en-US" dirty="0">
                <a:solidFill>
                  <a:srgbClr val="FF0000"/>
                </a:solidFill>
              </a:rPr>
              <a:t> </a:t>
            </a:r>
            <a:r>
              <a:rPr lang="en-US" altLang="zh-CN" dirty="0">
                <a:solidFill>
                  <a:srgbClr val="FF0000"/>
                </a:solidFill>
              </a:rPr>
              <a:t>itself</a:t>
            </a:r>
          </a:p>
          <a:p>
            <a:pPr lvl="1"/>
            <a:endParaRPr lang="en-US" altLang="zh-CN" dirty="0">
              <a:solidFill>
                <a:srgbClr val="FF0000"/>
              </a:solidFill>
            </a:endParaRPr>
          </a:p>
          <a:p>
            <a:pPr marL="0" indent="0">
              <a:buNone/>
            </a:pPr>
            <a:r>
              <a:rPr lang="zh-CN" altLang="en-US" sz="2600" dirty="0"/>
              <a:t>   </a:t>
            </a:r>
            <a:r>
              <a:rPr lang="en-US" altLang="zh-CN" sz="2600" dirty="0"/>
              <a:t>Solution</a:t>
            </a:r>
            <a:r>
              <a:rPr lang="en-US" altLang="zh-CN" dirty="0"/>
              <a:t>:</a:t>
            </a:r>
            <a:endParaRPr lang="en-US" altLang="zh-CN" dirty="0">
              <a:solidFill>
                <a:srgbClr val="FF0000"/>
              </a:solidFill>
            </a:endParaRPr>
          </a:p>
          <a:p>
            <a:pPr lvl="1"/>
            <a:r>
              <a:rPr lang="en-US" altLang="zh-CN" dirty="0"/>
              <a:t>Use</a:t>
            </a:r>
            <a:r>
              <a:rPr lang="zh-CN" altLang="en-US" dirty="0"/>
              <a:t> </a:t>
            </a:r>
            <a:r>
              <a:rPr lang="en-US" altLang="zh-CN" dirty="0"/>
              <a:t>RGB</a:t>
            </a:r>
            <a:r>
              <a:rPr lang="zh-CN" altLang="en-US" dirty="0"/>
              <a:t> </a:t>
            </a:r>
            <a:r>
              <a:rPr lang="en-US" altLang="zh-CN" dirty="0"/>
              <a:t>camera</a:t>
            </a:r>
            <a:r>
              <a:rPr lang="zh-CN" altLang="en-US" dirty="0"/>
              <a:t> </a:t>
            </a:r>
            <a:r>
              <a:rPr lang="en-US" altLang="zh-CN" dirty="0"/>
              <a:t>images</a:t>
            </a:r>
            <a:r>
              <a:rPr lang="zh-CN" altLang="en-US" dirty="0"/>
              <a:t> </a:t>
            </a:r>
            <a:r>
              <a:rPr lang="en-US" altLang="zh-CN" dirty="0"/>
              <a:t>to</a:t>
            </a:r>
            <a:r>
              <a:rPr lang="zh-CN" altLang="en-US" dirty="0"/>
              <a:t> </a:t>
            </a:r>
            <a:r>
              <a:rPr lang="en-US" altLang="zh-CN" dirty="0"/>
              <a:t>estimate</a:t>
            </a:r>
            <a:r>
              <a:rPr lang="zh-CN" altLang="en-US" dirty="0"/>
              <a:t> </a:t>
            </a:r>
            <a:r>
              <a:rPr lang="en-US" altLang="zh-CN" dirty="0"/>
              <a:t>the</a:t>
            </a:r>
            <a:r>
              <a:rPr lang="zh-CN" altLang="en-US" dirty="0"/>
              <a:t> </a:t>
            </a:r>
            <a:r>
              <a:rPr lang="en-US" altLang="zh-CN" dirty="0"/>
              <a:t>position</a:t>
            </a:r>
            <a:r>
              <a:rPr lang="zh-CN" altLang="en-US" dirty="0"/>
              <a:t> </a:t>
            </a:r>
            <a:r>
              <a:rPr lang="en-US" altLang="zh-CN" dirty="0"/>
              <a:t>and</a:t>
            </a:r>
            <a:r>
              <a:rPr lang="zh-CN" altLang="en-US" dirty="0"/>
              <a:t> </a:t>
            </a:r>
            <a:r>
              <a:rPr lang="en-US" altLang="zh-CN" dirty="0"/>
              <a:t>orientation</a:t>
            </a:r>
          </a:p>
          <a:p>
            <a:pPr lvl="1"/>
            <a:r>
              <a:rPr lang="en-US" altLang="zh-CN" dirty="0"/>
              <a:t>CNN</a:t>
            </a:r>
            <a:r>
              <a:rPr lang="zh-CN" altLang="en-US" dirty="0"/>
              <a:t> </a:t>
            </a:r>
            <a:r>
              <a:rPr lang="en-US" altLang="zh-CN" dirty="0"/>
              <a:t>analyzes</a:t>
            </a:r>
            <a:r>
              <a:rPr lang="zh-CN" altLang="en-US" dirty="0"/>
              <a:t> </a:t>
            </a:r>
            <a:r>
              <a:rPr lang="en-US" altLang="zh-CN" dirty="0"/>
              <a:t>image</a:t>
            </a:r>
            <a:r>
              <a:rPr lang="zh-CN" altLang="en-US" dirty="0"/>
              <a:t> </a:t>
            </a:r>
            <a:r>
              <a:rPr lang="en-US" altLang="zh-CN" dirty="0"/>
              <a:t>to</a:t>
            </a:r>
            <a:r>
              <a:rPr lang="zh-CN" altLang="en-US" dirty="0"/>
              <a:t> </a:t>
            </a:r>
            <a:r>
              <a:rPr lang="en-US" altLang="zh-CN" dirty="0"/>
              <a:t>infer</a:t>
            </a:r>
            <a:r>
              <a:rPr lang="zh-CN" altLang="en-US" dirty="0"/>
              <a:t> </a:t>
            </a:r>
            <a:r>
              <a:rPr lang="en-US" altLang="zh-CN" dirty="0"/>
              <a:t>pose</a:t>
            </a:r>
          </a:p>
          <a:p>
            <a:pPr lvl="1"/>
            <a:r>
              <a:rPr lang="en-US" altLang="zh-CN" dirty="0"/>
              <a:t>Multiple</a:t>
            </a:r>
            <a:r>
              <a:rPr lang="zh-CN" altLang="en-US" dirty="0"/>
              <a:t> </a:t>
            </a:r>
            <a:r>
              <a:rPr lang="en-US" altLang="zh-CN" dirty="0"/>
              <a:t>cameras</a:t>
            </a:r>
            <a:r>
              <a:rPr lang="zh-CN" altLang="en-US" dirty="0"/>
              <a:t> </a:t>
            </a:r>
            <a:r>
              <a:rPr lang="en-US" altLang="zh-CN" dirty="0"/>
              <a:t>(3)</a:t>
            </a:r>
            <a:r>
              <a:rPr lang="zh-CN" altLang="en-US" dirty="0"/>
              <a:t> </a:t>
            </a:r>
            <a:r>
              <a:rPr lang="en-US" altLang="zh-CN" dirty="0"/>
              <a:t>to</a:t>
            </a:r>
            <a:r>
              <a:rPr lang="zh-CN" altLang="en-US" dirty="0"/>
              <a:t> </a:t>
            </a:r>
            <a:r>
              <a:rPr lang="en-US" altLang="zh-CN" dirty="0"/>
              <a:t>supplement</a:t>
            </a:r>
            <a:r>
              <a:rPr lang="zh-CN" altLang="en-US" dirty="0"/>
              <a:t> </a:t>
            </a:r>
            <a:r>
              <a:rPr lang="en-US" altLang="zh-CN" dirty="0"/>
              <a:t>the</a:t>
            </a:r>
            <a:r>
              <a:rPr lang="zh-CN" altLang="en-US" dirty="0"/>
              <a:t> </a:t>
            </a:r>
            <a:r>
              <a:rPr lang="en-US" altLang="zh-CN" dirty="0"/>
              <a:t>loss</a:t>
            </a:r>
            <a:r>
              <a:rPr lang="zh-CN" altLang="en-US" dirty="0"/>
              <a:t> </a:t>
            </a:r>
            <a:r>
              <a:rPr lang="en-US" altLang="zh-CN" dirty="0"/>
              <a:t>information</a:t>
            </a:r>
            <a:r>
              <a:rPr lang="zh-CN" altLang="en-US" dirty="0"/>
              <a:t> </a:t>
            </a:r>
            <a:r>
              <a:rPr lang="en-US" altLang="zh-CN" dirty="0"/>
              <a:t>caused</a:t>
            </a:r>
            <a:r>
              <a:rPr lang="zh-CN" altLang="en-US" dirty="0"/>
              <a:t> </a:t>
            </a:r>
            <a:r>
              <a:rPr lang="en-US" altLang="zh-CN" dirty="0"/>
              <a:t>by</a:t>
            </a:r>
            <a:r>
              <a:rPr lang="zh-CN" altLang="en-US" dirty="0"/>
              <a:t> </a:t>
            </a:r>
            <a:r>
              <a:rPr lang="en-US" altLang="zh-CN" dirty="0"/>
              <a:t>occlusion</a:t>
            </a:r>
          </a:p>
          <a:p>
            <a:pPr lvl="1"/>
            <a:endParaRPr lang="en-US" altLang="zh-CN" dirty="0"/>
          </a:p>
        </p:txBody>
      </p:sp>
      <p:pic>
        <p:nvPicPr>
          <p:cNvPr id="4" name="Picture 3">
            <a:extLst>
              <a:ext uri="{FF2B5EF4-FFF2-40B4-BE49-F238E27FC236}">
                <a16:creationId xmlns:a16="http://schemas.microsoft.com/office/drawing/2014/main" id="{E80C94B0-9257-D848-8AF6-2E87AFBFD4F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3723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244"/>
            <a:ext cx="10515600" cy="1325563"/>
          </a:xfrm>
        </p:spPr>
        <p:txBody>
          <a:bodyPr/>
          <a:lstStyle/>
          <a:p>
            <a:r>
              <a:rPr lang="en-US" dirty="0"/>
              <a:t>Methodology</a:t>
            </a:r>
            <a:r>
              <a:rPr lang="zh-CN" altLang="en-US" dirty="0"/>
              <a:t> </a:t>
            </a:r>
            <a:endParaRPr lang="en-US" dirty="0"/>
          </a:p>
        </p:txBody>
      </p:sp>
      <p:pic>
        <p:nvPicPr>
          <p:cNvPr id="13" name="Picture 12">
            <a:extLst>
              <a:ext uri="{FF2B5EF4-FFF2-40B4-BE49-F238E27FC236}">
                <a16:creationId xmlns:a16="http://schemas.microsoft.com/office/drawing/2014/main" id="{C0EDABCA-FB76-3949-8D15-FDEA33A695D1}"/>
              </a:ext>
            </a:extLst>
          </p:cNvPr>
          <p:cNvPicPr>
            <a:picLocks noChangeAspect="1"/>
          </p:cNvPicPr>
          <p:nvPr/>
        </p:nvPicPr>
        <p:blipFill>
          <a:blip r:embed="rId3"/>
          <a:stretch>
            <a:fillRect/>
          </a:stretch>
        </p:blipFill>
        <p:spPr>
          <a:xfrm>
            <a:off x="8035318" y="662537"/>
            <a:ext cx="3984557" cy="5953669"/>
          </a:xfrm>
          <a:prstGeom prst="rect">
            <a:avLst/>
          </a:prstGeom>
        </p:spPr>
      </p:pic>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172125" y="1690692"/>
            <a:ext cx="7624865" cy="4351338"/>
          </a:xfrm>
        </p:spPr>
        <p:txBody>
          <a:bodyPr/>
          <a:lstStyle/>
          <a:p>
            <a:pPr lvl="1"/>
            <a:r>
              <a:rPr lang="en-US" altLang="zh-CN" dirty="0"/>
              <a:t>Model</a:t>
            </a:r>
            <a:r>
              <a:rPr lang="zh-CN" altLang="en-US" dirty="0"/>
              <a:t> </a:t>
            </a:r>
            <a:r>
              <a:rPr lang="en-US" altLang="zh-CN" dirty="0"/>
              <a:t>B: Vision</a:t>
            </a:r>
            <a:r>
              <a:rPr lang="zh-CN" altLang="en-US" dirty="0"/>
              <a:t> </a:t>
            </a:r>
            <a:r>
              <a:rPr lang="en-US" altLang="zh-CN" dirty="0"/>
              <a:t>based</a:t>
            </a:r>
            <a:r>
              <a:rPr lang="zh-CN" altLang="en-US" dirty="0"/>
              <a:t> </a:t>
            </a:r>
            <a:r>
              <a:rPr lang="en-US" altLang="zh-CN" dirty="0"/>
              <a:t>pose</a:t>
            </a:r>
            <a:r>
              <a:rPr lang="zh-CN" altLang="en-US" dirty="0"/>
              <a:t> </a:t>
            </a:r>
            <a:r>
              <a:rPr lang="en-US" altLang="zh-CN" dirty="0"/>
              <a:t>estimation</a:t>
            </a:r>
            <a:r>
              <a:rPr lang="zh-CN" altLang="en-US" dirty="0"/>
              <a:t> </a:t>
            </a:r>
            <a:r>
              <a:rPr lang="en-US" altLang="zh-CN" dirty="0"/>
              <a:t>model</a:t>
            </a:r>
          </a:p>
          <a:p>
            <a:pPr lvl="1"/>
            <a:endParaRPr lang="en-US" altLang="zh-CN" dirty="0"/>
          </a:p>
          <a:p>
            <a:pPr lvl="1"/>
            <a:endParaRPr lang="en-US" altLang="zh-CN" dirty="0"/>
          </a:p>
          <a:p>
            <a:pPr lvl="1"/>
            <a:r>
              <a:rPr lang="en-US" dirty="0"/>
              <a:t>Shared weights between the feature stacks for each camera</a:t>
            </a:r>
            <a:r>
              <a:rPr lang="en-US" altLang="zh-CN" dirty="0"/>
              <a:t>:</a:t>
            </a:r>
            <a:endParaRPr lang="en-US" dirty="0"/>
          </a:p>
          <a:p>
            <a:pPr lvl="1"/>
            <a:endParaRPr lang="en-US" sz="1600" dirty="0"/>
          </a:p>
          <a:p>
            <a:pPr lvl="2"/>
            <a:r>
              <a:rPr lang="en-US" sz="2200" dirty="0"/>
              <a:t>Resulting representations are flattened, concatenated to a fully connected network.</a:t>
            </a:r>
          </a:p>
          <a:p>
            <a:pPr lvl="2"/>
            <a:endParaRPr lang="en-US" sz="2200" dirty="0"/>
          </a:p>
          <a:p>
            <a:pPr lvl="2"/>
            <a:r>
              <a:rPr lang="en-US" sz="2200" dirty="0"/>
              <a:t>Linear outputs from the last layer form the estimat</a:t>
            </a:r>
            <a:r>
              <a:rPr lang="en-US" altLang="zh-CN" sz="2200" dirty="0"/>
              <a:t>ions</a:t>
            </a:r>
            <a:r>
              <a:rPr lang="en-US" sz="2200" dirty="0"/>
              <a:t> of the position and orientation of the object.</a:t>
            </a:r>
            <a:endParaRPr lang="en-US" altLang="zh-CN" sz="2200" dirty="0"/>
          </a:p>
        </p:txBody>
      </p:sp>
    </p:spTree>
    <p:extLst>
      <p:ext uri="{BB962C8B-B14F-4D97-AF65-F5344CB8AC3E}">
        <p14:creationId xmlns:p14="http://schemas.microsoft.com/office/powerpoint/2010/main" val="296564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0" y="1253331"/>
            <a:ext cx="10515600" cy="4351338"/>
          </a:xfrm>
        </p:spPr>
        <p:txBody>
          <a:bodyPr/>
          <a:lstStyle/>
          <a:p>
            <a:r>
              <a:rPr lang="en-US" altLang="zh-CN" dirty="0"/>
              <a:t>Combine</a:t>
            </a:r>
            <a:r>
              <a:rPr lang="zh-CN" altLang="en-US" dirty="0"/>
              <a:t> </a:t>
            </a:r>
            <a:r>
              <a:rPr lang="en-US" altLang="zh-CN" dirty="0"/>
              <a:t>Model</a:t>
            </a:r>
            <a:r>
              <a:rPr lang="zh-CN" altLang="en-US" dirty="0"/>
              <a:t> </a:t>
            </a:r>
            <a:r>
              <a:rPr lang="en-US" altLang="zh-CN" dirty="0"/>
              <a:t>A</a:t>
            </a:r>
            <a:r>
              <a:rPr lang="zh-CN" altLang="en-US" dirty="0"/>
              <a:t> </a:t>
            </a:r>
            <a:r>
              <a:rPr lang="en-US" altLang="zh-CN" dirty="0"/>
              <a:t>and</a:t>
            </a:r>
            <a:r>
              <a:rPr lang="zh-CN" altLang="en-US" dirty="0"/>
              <a:t> </a:t>
            </a:r>
            <a:r>
              <a:rPr lang="en-US" altLang="zh-CN" dirty="0"/>
              <a:t>B</a:t>
            </a:r>
            <a:r>
              <a:rPr lang="zh-CN" altLang="en-US" dirty="0"/>
              <a:t> </a:t>
            </a:r>
            <a:r>
              <a:rPr lang="en-US" altLang="zh-CN" dirty="0"/>
              <a:t>and</a:t>
            </a:r>
            <a:r>
              <a:rPr lang="zh-CN" altLang="en-US" dirty="0"/>
              <a:t> </a:t>
            </a:r>
            <a:r>
              <a:rPr lang="en-US" altLang="zh-CN" dirty="0"/>
              <a:t>transfer</a:t>
            </a:r>
            <a:r>
              <a:rPr lang="zh-CN" altLang="en-US" dirty="0"/>
              <a:t> </a:t>
            </a:r>
            <a:r>
              <a:rPr lang="en-US" altLang="zh-CN" dirty="0"/>
              <a:t>to</a:t>
            </a:r>
            <a:r>
              <a:rPr lang="zh-CN" altLang="en-US" dirty="0"/>
              <a:t> </a:t>
            </a:r>
            <a:r>
              <a:rPr lang="en-US" altLang="zh-CN" dirty="0"/>
              <a:t>the</a:t>
            </a:r>
            <a:r>
              <a:rPr lang="zh-CN" altLang="en-US" dirty="0"/>
              <a:t> </a:t>
            </a:r>
            <a:r>
              <a:rPr lang="en-US" altLang="zh-CN" dirty="0"/>
              <a:t>real</a:t>
            </a:r>
            <a:r>
              <a:rPr lang="zh-CN" altLang="en-US" dirty="0"/>
              <a:t> </a:t>
            </a:r>
            <a:r>
              <a:rPr lang="en-US" altLang="zh-CN" dirty="0"/>
              <a:t>world</a:t>
            </a:r>
          </a:p>
          <a:p>
            <a:endParaRPr lang="en-US" altLang="zh-CN" dirty="0"/>
          </a:p>
          <a:p>
            <a:pPr lvl="1"/>
            <a:r>
              <a:rPr lang="en-US" altLang="zh-CN" dirty="0"/>
              <a:t>Control</a:t>
            </a:r>
            <a:r>
              <a:rPr lang="zh-CN" altLang="en-US" dirty="0"/>
              <a:t> </a:t>
            </a:r>
            <a:r>
              <a:rPr lang="en-US" altLang="zh-CN" dirty="0"/>
              <a:t>network:</a:t>
            </a:r>
            <a:r>
              <a:rPr lang="zh-CN" altLang="en-US" dirty="0"/>
              <a:t> </a:t>
            </a:r>
            <a:r>
              <a:rPr lang="en-US" altLang="zh-CN" dirty="0"/>
              <a:t>reorients</a:t>
            </a:r>
            <a:r>
              <a:rPr lang="zh-CN" altLang="en-US" dirty="0"/>
              <a:t> </a:t>
            </a:r>
            <a:r>
              <a:rPr lang="en-US" altLang="zh-CN" dirty="0"/>
              <a:t>object</a:t>
            </a:r>
          </a:p>
          <a:p>
            <a:pPr lvl="1"/>
            <a:endParaRPr lang="en-US" altLang="zh-CN" dirty="0"/>
          </a:p>
          <a:p>
            <a:pPr lvl="1"/>
            <a:r>
              <a:rPr lang="en-US" altLang="zh-CN" dirty="0"/>
              <a:t>Vision</a:t>
            </a:r>
            <a:r>
              <a:rPr lang="zh-CN" altLang="en-US" dirty="0"/>
              <a:t> </a:t>
            </a:r>
            <a:r>
              <a:rPr lang="en-US" altLang="zh-CN" dirty="0"/>
              <a:t>network:</a:t>
            </a:r>
            <a:r>
              <a:rPr lang="zh-CN" altLang="en-US" dirty="0"/>
              <a:t> </a:t>
            </a:r>
            <a:r>
              <a:rPr lang="en-US" altLang="zh-CN" dirty="0"/>
              <a:t>map</a:t>
            </a:r>
            <a:r>
              <a:rPr lang="zh-CN" altLang="en-US" dirty="0"/>
              <a:t> </a:t>
            </a:r>
            <a:r>
              <a:rPr lang="en-US" altLang="zh-CN" dirty="0"/>
              <a:t>estimated</a:t>
            </a:r>
            <a:r>
              <a:rPr lang="zh-CN" altLang="en-US" dirty="0"/>
              <a:t> </a:t>
            </a:r>
            <a:r>
              <a:rPr lang="en-US" altLang="zh-CN" dirty="0"/>
              <a:t>position</a:t>
            </a:r>
            <a:r>
              <a:rPr lang="zh-CN" altLang="en-US" dirty="0"/>
              <a:t> </a:t>
            </a:r>
            <a:r>
              <a:rPr lang="en-US" altLang="zh-CN" dirty="0"/>
              <a:t>to</a:t>
            </a:r>
            <a:r>
              <a:rPr lang="zh-CN" altLang="en-US" dirty="0"/>
              <a:t> </a:t>
            </a:r>
            <a:r>
              <a:rPr lang="en-US" altLang="zh-CN" dirty="0"/>
              <a:t>object</a:t>
            </a:r>
            <a:r>
              <a:rPr lang="zh-CN" altLang="en-US" dirty="0"/>
              <a:t> </a:t>
            </a:r>
            <a:r>
              <a:rPr lang="en-US" altLang="zh-CN" dirty="0"/>
              <a:t>pose</a:t>
            </a:r>
          </a:p>
          <a:p>
            <a:pPr lvl="1"/>
            <a:endParaRPr lang="en-US" altLang="zh-CN" dirty="0"/>
          </a:p>
        </p:txBody>
      </p:sp>
      <p:pic>
        <p:nvPicPr>
          <p:cNvPr id="5" name="Picture 4">
            <a:extLst>
              <a:ext uri="{FF2B5EF4-FFF2-40B4-BE49-F238E27FC236}">
                <a16:creationId xmlns:a16="http://schemas.microsoft.com/office/drawing/2014/main" id="{680F66A7-E8BA-334A-9015-4FD52575FF56}"/>
              </a:ext>
            </a:extLst>
          </p:cNvPr>
          <p:cNvPicPr>
            <a:picLocks noChangeAspect="1"/>
          </p:cNvPicPr>
          <p:nvPr/>
        </p:nvPicPr>
        <p:blipFill>
          <a:blip r:embed="rId2"/>
          <a:stretch>
            <a:fillRect/>
          </a:stretch>
        </p:blipFill>
        <p:spPr>
          <a:xfrm>
            <a:off x="275760" y="4028089"/>
            <a:ext cx="11343427" cy="2188555"/>
          </a:xfrm>
          <a:prstGeom prst="rect">
            <a:avLst/>
          </a:prstGeom>
        </p:spPr>
      </p:pic>
    </p:spTree>
    <p:extLst>
      <p:ext uri="{BB962C8B-B14F-4D97-AF65-F5344CB8AC3E}">
        <p14:creationId xmlns:p14="http://schemas.microsoft.com/office/powerpoint/2010/main" val="96238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903-F9DA-1745-A3CD-E02F51242050}"/>
              </a:ext>
            </a:extLst>
          </p:cNvPr>
          <p:cNvSpPr>
            <a:spLocks noGrp="1"/>
          </p:cNvSpPr>
          <p:nvPr>
            <p:ph type="title"/>
          </p:nvPr>
        </p:nvSpPr>
        <p:spPr>
          <a:xfrm>
            <a:off x="838200" y="18255"/>
            <a:ext cx="10515600" cy="1325563"/>
          </a:xfrm>
        </p:spPr>
        <p:txBody>
          <a:bodyPr/>
          <a:lstStyle/>
          <a:p>
            <a:r>
              <a:rPr lang="en-US" dirty="0"/>
              <a:t>Verification</a:t>
            </a:r>
            <a:r>
              <a:rPr lang="zh-CN" altLang="en-US" dirty="0"/>
              <a:t> </a:t>
            </a:r>
            <a:endParaRPr lang="en-US" dirty="0"/>
          </a:p>
        </p:txBody>
      </p:sp>
      <p:sp>
        <p:nvSpPr>
          <p:cNvPr id="3" name="Content Placeholder 2">
            <a:extLst>
              <a:ext uri="{FF2B5EF4-FFF2-40B4-BE49-F238E27FC236}">
                <a16:creationId xmlns:a16="http://schemas.microsoft.com/office/drawing/2014/main" id="{E38F45B6-8654-AB4F-82E9-1E6D316FA9B0}"/>
              </a:ext>
            </a:extLst>
          </p:cNvPr>
          <p:cNvSpPr>
            <a:spLocks noGrp="1"/>
          </p:cNvSpPr>
          <p:nvPr>
            <p:ph idx="1"/>
          </p:nvPr>
        </p:nvSpPr>
        <p:spPr>
          <a:xfrm>
            <a:off x="838200" y="1253330"/>
            <a:ext cx="10515600" cy="4879455"/>
          </a:xfrm>
        </p:spPr>
        <p:txBody>
          <a:bodyPr>
            <a:normAutofit/>
          </a:bodyPr>
          <a:lstStyle/>
          <a:p>
            <a:r>
              <a:rPr lang="en-US" altLang="zh-CN" dirty="0"/>
              <a:t>Tested</a:t>
            </a:r>
            <a:r>
              <a:rPr lang="zh-CN" altLang="en-US" dirty="0"/>
              <a:t> </a:t>
            </a:r>
            <a:r>
              <a:rPr lang="en-US" altLang="zh-CN" dirty="0"/>
              <a:t>how</a:t>
            </a:r>
            <a:r>
              <a:rPr lang="zh-CN" altLang="en-US" dirty="0"/>
              <a:t> </a:t>
            </a:r>
            <a:r>
              <a:rPr lang="en-US" altLang="zh-CN" dirty="0"/>
              <a:t>many</a:t>
            </a:r>
            <a:r>
              <a:rPr lang="zh-CN" altLang="en-US" dirty="0"/>
              <a:t> </a:t>
            </a:r>
            <a:r>
              <a:rPr lang="en-US" altLang="zh-CN" dirty="0"/>
              <a:t>rotations</a:t>
            </a:r>
            <a:r>
              <a:rPr lang="zh-CN" altLang="en-US" dirty="0"/>
              <a:t> </a:t>
            </a:r>
            <a:r>
              <a:rPr lang="en-US" altLang="zh-CN" dirty="0"/>
              <a:t>could</a:t>
            </a:r>
            <a:r>
              <a:rPr lang="zh-CN" altLang="en-US" dirty="0"/>
              <a:t> </a:t>
            </a:r>
            <a:r>
              <a:rPr lang="en-US" altLang="zh-CN" dirty="0"/>
              <a:t>achieve</a:t>
            </a:r>
            <a:r>
              <a:rPr lang="zh-CN" altLang="en-US" dirty="0"/>
              <a:t> </a:t>
            </a:r>
            <a:r>
              <a:rPr lang="en-US" altLang="zh-CN" dirty="0"/>
              <a:t>before</a:t>
            </a:r>
            <a:r>
              <a:rPr lang="zh-CN" altLang="en-US" dirty="0"/>
              <a:t> </a:t>
            </a:r>
            <a:r>
              <a:rPr lang="en-US" altLang="zh-CN" dirty="0"/>
              <a:t>it</a:t>
            </a:r>
            <a:r>
              <a:rPr lang="zh-CN" altLang="en-US" dirty="0"/>
              <a:t> </a:t>
            </a:r>
            <a:r>
              <a:rPr lang="en-US" altLang="zh-CN" dirty="0"/>
              <a:t>dropped</a:t>
            </a:r>
            <a:r>
              <a:rPr lang="zh-CN" altLang="en-US" dirty="0"/>
              <a:t> </a:t>
            </a:r>
            <a:r>
              <a:rPr lang="en-US" altLang="zh-CN" dirty="0"/>
              <a:t>the</a:t>
            </a:r>
            <a:r>
              <a:rPr lang="zh-CN" altLang="en-US" dirty="0"/>
              <a:t> </a:t>
            </a:r>
            <a:r>
              <a:rPr lang="en-US" altLang="zh-CN" dirty="0"/>
              <a:t>object,</a:t>
            </a:r>
            <a:r>
              <a:rPr lang="zh-CN" altLang="en-US" dirty="0"/>
              <a:t> </a:t>
            </a:r>
            <a:r>
              <a:rPr lang="en-US" altLang="zh-CN" dirty="0"/>
              <a:t>time</a:t>
            </a:r>
            <a:r>
              <a:rPr lang="zh-CN" altLang="en-US" dirty="0"/>
              <a:t> </a:t>
            </a:r>
            <a:r>
              <a:rPr lang="en-US" altLang="zh-CN" dirty="0"/>
              <a:t>out,</a:t>
            </a:r>
            <a:r>
              <a:rPr lang="zh-CN" altLang="en-US" dirty="0"/>
              <a:t> </a:t>
            </a:r>
            <a:r>
              <a:rPr lang="en-US" altLang="zh-CN" dirty="0"/>
              <a:t>or</a:t>
            </a:r>
            <a:r>
              <a:rPr lang="zh-CN" altLang="en-US" dirty="0"/>
              <a:t> </a:t>
            </a:r>
            <a:r>
              <a:rPr lang="en-US" altLang="zh-CN" dirty="0"/>
              <a:t>reached</a:t>
            </a:r>
            <a:r>
              <a:rPr lang="zh-CN" altLang="en-US" dirty="0"/>
              <a:t> </a:t>
            </a:r>
            <a:r>
              <a:rPr lang="en-US" altLang="zh-CN" dirty="0"/>
              <a:t>50</a:t>
            </a:r>
            <a:r>
              <a:rPr lang="zh-CN" altLang="en-US" dirty="0"/>
              <a:t> </a:t>
            </a:r>
            <a:r>
              <a:rPr lang="en-US" altLang="zh-CN" dirty="0"/>
              <a:t>successes.</a:t>
            </a:r>
          </a:p>
          <a:p>
            <a:r>
              <a:rPr lang="en-US" altLang="zh-CN" dirty="0"/>
              <a:t>Tested</a:t>
            </a:r>
            <a:r>
              <a:rPr lang="zh-CN" altLang="en-US" dirty="0"/>
              <a:t> </a:t>
            </a:r>
            <a:r>
              <a:rPr lang="en-US" altLang="zh-CN" dirty="0"/>
              <a:t>on</a:t>
            </a:r>
            <a:r>
              <a:rPr lang="zh-CN" altLang="en-US" dirty="0"/>
              <a:t> </a:t>
            </a:r>
            <a:r>
              <a:rPr lang="en-US" altLang="zh-CN" dirty="0"/>
              <a:t>control</a:t>
            </a:r>
            <a:r>
              <a:rPr lang="zh-CN" altLang="en-US" dirty="0"/>
              <a:t> </a:t>
            </a:r>
            <a:r>
              <a:rPr lang="en-US" altLang="zh-CN" dirty="0"/>
              <a:t>based</a:t>
            </a:r>
            <a:r>
              <a:rPr lang="zh-CN" altLang="en-US" dirty="0"/>
              <a:t> </a:t>
            </a:r>
            <a:r>
              <a:rPr lang="en-US" altLang="zh-CN" dirty="0"/>
              <a:t>on</a:t>
            </a:r>
            <a:r>
              <a:rPr lang="zh-CN" altLang="en-US" dirty="0"/>
              <a:t> </a:t>
            </a:r>
            <a:r>
              <a:rPr lang="en-US" altLang="zh-CN" dirty="0"/>
              <a:t>pose</a:t>
            </a:r>
            <a:r>
              <a:rPr lang="zh-CN" altLang="en-US" dirty="0"/>
              <a:t> </a:t>
            </a:r>
            <a:r>
              <a:rPr lang="en-US" altLang="zh-CN" dirty="0"/>
              <a:t>estimation</a:t>
            </a:r>
            <a:r>
              <a:rPr lang="zh-CN" altLang="en-US" dirty="0"/>
              <a:t> </a:t>
            </a:r>
            <a:r>
              <a:rPr lang="en-US" altLang="zh-CN" dirty="0"/>
              <a:t>from</a:t>
            </a:r>
            <a:r>
              <a:rPr lang="zh-CN" altLang="en-US" dirty="0"/>
              <a:t> </a:t>
            </a:r>
            <a:r>
              <a:rPr lang="en-US" altLang="zh-CN" dirty="0"/>
              <a:t>vision</a:t>
            </a:r>
            <a:r>
              <a:rPr lang="zh-CN" altLang="en-US" dirty="0"/>
              <a:t> </a:t>
            </a:r>
            <a:r>
              <a:rPr lang="en-US" altLang="zh-CN" dirty="0"/>
              <a:t>and</a:t>
            </a:r>
            <a:r>
              <a:rPr lang="zh-CN" altLang="en-US" dirty="0"/>
              <a:t> </a:t>
            </a:r>
            <a:r>
              <a:rPr lang="en-US" altLang="zh-CN" dirty="0"/>
              <a:t>directly</a:t>
            </a:r>
            <a:r>
              <a:rPr lang="zh-CN" altLang="en-US" dirty="0"/>
              <a:t> </a:t>
            </a:r>
            <a:r>
              <a:rPr lang="en-US" altLang="zh-CN" dirty="0"/>
              <a:t>from</a:t>
            </a:r>
            <a:r>
              <a:rPr lang="zh-CN" altLang="en-US" dirty="0"/>
              <a:t> </a:t>
            </a:r>
            <a:r>
              <a:rPr lang="en-US" altLang="zh-CN" dirty="0"/>
              <a:t>motion</a:t>
            </a:r>
            <a:r>
              <a:rPr lang="zh-CN" altLang="en-US" dirty="0"/>
              <a:t> </a:t>
            </a:r>
            <a:r>
              <a:rPr lang="en-US" altLang="zh-CN" dirty="0"/>
              <a:t>tracking</a:t>
            </a:r>
            <a:r>
              <a:rPr lang="zh-CN" altLang="en-US" dirty="0"/>
              <a:t> </a:t>
            </a:r>
            <a:r>
              <a:rPr lang="en-US" altLang="zh-CN" dirty="0"/>
              <a:t>sensors</a:t>
            </a:r>
          </a:p>
          <a:p>
            <a:r>
              <a:rPr lang="en-US" dirty="0"/>
              <a:t>Ablation study of the importance of randomizations and policies with memory capabilities in order to successfully transfer.</a:t>
            </a:r>
            <a:r>
              <a:rPr lang="zh-CN" altLang="en-US" dirty="0"/>
              <a:t> </a:t>
            </a:r>
            <a:endParaRPr lang="en-US" altLang="zh-CN" dirty="0"/>
          </a:p>
          <a:p>
            <a:endParaRPr lang="en-US" altLang="zh-CN" sz="1000" dirty="0"/>
          </a:p>
          <a:p>
            <a:pPr lvl="1"/>
            <a:r>
              <a:rPr lang="en-US" dirty="0"/>
              <a:t>5 separate</a:t>
            </a:r>
            <a:r>
              <a:rPr lang="en-US" altLang="zh-CN" dirty="0"/>
              <a:t>d</a:t>
            </a:r>
            <a:r>
              <a:rPr lang="en-US" dirty="0"/>
              <a:t> RL policies in environments with various randomizations held out: </a:t>
            </a:r>
          </a:p>
          <a:p>
            <a:pPr lvl="1"/>
            <a:endParaRPr lang="en-US" altLang="zh-CN" dirty="0"/>
          </a:p>
          <a:p>
            <a:pPr lvl="1"/>
            <a:endParaRPr lang="en-US" altLang="zh-CN" dirty="0"/>
          </a:p>
          <a:p>
            <a:pPr lvl="1"/>
            <a:r>
              <a:rPr lang="en-US" altLang="zh-CN" dirty="0"/>
              <a:t>3</a:t>
            </a:r>
            <a:r>
              <a:rPr lang="en-US" dirty="0"/>
              <a:t> different RL architectures:</a:t>
            </a:r>
            <a:endParaRPr lang="en-US" altLang="zh-CN" dirty="0"/>
          </a:p>
          <a:p>
            <a:endParaRPr lang="en-US" dirty="0"/>
          </a:p>
        </p:txBody>
      </p:sp>
      <p:graphicFrame>
        <p:nvGraphicFramePr>
          <p:cNvPr id="4" name="Table 3">
            <a:extLst>
              <a:ext uri="{FF2B5EF4-FFF2-40B4-BE49-F238E27FC236}">
                <a16:creationId xmlns:a16="http://schemas.microsoft.com/office/drawing/2014/main" id="{74E80FBD-C0C2-C647-985C-D690BE9554E4}"/>
              </a:ext>
            </a:extLst>
          </p:cNvPr>
          <p:cNvGraphicFramePr>
            <a:graphicFrameLocks noGrp="1"/>
          </p:cNvGraphicFramePr>
          <p:nvPr>
            <p:extLst>
              <p:ext uri="{D42A27DB-BD31-4B8C-83A1-F6EECF244321}">
                <p14:modId xmlns:p14="http://schemas.microsoft.com/office/powerpoint/2010/main" val="2131857393"/>
              </p:ext>
            </p:extLst>
          </p:nvPr>
        </p:nvGraphicFramePr>
        <p:xfrm>
          <a:off x="1820042" y="4555128"/>
          <a:ext cx="8551915" cy="640080"/>
        </p:xfrm>
        <a:graphic>
          <a:graphicData uri="http://schemas.openxmlformats.org/drawingml/2006/table">
            <a:tbl>
              <a:tblPr firstRow="1" bandRow="1">
                <a:tableStyleId>{5C22544A-7EE6-4342-B048-85BDC9FD1C3A}</a:tableStyleId>
              </a:tblPr>
              <a:tblGrid>
                <a:gridCol w="1710383">
                  <a:extLst>
                    <a:ext uri="{9D8B030D-6E8A-4147-A177-3AD203B41FA5}">
                      <a16:colId xmlns:a16="http://schemas.microsoft.com/office/drawing/2014/main" val="506852671"/>
                    </a:ext>
                  </a:extLst>
                </a:gridCol>
                <a:gridCol w="1710383">
                  <a:extLst>
                    <a:ext uri="{9D8B030D-6E8A-4147-A177-3AD203B41FA5}">
                      <a16:colId xmlns:a16="http://schemas.microsoft.com/office/drawing/2014/main" val="2273634069"/>
                    </a:ext>
                  </a:extLst>
                </a:gridCol>
                <a:gridCol w="1710383">
                  <a:extLst>
                    <a:ext uri="{9D8B030D-6E8A-4147-A177-3AD203B41FA5}">
                      <a16:colId xmlns:a16="http://schemas.microsoft.com/office/drawing/2014/main" val="2868292393"/>
                    </a:ext>
                  </a:extLst>
                </a:gridCol>
                <a:gridCol w="1710383">
                  <a:extLst>
                    <a:ext uri="{9D8B030D-6E8A-4147-A177-3AD203B41FA5}">
                      <a16:colId xmlns:a16="http://schemas.microsoft.com/office/drawing/2014/main" val="1810617458"/>
                    </a:ext>
                  </a:extLst>
                </a:gridCol>
                <a:gridCol w="1710383">
                  <a:extLst>
                    <a:ext uri="{9D8B030D-6E8A-4147-A177-3AD203B41FA5}">
                      <a16:colId xmlns:a16="http://schemas.microsoft.com/office/drawing/2014/main" val="1054938892"/>
                    </a:ext>
                  </a:extLst>
                </a:gridCol>
              </a:tblGrid>
              <a:tr h="370840">
                <a:tc>
                  <a:txBody>
                    <a:bodyPr/>
                    <a:lstStyle/>
                    <a:p>
                      <a:pPr algn="ctr"/>
                      <a:r>
                        <a:rPr lang="en-US" altLang="zh-CN" dirty="0"/>
                        <a:t>(baseline)</a:t>
                      </a:r>
                      <a:r>
                        <a:rPr lang="zh-CN" altLang="en-US" dirty="0"/>
                        <a:t> </a:t>
                      </a:r>
                      <a:r>
                        <a:rPr lang="en-US" altLang="zh-CN" dirty="0"/>
                        <a:t>All</a:t>
                      </a:r>
                      <a:r>
                        <a:rPr lang="zh-CN" altLang="en-US" dirty="0"/>
                        <a:t> </a:t>
                      </a:r>
                      <a:r>
                        <a:rPr lang="en-US" altLang="zh-CN" dirty="0"/>
                        <a:t>randomizations</a:t>
                      </a:r>
                      <a:endParaRPr lang="en-US" dirty="0"/>
                    </a:p>
                  </a:txBody>
                  <a:tcPr/>
                </a:tc>
                <a:tc>
                  <a:txBody>
                    <a:bodyPr/>
                    <a:lstStyle/>
                    <a:p>
                      <a:pPr algn="ctr"/>
                      <a:r>
                        <a:rPr lang="en-US" altLang="zh-CN" dirty="0"/>
                        <a:t>No</a:t>
                      </a:r>
                      <a:r>
                        <a:rPr lang="zh-CN" altLang="en-US" dirty="0"/>
                        <a:t> </a:t>
                      </a:r>
                      <a:r>
                        <a:rPr lang="en-US" altLang="zh-CN" dirty="0"/>
                        <a:t>observation</a:t>
                      </a:r>
                      <a:r>
                        <a:rPr lang="zh-CN" altLang="en-US" dirty="0"/>
                        <a:t> </a:t>
                      </a:r>
                      <a:r>
                        <a:rPr lang="en-US" altLang="zh-CN" dirty="0"/>
                        <a:t>noise</a:t>
                      </a:r>
                      <a:endParaRPr lang="en-US" dirty="0"/>
                    </a:p>
                  </a:txBody>
                  <a:tcPr/>
                </a:tc>
                <a:tc>
                  <a:txBody>
                    <a:bodyPr/>
                    <a:lstStyle/>
                    <a:p>
                      <a:pPr algn="ctr"/>
                      <a:r>
                        <a:rPr lang="en-US" altLang="zh-CN" dirty="0"/>
                        <a:t>No</a:t>
                      </a:r>
                      <a:r>
                        <a:rPr lang="zh-CN" altLang="en-US" dirty="0"/>
                        <a:t> </a:t>
                      </a:r>
                      <a:r>
                        <a:rPr lang="en-US" altLang="zh-CN" dirty="0"/>
                        <a:t>unmodeled</a:t>
                      </a:r>
                      <a:r>
                        <a:rPr lang="zh-CN" altLang="en-US" dirty="0"/>
                        <a:t> </a:t>
                      </a:r>
                      <a:r>
                        <a:rPr lang="en-US" altLang="zh-CN" dirty="0"/>
                        <a:t>effects</a:t>
                      </a:r>
                      <a:endParaRPr lang="en-US" dirty="0"/>
                    </a:p>
                  </a:txBody>
                  <a:tcPr/>
                </a:tc>
                <a:tc>
                  <a:txBody>
                    <a:bodyPr/>
                    <a:lstStyle/>
                    <a:p>
                      <a:pPr algn="ctr"/>
                      <a:r>
                        <a:rPr lang="en-US" altLang="zh-CN" dirty="0"/>
                        <a:t>No</a:t>
                      </a:r>
                      <a:r>
                        <a:rPr lang="zh-CN" altLang="en-US" dirty="0"/>
                        <a:t> </a:t>
                      </a:r>
                      <a:r>
                        <a:rPr lang="en-US" altLang="zh-CN" dirty="0"/>
                        <a:t>physics</a:t>
                      </a:r>
                      <a:r>
                        <a:rPr lang="zh-CN" altLang="en-US" dirty="0"/>
                        <a:t> </a:t>
                      </a:r>
                      <a:r>
                        <a:rPr lang="en-US" altLang="zh-CN" dirty="0"/>
                        <a:t>randomizations</a:t>
                      </a:r>
                      <a:endParaRPr lang="en-US" dirty="0"/>
                    </a:p>
                  </a:txBody>
                  <a:tcPr/>
                </a:tc>
                <a:tc>
                  <a:txBody>
                    <a:bodyPr/>
                    <a:lstStyle/>
                    <a:p>
                      <a:pPr algn="ctr"/>
                      <a:r>
                        <a:rPr lang="en-US" altLang="zh-CN" dirty="0"/>
                        <a:t>No</a:t>
                      </a:r>
                      <a:r>
                        <a:rPr lang="zh-CN" altLang="en-US" dirty="0"/>
                        <a:t> </a:t>
                      </a:r>
                      <a:r>
                        <a:rPr lang="en-US" altLang="zh-CN" dirty="0"/>
                        <a:t>randomizations</a:t>
                      </a:r>
                      <a:endParaRPr lang="en-US" dirty="0"/>
                    </a:p>
                  </a:txBody>
                  <a:tcPr/>
                </a:tc>
                <a:extLst>
                  <a:ext uri="{0D108BD9-81ED-4DB2-BD59-A6C34878D82A}">
                    <a16:rowId xmlns:a16="http://schemas.microsoft.com/office/drawing/2014/main" val="3195067030"/>
                  </a:ext>
                </a:extLst>
              </a:tr>
            </a:tbl>
          </a:graphicData>
        </a:graphic>
      </p:graphicFrame>
      <p:graphicFrame>
        <p:nvGraphicFramePr>
          <p:cNvPr id="5" name="Table 4">
            <a:extLst>
              <a:ext uri="{FF2B5EF4-FFF2-40B4-BE49-F238E27FC236}">
                <a16:creationId xmlns:a16="http://schemas.microsoft.com/office/drawing/2014/main" id="{A0FFEAC5-BE09-6A43-B0C2-62E110828173}"/>
              </a:ext>
            </a:extLst>
          </p:cNvPr>
          <p:cNvGraphicFramePr>
            <a:graphicFrameLocks noGrp="1"/>
          </p:cNvGraphicFramePr>
          <p:nvPr>
            <p:extLst>
              <p:ext uri="{D42A27DB-BD31-4B8C-83A1-F6EECF244321}">
                <p14:modId xmlns:p14="http://schemas.microsoft.com/office/powerpoint/2010/main" val="1893445515"/>
              </p:ext>
            </p:extLst>
          </p:nvPr>
        </p:nvGraphicFramePr>
        <p:xfrm>
          <a:off x="1820042" y="5812745"/>
          <a:ext cx="8551914" cy="640080"/>
        </p:xfrm>
        <a:graphic>
          <a:graphicData uri="http://schemas.openxmlformats.org/drawingml/2006/table">
            <a:tbl>
              <a:tblPr firstRow="1" bandRow="1">
                <a:tableStyleId>{5C22544A-7EE6-4342-B048-85BDC9FD1C3A}</a:tableStyleId>
              </a:tblPr>
              <a:tblGrid>
                <a:gridCol w="2850638">
                  <a:extLst>
                    <a:ext uri="{9D8B030D-6E8A-4147-A177-3AD203B41FA5}">
                      <a16:colId xmlns:a16="http://schemas.microsoft.com/office/drawing/2014/main" val="3430335966"/>
                    </a:ext>
                  </a:extLst>
                </a:gridCol>
                <a:gridCol w="2850638">
                  <a:extLst>
                    <a:ext uri="{9D8B030D-6E8A-4147-A177-3AD203B41FA5}">
                      <a16:colId xmlns:a16="http://schemas.microsoft.com/office/drawing/2014/main" val="830423073"/>
                    </a:ext>
                  </a:extLst>
                </a:gridCol>
                <a:gridCol w="2850638">
                  <a:extLst>
                    <a:ext uri="{9D8B030D-6E8A-4147-A177-3AD203B41FA5}">
                      <a16:colId xmlns:a16="http://schemas.microsoft.com/office/drawing/2014/main" val="1288074899"/>
                    </a:ext>
                  </a:extLst>
                </a:gridCol>
              </a:tblGrid>
              <a:tr h="370840">
                <a:tc>
                  <a:txBody>
                    <a:bodyPr/>
                    <a:lstStyle/>
                    <a:p>
                      <a:pPr algn="ctr"/>
                      <a:r>
                        <a:rPr lang="en-US" altLang="zh-CN" dirty="0"/>
                        <a:t>LSTM</a:t>
                      </a:r>
                      <a:r>
                        <a:rPr lang="zh-CN" altLang="en-US" dirty="0"/>
                        <a:t> </a:t>
                      </a:r>
                      <a:r>
                        <a:rPr lang="en-US" altLang="zh-CN" dirty="0"/>
                        <a:t>policy</a:t>
                      </a:r>
                      <a:r>
                        <a:rPr lang="zh-CN" altLang="en-US" dirty="0"/>
                        <a:t> </a:t>
                      </a:r>
                      <a:r>
                        <a:rPr lang="en-US" altLang="zh-CN" dirty="0"/>
                        <a:t>&amp;</a:t>
                      </a:r>
                      <a:r>
                        <a:rPr lang="zh-CN" altLang="en-US" dirty="0"/>
                        <a:t> </a:t>
                      </a:r>
                      <a:r>
                        <a:rPr lang="en-US" altLang="zh-CN" dirty="0"/>
                        <a:t>value</a:t>
                      </a:r>
                      <a:r>
                        <a:rPr lang="zh-CN" altLang="en-US" dirty="0"/>
                        <a:t> </a:t>
                      </a:r>
                      <a:r>
                        <a:rPr lang="en-US" altLang="zh-CN" dirty="0" err="1"/>
                        <a:t>func</a:t>
                      </a:r>
                      <a:r>
                        <a:rPr lang="zh-CN" altLang="en-US" dirty="0"/>
                        <a:t> </a:t>
                      </a:r>
                      <a:r>
                        <a:rPr lang="en-US" altLang="zh-CN" dirty="0"/>
                        <a:t>(baseline)</a:t>
                      </a:r>
                      <a:endParaRPr lang="en-US" dirty="0"/>
                    </a:p>
                  </a:txBody>
                  <a:tcPr/>
                </a:tc>
                <a:tc>
                  <a:txBody>
                    <a:bodyPr/>
                    <a:lstStyle/>
                    <a:p>
                      <a:r>
                        <a:rPr lang="en-US" altLang="zh-CN" dirty="0"/>
                        <a:t>FF</a:t>
                      </a:r>
                      <a:r>
                        <a:rPr lang="zh-CN" altLang="en-US" dirty="0"/>
                        <a:t> </a:t>
                      </a:r>
                      <a:r>
                        <a:rPr lang="en-US" altLang="zh-CN" dirty="0"/>
                        <a:t>policy</a:t>
                      </a:r>
                      <a:r>
                        <a:rPr lang="zh-CN" altLang="en-US" dirty="0"/>
                        <a:t> </a:t>
                      </a:r>
                      <a:r>
                        <a:rPr lang="en-US" altLang="zh-CN" dirty="0"/>
                        <a:t>&amp;</a:t>
                      </a:r>
                      <a:r>
                        <a:rPr lang="zh-CN" altLang="en-US" dirty="0"/>
                        <a:t> </a:t>
                      </a:r>
                      <a:r>
                        <a:rPr lang="en-US" altLang="zh-CN" dirty="0"/>
                        <a:t>LSTM</a:t>
                      </a:r>
                      <a:r>
                        <a:rPr lang="zh-CN" altLang="en-US" dirty="0"/>
                        <a:t> </a:t>
                      </a:r>
                      <a:r>
                        <a:rPr lang="en-US" altLang="zh-CN" dirty="0"/>
                        <a:t>value</a:t>
                      </a:r>
                      <a:r>
                        <a:rPr lang="zh-CN" altLang="en-US" dirty="0"/>
                        <a:t> </a:t>
                      </a:r>
                      <a:r>
                        <a:rPr lang="en-US" altLang="zh-CN" dirty="0" err="1"/>
                        <a:t>func</a:t>
                      </a:r>
                      <a:endParaRPr lang="en-US" dirty="0"/>
                    </a:p>
                  </a:txBody>
                  <a:tcPr/>
                </a:tc>
                <a:tc>
                  <a:txBody>
                    <a:bodyPr/>
                    <a:lstStyle/>
                    <a:p>
                      <a:r>
                        <a:rPr lang="en-US" altLang="zh-CN" dirty="0"/>
                        <a:t>FF</a:t>
                      </a:r>
                      <a:r>
                        <a:rPr lang="zh-CN" altLang="en-US" dirty="0"/>
                        <a:t> </a:t>
                      </a:r>
                      <a:r>
                        <a:rPr lang="en-US" altLang="zh-CN" dirty="0"/>
                        <a:t>policy</a:t>
                      </a:r>
                      <a:r>
                        <a:rPr lang="zh-CN" altLang="en-US" dirty="0"/>
                        <a:t> </a:t>
                      </a:r>
                      <a:r>
                        <a:rPr lang="en-US" altLang="zh-CN" dirty="0"/>
                        <a:t>&amp;</a:t>
                      </a:r>
                      <a:r>
                        <a:rPr lang="zh-CN" altLang="en-US" dirty="0"/>
                        <a:t> </a:t>
                      </a:r>
                      <a:r>
                        <a:rPr lang="en-US" altLang="zh-CN" dirty="0"/>
                        <a:t>FF</a:t>
                      </a:r>
                      <a:r>
                        <a:rPr lang="zh-CN" altLang="en-US" dirty="0"/>
                        <a:t> </a:t>
                      </a:r>
                      <a:r>
                        <a:rPr lang="en-US" altLang="zh-CN" dirty="0"/>
                        <a:t>value</a:t>
                      </a:r>
                      <a:r>
                        <a:rPr lang="zh-CN" altLang="en-US" dirty="0"/>
                        <a:t> </a:t>
                      </a:r>
                      <a:r>
                        <a:rPr lang="en-US" altLang="zh-CN" dirty="0" err="1"/>
                        <a:t>func</a:t>
                      </a:r>
                      <a:endParaRPr lang="en-US" dirty="0"/>
                    </a:p>
                  </a:txBody>
                  <a:tcPr/>
                </a:tc>
                <a:extLst>
                  <a:ext uri="{0D108BD9-81ED-4DB2-BD59-A6C34878D82A}">
                    <a16:rowId xmlns:a16="http://schemas.microsoft.com/office/drawing/2014/main" val="256829219"/>
                  </a:ext>
                </a:extLst>
              </a:tr>
            </a:tbl>
          </a:graphicData>
        </a:graphic>
      </p:graphicFrame>
    </p:spTree>
    <p:extLst>
      <p:ext uri="{BB962C8B-B14F-4D97-AF65-F5344CB8AC3E}">
        <p14:creationId xmlns:p14="http://schemas.microsoft.com/office/powerpoint/2010/main" val="331043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EC9-96DB-B64D-ABDF-62EF291D1D43}"/>
              </a:ext>
            </a:extLst>
          </p:cNvPr>
          <p:cNvSpPr>
            <a:spLocks noGrp="1"/>
          </p:cNvSpPr>
          <p:nvPr>
            <p:ph type="title"/>
          </p:nvPr>
        </p:nvSpPr>
        <p:spPr>
          <a:xfrm>
            <a:off x="838200" y="11534"/>
            <a:ext cx="10515600" cy="1325563"/>
          </a:xfrm>
        </p:spPr>
        <p:txBody>
          <a:bodyPr/>
          <a:lstStyle/>
          <a:p>
            <a:r>
              <a:rPr lang="en-US" dirty="0"/>
              <a:t>Conclusion</a:t>
            </a:r>
            <a:r>
              <a:rPr lang="zh-CN" altLang="en-US" dirty="0"/>
              <a:t> </a:t>
            </a:r>
            <a:endParaRPr lang="en-US" dirty="0"/>
          </a:p>
        </p:txBody>
      </p:sp>
      <p:pic>
        <p:nvPicPr>
          <p:cNvPr id="4" name="Content Placeholder 3">
            <a:extLst>
              <a:ext uri="{FF2B5EF4-FFF2-40B4-BE49-F238E27FC236}">
                <a16:creationId xmlns:a16="http://schemas.microsoft.com/office/drawing/2014/main" id="{684761A1-E67C-8746-B4A0-C459D1F5B5D5}"/>
              </a:ext>
            </a:extLst>
          </p:cNvPr>
          <p:cNvPicPr>
            <a:picLocks noGrp="1" noChangeAspect="1"/>
          </p:cNvPicPr>
          <p:nvPr>
            <p:ph idx="1"/>
          </p:nvPr>
        </p:nvPicPr>
        <p:blipFill>
          <a:blip r:embed="rId3"/>
          <a:stretch>
            <a:fillRect/>
          </a:stretch>
        </p:blipFill>
        <p:spPr>
          <a:xfrm>
            <a:off x="838200" y="1617730"/>
            <a:ext cx="10524198" cy="4141043"/>
          </a:xfrm>
          <a:prstGeom prst="rect">
            <a:avLst/>
          </a:prstGeom>
        </p:spPr>
      </p:pic>
      <p:sp>
        <p:nvSpPr>
          <p:cNvPr id="6" name="Oval 5">
            <a:extLst>
              <a:ext uri="{FF2B5EF4-FFF2-40B4-BE49-F238E27FC236}">
                <a16:creationId xmlns:a16="http://schemas.microsoft.com/office/drawing/2014/main" id="{71117644-D262-9B4F-8428-472427E5A428}"/>
              </a:ext>
            </a:extLst>
          </p:cNvPr>
          <p:cNvSpPr/>
          <p:nvPr/>
        </p:nvSpPr>
        <p:spPr>
          <a:xfrm>
            <a:off x="5797685" y="2178996"/>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8A4ED37-7E34-C440-9EDE-A99F70FDCF33}"/>
              </a:ext>
            </a:extLst>
          </p:cNvPr>
          <p:cNvSpPr/>
          <p:nvPr/>
        </p:nvSpPr>
        <p:spPr>
          <a:xfrm>
            <a:off x="5817140" y="4192623"/>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D1F2A72-F45D-BB49-A921-AAC8D6C5B758}"/>
              </a:ext>
            </a:extLst>
          </p:cNvPr>
          <p:cNvSpPr txBox="1"/>
          <p:nvPr/>
        </p:nvSpPr>
        <p:spPr>
          <a:xfrm>
            <a:off x="6459166" y="3727324"/>
            <a:ext cx="1997213" cy="369332"/>
          </a:xfrm>
          <a:prstGeom prst="rect">
            <a:avLst/>
          </a:prstGeom>
          <a:noFill/>
          <a:ln>
            <a:solidFill>
              <a:srgbClr val="FF0000"/>
            </a:solidFill>
          </a:ln>
        </p:spPr>
        <p:txBody>
          <a:bodyPr wrap="none" rtlCol="0">
            <a:spAutoFit/>
          </a:bodyPr>
          <a:lstStyle/>
          <a:p>
            <a:r>
              <a:rPr lang="en-US" altLang="zh-CN" dirty="0"/>
              <a:t>still</a:t>
            </a:r>
            <a:r>
              <a:rPr lang="zh-CN" altLang="en-US" dirty="0"/>
              <a:t> </a:t>
            </a:r>
            <a:r>
              <a:rPr lang="en-US" altLang="zh-CN" dirty="0"/>
              <a:t>worse</a:t>
            </a:r>
            <a:r>
              <a:rPr lang="zh-CN" altLang="en-US" dirty="0"/>
              <a:t> </a:t>
            </a:r>
            <a:r>
              <a:rPr lang="en-US" altLang="zh-CN" dirty="0"/>
              <a:t>in</a:t>
            </a:r>
            <a:r>
              <a:rPr lang="zh-CN" altLang="en-US" dirty="0"/>
              <a:t> </a:t>
            </a:r>
            <a:r>
              <a:rPr lang="en-US" altLang="zh-CN" dirty="0"/>
              <a:t>reality</a:t>
            </a:r>
            <a:endParaRPr lang="en-US" dirty="0"/>
          </a:p>
        </p:txBody>
      </p:sp>
    </p:spTree>
    <p:extLst>
      <p:ext uri="{BB962C8B-B14F-4D97-AF65-F5344CB8AC3E}">
        <p14:creationId xmlns:p14="http://schemas.microsoft.com/office/powerpoint/2010/main" val="128199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EC9-96DB-B64D-ABDF-62EF291D1D43}"/>
              </a:ext>
            </a:extLst>
          </p:cNvPr>
          <p:cNvSpPr>
            <a:spLocks noGrp="1"/>
          </p:cNvSpPr>
          <p:nvPr>
            <p:ph type="title"/>
          </p:nvPr>
        </p:nvSpPr>
        <p:spPr>
          <a:xfrm>
            <a:off x="838199" y="0"/>
            <a:ext cx="10515600" cy="1325563"/>
          </a:xfrm>
        </p:spPr>
        <p:txBody>
          <a:bodyPr/>
          <a:lstStyle/>
          <a:p>
            <a:r>
              <a:rPr lang="en-US" dirty="0"/>
              <a:t>Conclusion</a:t>
            </a:r>
            <a:r>
              <a:rPr lang="zh-CN" altLang="en-US" dirty="0"/>
              <a:t> </a:t>
            </a:r>
            <a:endParaRPr lang="en-US" dirty="0"/>
          </a:p>
        </p:txBody>
      </p:sp>
      <p:sp>
        <p:nvSpPr>
          <p:cNvPr id="5" name="TextBox 4">
            <a:extLst>
              <a:ext uri="{FF2B5EF4-FFF2-40B4-BE49-F238E27FC236}">
                <a16:creationId xmlns:a16="http://schemas.microsoft.com/office/drawing/2014/main" id="{77939CCF-62E0-E345-8051-4FB964D15BA7}"/>
              </a:ext>
            </a:extLst>
          </p:cNvPr>
          <p:cNvSpPr txBox="1"/>
          <p:nvPr/>
        </p:nvSpPr>
        <p:spPr>
          <a:xfrm>
            <a:off x="2879388" y="6040520"/>
            <a:ext cx="4315092" cy="369332"/>
          </a:xfrm>
          <a:prstGeom prst="rect">
            <a:avLst/>
          </a:prstGeom>
          <a:noFill/>
        </p:spPr>
        <p:txBody>
          <a:bodyPr wrap="none" rtlCol="0">
            <a:spAutoFit/>
          </a:bodyPr>
          <a:lstStyle/>
          <a:p>
            <a:r>
              <a:rPr lang="en-US" altLang="zh-CN" dirty="0"/>
              <a:t>Number</a:t>
            </a:r>
            <a:r>
              <a:rPr lang="zh-CN" altLang="en-US" dirty="0"/>
              <a:t> </a:t>
            </a:r>
            <a:r>
              <a:rPr lang="en-US" altLang="zh-CN" dirty="0"/>
              <a:t>of</a:t>
            </a:r>
            <a:r>
              <a:rPr lang="zh-CN" altLang="en-US" dirty="0"/>
              <a:t> </a:t>
            </a:r>
            <a:r>
              <a:rPr lang="en-US" altLang="zh-CN" dirty="0"/>
              <a:t>successful</a:t>
            </a:r>
            <a:r>
              <a:rPr lang="zh-CN" altLang="en-US" dirty="0"/>
              <a:t> </a:t>
            </a:r>
            <a:r>
              <a:rPr lang="en-US" altLang="zh-CN" dirty="0"/>
              <a:t>consecutive</a:t>
            </a:r>
            <a:r>
              <a:rPr lang="zh-CN" altLang="en-US" dirty="0"/>
              <a:t> </a:t>
            </a:r>
            <a:r>
              <a:rPr lang="en-US" altLang="zh-CN" dirty="0"/>
              <a:t>rotations</a:t>
            </a:r>
            <a:r>
              <a:rPr lang="zh-CN" altLang="en-US" dirty="0"/>
              <a:t> </a:t>
            </a:r>
            <a:endParaRPr lang="en-US" dirty="0"/>
          </a:p>
        </p:txBody>
      </p:sp>
      <p:sp>
        <p:nvSpPr>
          <p:cNvPr id="6" name="Oval 5">
            <a:extLst>
              <a:ext uri="{FF2B5EF4-FFF2-40B4-BE49-F238E27FC236}">
                <a16:creationId xmlns:a16="http://schemas.microsoft.com/office/drawing/2014/main" id="{71117644-D262-9B4F-8428-472427E5A428}"/>
              </a:ext>
            </a:extLst>
          </p:cNvPr>
          <p:cNvSpPr/>
          <p:nvPr/>
        </p:nvSpPr>
        <p:spPr>
          <a:xfrm>
            <a:off x="5797685" y="2178996"/>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8A4ED37-7E34-C440-9EDE-A99F70FDCF33}"/>
              </a:ext>
            </a:extLst>
          </p:cNvPr>
          <p:cNvSpPr/>
          <p:nvPr/>
        </p:nvSpPr>
        <p:spPr>
          <a:xfrm>
            <a:off x="5817140" y="4192623"/>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D1F2A72-F45D-BB49-A921-AAC8D6C5B758}"/>
              </a:ext>
            </a:extLst>
          </p:cNvPr>
          <p:cNvSpPr txBox="1"/>
          <p:nvPr/>
        </p:nvSpPr>
        <p:spPr>
          <a:xfrm>
            <a:off x="7859949" y="3059668"/>
            <a:ext cx="1997213" cy="369332"/>
          </a:xfrm>
          <a:prstGeom prst="rect">
            <a:avLst/>
          </a:prstGeom>
          <a:noFill/>
          <a:ln>
            <a:solidFill>
              <a:srgbClr val="FF0000"/>
            </a:solidFill>
          </a:ln>
        </p:spPr>
        <p:txBody>
          <a:bodyPr wrap="none" rtlCol="0">
            <a:spAutoFit/>
          </a:bodyPr>
          <a:lstStyle/>
          <a:p>
            <a:r>
              <a:rPr lang="en-US" altLang="zh-CN" dirty="0"/>
              <a:t>still</a:t>
            </a:r>
            <a:r>
              <a:rPr lang="zh-CN" altLang="en-US" dirty="0"/>
              <a:t> </a:t>
            </a:r>
            <a:r>
              <a:rPr lang="en-US" altLang="zh-CN" dirty="0"/>
              <a:t>worse</a:t>
            </a:r>
            <a:r>
              <a:rPr lang="zh-CN" altLang="en-US" dirty="0"/>
              <a:t> </a:t>
            </a:r>
            <a:r>
              <a:rPr lang="en-US" altLang="zh-CN" dirty="0"/>
              <a:t>in</a:t>
            </a:r>
            <a:r>
              <a:rPr lang="zh-CN" altLang="en-US" dirty="0"/>
              <a:t> </a:t>
            </a:r>
            <a:r>
              <a:rPr lang="en-US" altLang="zh-CN" dirty="0"/>
              <a:t>reality</a:t>
            </a:r>
            <a:endParaRPr lang="en-US" dirty="0"/>
          </a:p>
        </p:txBody>
      </p:sp>
      <p:sp>
        <p:nvSpPr>
          <p:cNvPr id="9" name="Content Placeholder 8">
            <a:extLst>
              <a:ext uri="{FF2B5EF4-FFF2-40B4-BE49-F238E27FC236}">
                <a16:creationId xmlns:a16="http://schemas.microsoft.com/office/drawing/2014/main" id="{C5322253-726D-B049-95B9-D8E0EF0A6A11}"/>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8359A43A-6A88-7B4E-B3A5-FA32D27D03F6}"/>
              </a:ext>
            </a:extLst>
          </p:cNvPr>
          <p:cNvPicPr>
            <a:picLocks noChangeAspect="1"/>
          </p:cNvPicPr>
          <p:nvPr/>
        </p:nvPicPr>
        <p:blipFill>
          <a:blip r:embed="rId3"/>
          <a:stretch>
            <a:fillRect/>
          </a:stretch>
        </p:blipFill>
        <p:spPr>
          <a:xfrm>
            <a:off x="1430223" y="865097"/>
            <a:ext cx="9331551" cy="5683295"/>
          </a:xfrm>
          <a:prstGeom prst="rect">
            <a:avLst/>
          </a:prstGeom>
        </p:spPr>
      </p:pic>
    </p:spTree>
    <p:extLst>
      <p:ext uri="{BB962C8B-B14F-4D97-AF65-F5344CB8AC3E}">
        <p14:creationId xmlns:p14="http://schemas.microsoft.com/office/powerpoint/2010/main" val="376722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EC9-96DB-B64D-ABDF-62EF291D1D43}"/>
              </a:ext>
            </a:extLst>
          </p:cNvPr>
          <p:cNvSpPr>
            <a:spLocks noGrp="1"/>
          </p:cNvSpPr>
          <p:nvPr>
            <p:ph type="title"/>
          </p:nvPr>
        </p:nvSpPr>
        <p:spPr>
          <a:xfrm>
            <a:off x="838200" y="16948"/>
            <a:ext cx="10515600" cy="1325563"/>
          </a:xfrm>
        </p:spPr>
        <p:txBody>
          <a:bodyPr/>
          <a:lstStyle/>
          <a:p>
            <a:r>
              <a:rPr lang="en-US" dirty="0"/>
              <a:t>Conclusion</a:t>
            </a:r>
            <a:r>
              <a:rPr lang="zh-CN" altLang="en-US" dirty="0"/>
              <a:t> </a:t>
            </a:r>
            <a:endParaRPr lang="en-US" dirty="0"/>
          </a:p>
        </p:txBody>
      </p:sp>
      <p:sp>
        <p:nvSpPr>
          <p:cNvPr id="6" name="Oval 5">
            <a:extLst>
              <a:ext uri="{FF2B5EF4-FFF2-40B4-BE49-F238E27FC236}">
                <a16:creationId xmlns:a16="http://schemas.microsoft.com/office/drawing/2014/main" id="{71117644-D262-9B4F-8428-472427E5A428}"/>
              </a:ext>
            </a:extLst>
          </p:cNvPr>
          <p:cNvSpPr/>
          <p:nvPr/>
        </p:nvSpPr>
        <p:spPr>
          <a:xfrm>
            <a:off x="5797685" y="2178996"/>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C5322253-726D-B049-95B9-D8E0EF0A6A11}"/>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D302C9BC-DCE8-6040-9BBE-576DEEB1EBAC}"/>
              </a:ext>
            </a:extLst>
          </p:cNvPr>
          <p:cNvGrpSpPr/>
          <p:nvPr/>
        </p:nvGrpSpPr>
        <p:grpSpPr>
          <a:xfrm>
            <a:off x="0" y="1690688"/>
            <a:ext cx="12192000" cy="6438673"/>
            <a:chOff x="32425" y="1748205"/>
            <a:chExt cx="12192000" cy="6438673"/>
          </a:xfrm>
        </p:grpSpPr>
        <p:sp>
          <p:nvSpPr>
            <p:cNvPr id="5" name="TextBox 4">
              <a:extLst>
                <a:ext uri="{FF2B5EF4-FFF2-40B4-BE49-F238E27FC236}">
                  <a16:creationId xmlns:a16="http://schemas.microsoft.com/office/drawing/2014/main" id="{77939CCF-62E0-E345-8051-4FB964D15BA7}"/>
                </a:ext>
              </a:extLst>
            </p:cNvPr>
            <p:cNvSpPr txBox="1"/>
            <p:nvPr/>
          </p:nvSpPr>
          <p:spPr>
            <a:xfrm>
              <a:off x="2879388" y="6040520"/>
              <a:ext cx="4315092" cy="369332"/>
            </a:xfrm>
            <a:prstGeom prst="rect">
              <a:avLst/>
            </a:prstGeom>
            <a:noFill/>
          </p:spPr>
          <p:txBody>
            <a:bodyPr wrap="none" rtlCol="0">
              <a:spAutoFit/>
            </a:bodyPr>
            <a:lstStyle/>
            <a:p>
              <a:r>
                <a:rPr lang="en-US" altLang="zh-CN" dirty="0"/>
                <a:t>Number</a:t>
              </a:r>
              <a:r>
                <a:rPr lang="zh-CN" altLang="en-US" dirty="0"/>
                <a:t> </a:t>
              </a:r>
              <a:r>
                <a:rPr lang="en-US" altLang="zh-CN" dirty="0"/>
                <a:t>of</a:t>
              </a:r>
              <a:r>
                <a:rPr lang="zh-CN" altLang="en-US" dirty="0"/>
                <a:t> </a:t>
              </a:r>
              <a:r>
                <a:rPr lang="en-US" altLang="zh-CN" dirty="0"/>
                <a:t>successful</a:t>
              </a:r>
              <a:r>
                <a:rPr lang="zh-CN" altLang="en-US" dirty="0"/>
                <a:t> </a:t>
              </a:r>
              <a:r>
                <a:rPr lang="en-US" altLang="zh-CN" dirty="0"/>
                <a:t>consecutive</a:t>
              </a:r>
              <a:r>
                <a:rPr lang="zh-CN" altLang="en-US" dirty="0"/>
                <a:t> </a:t>
              </a:r>
              <a:r>
                <a:rPr lang="en-US" altLang="zh-CN" dirty="0"/>
                <a:t>rotations</a:t>
              </a:r>
              <a:r>
                <a:rPr lang="zh-CN" altLang="en-US" dirty="0"/>
                <a:t> </a:t>
              </a:r>
              <a:endParaRPr lang="en-US" dirty="0"/>
            </a:p>
          </p:txBody>
        </p:sp>
        <p:sp>
          <p:nvSpPr>
            <p:cNvPr id="7" name="Oval 6">
              <a:extLst>
                <a:ext uri="{FF2B5EF4-FFF2-40B4-BE49-F238E27FC236}">
                  <a16:creationId xmlns:a16="http://schemas.microsoft.com/office/drawing/2014/main" id="{38A4ED37-7E34-C440-9EDE-A99F70FDCF33}"/>
                </a:ext>
              </a:extLst>
            </p:cNvPr>
            <p:cNvSpPr/>
            <p:nvPr/>
          </p:nvSpPr>
          <p:spPr>
            <a:xfrm>
              <a:off x="5817140" y="4192623"/>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D1F2A72-F45D-BB49-A921-AAC8D6C5B758}"/>
                </a:ext>
              </a:extLst>
            </p:cNvPr>
            <p:cNvSpPr txBox="1"/>
            <p:nvPr/>
          </p:nvSpPr>
          <p:spPr>
            <a:xfrm>
              <a:off x="7859949" y="3059668"/>
              <a:ext cx="1997213" cy="369332"/>
            </a:xfrm>
            <a:prstGeom prst="rect">
              <a:avLst/>
            </a:prstGeom>
            <a:noFill/>
            <a:ln>
              <a:solidFill>
                <a:srgbClr val="FF0000"/>
              </a:solidFill>
            </a:ln>
          </p:spPr>
          <p:txBody>
            <a:bodyPr wrap="none" rtlCol="0">
              <a:spAutoFit/>
            </a:bodyPr>
            <a:lstStyle/>
            <a:p>
              <a:r>
                <a:rPr lang="en-US" altLang="zh-CN" dirty="0"/>
                <a:t>still</a:t>
              </a:r>
              <a:r>
                <a:rPr lang="zh-CN" altLang="en-US" dirty="0"/>
                <a:t> </a:t>
              </a:r>
              <a:r>
                <a:rPr lang="en-US" altLang="zh-CN" dirty="0"/>
                <a:t>worse</a:t>
              </a:r>
              <a:r>
                <a:rPr lang="zh-CN" altLang="en-US" dirty="0"/>
                <a:t> </a:t>
              </a:r>
              <a:r>
                <a:rPr lang="en-US" altLang="zh-CN" dirty="0"/>
                <a:t>in</a:t>
              </a:r>
              <a:r>
                <a:rPr lang="zh-CN" altLang="en-US" dirty="0"/>
                <a:t> </a:t>
              </a:r>
              <a:r>
                <a:rPr lang="en-US" altLang="zh-CN" dirty="0"/>
                <a:t>reality</a:t>
              </a:r>
              <a:endParaRPr lang="en-US" dirty="0"/>
            </a:p>
          </p:txBody>
        </p:sp>
        <p:pic>
          <p:nvPicPr>
            <p:cNvPr id="11" name="Picture 10">
              <a:extLst>
                <a:ext uri="{FF2B5EF4-FFF2-40B4-BE49-F238E27FC236}">
                  <a16:creationId xmlns:a16="http://schemas.microsoft.com/office/drawing/2014/main" id="{F3563E65-554E-ED48-A769-7879D95028C8}"/>
                </a:ext>
              </a:extLst>
            </p:cNvPr>
            <p:cNvPicPr>
              <a:picLocks noChangeAspect="1"/>
            </p:cNvPicPr>
            <p:nvPr/>
          </p:nvPicPr>
          <p:blipFill>
            <a:blip r:embed="rId3"/>
            <a:stretch>
              <a:fillRect/>
            </a:stretch>
          </p:blipFill>
          <p:spPr>
            <a:xfrm>
              <a:off x="32425" y="1748205"/>
              <a:ext cx="12192000" cy="4292315"/>
            </a:xfrm>
            <a:prstGeom prst="rect">
              <a:avLst/>
            </a:prstGeom>
          </p:spPr>
        </p:pic>
        <p:sp>
          <p:nvSpPr>
            <p:cNvPr id="12" name="Oval 11">
              <a:extLst>
                <a:ext uri="{FF2B5EF4-FFF2-40B4-BE49-F238E27FC236}">
                  <a16:creationId xmlns:a16="http://schemas.microsoft.com/office/drawing/2014/main" id="{E52B33B2-28D5-1A49-9E36-53D0F9D46362}"/>
                </a:ext>
              </a:extLst>
            </p:cNvPr>
            <p:cNvSpPr/>
            <p:nvPr/>
          </p:nvSpPr>
          <p:spPr>
            <a:xfrm>
              <a:off x="6532999" y="2529190"/>
              <a:ext cx="661481" cy="428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E27970B-3DBA-7948-8687-04CEDDDE8533}"/>
                </a:ext>
              </a:extLst>
            </p:cNvPr>
            <p:cNvSpPr txBox="1"/>
            <p:nvPr/>
          </p:nvSpPr>
          <p:spPr>
            <a:xfrm>
              <a:off x="6541643" y="3928871"/>
              <a:ext cx="486534" cy="896432"/>
            </a:xfrm>
            <a:prstGeom prst="rect">
              <a:avLst/>
            </a:prstGeom>
            <a:noFill/>
            <a:ln>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5E8AA70A-C243-DE46-9F5F-1CF6CF38EB31}"/>
                </a:ext>
              </a:extLst>
            </p:cNvPr>
            <p:cNvSpPr txBox="1"/>
            <p:nvPr/>
          </p:nvSpPr>
          <p:spPr>
            <a:xfrm>
              <a:off x="6469935" y="2989932"/>
              <a:ext cx="661481" cy="369333"/>
            </a:xfrm>
            <a:prstGeom prst="rect">
              <a:avLst/>
            </a:prstGeom>
            <a:noFill/>
            <a:ln>
              <a:solidFill>
                <a:srgbClr val="FF0000"/>
              </a:solidFill>
            </a:ln>
          </p:spPr>
          <p:txBody>
            <a:bodyPr wrap="square" rtlCol="0">
              <a:spAutoFit/>
            </a:bodyPr>
            <a:lstStyle/>
            <a:p>
              <a:endParaRPr lang="en-US" dirty="0"/>
            </a:p>
          </p:txBody>
        </p:sp>
        <p:sp>
          <p:nvSpPr>
            <p:cNvPr id="3" name="Triangle 2">
              <a:extLst>
                <a:ext uri="{FF2B5EF4-FFF2-40B4-BE49-F238E27FC236}">
                  <a16:creationId xmlns:a16="http://schemas.microsoft.com/office/drawing/2014/main" id="{C02EB18B-F998-2942-8E77-E1DAB41ECA7F}"/>
                </a:ext>
              </a:extLst>
            </p:cNvPr>
            <p:cNvSpPr/>
            <p:nvPr/>
          </p:nvSpPr>
          <p:spPr>
            <a:xfrm>
              <a:off x="6491591" y="7745443"/>
              <a:ext cx="899681" cy="44143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3D2450B-5670-334F-BDAD-C23A096F62F1}"/>
                </a:ext>
              </a:extLst>
            </p:cNvPr>
            <p:cNvSpPr/>
            <p:nvPr/>
          </p:nvSpPr>
          <p:spPr>
            <a:xfrm>
              <a:off x="6459166" y="3394105"/>
              <a:ext cx="899681" cy="441435"/>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053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EC9-96DB-B64D-ABDF-62EF291D1D43}"/>
              </a:ext>
            </a:extLst>
          </p:cNvPr>
          <p:cNvSpPr>
            <a:spLocks noGrp="1"/>
          </p:cNvSpPr>
          <p:nvPr>
            <p:ph type="title"/>
          </p:nvPr>
        </p:nvSpPr>
        <p:spPr>
          <a:xfrm>
            <a:off x="713306" y="0"/>
            <a:ext cx="10515600" cy="1325563"/>
          </a:xfrm>
        </p:spPr>
        <p:txBody>
          <a:bodyPr/>
          <a:lstStyle/>
          <a:p>
            <a:r>
              <a:rPr lang="en-US" dirty="0"/>
              <a:t>Conclusion</a:t>
            </a:r>
            <a:r>
              <a:rPr lang="zh-CN" altLang="en-US" dirty="0"/>
              <a:t> </a:t>
            </a:r>
            <a:endParaRPr lang="en-US" dirty="0"/>
          </a:p>
        </p:txBody>
      </p:sp>
      <p:sp>
        <p:nvSpPr>
          <p:cNvPr id="9" name="Content Placeholder 8">
            <a:extLst>
              <a:ext uri="{FF2B5EF4-FFF2-40B4-BE49-F238E27FC236}">
                <a16:creationId xmlns:a16="http://schemas.microsoft.com/office/drawing/2014/main" id="{C5322253-726D-B049-95B9-D8E0EF0A6A11}"/>
              </a:ext>
            </a:extLst>
          </p:cNvPr>
          <p:cNvSpPr>
            <a:spLocks noGrp="1"/>
          </p:cNvSpPr>
          <p:nvPr>
            <p:ph idx="1"/>
          </p:nvPr>
        </p:nvSpPr>
        <p:spPr>
          <a:xfrm>
            <a:off x="713306" y="2145370"/>
            <a:ext cx="10515600" cy="4351338"/>
          </a:xfrm>
        </p:spPr>
        <p:txBody>
          <a:bodyPr>
            <a:normAutofit/>
          </a:bodyPr>
          <a:lstStyle/>
          <a:p>
            <a:r>
              <a:rPr lang="en-US" altLang="zh-CN" sz="3200" dirty="0"/>
              <a:t>Dexterous</a:t>
            </a:r>
            <a:r>
              <a:rPr lang="zh-CN" altLang="en-US" sz="3200" dirty="0"/>
              <a:t> </a:t>
            </a:r>
            <a:r>
              <a:rPr lang="en-US" altLang="zh-CN" sz="3200" dirty="0"/>
              <a:t>robot</a:t>
            </a:r>
            <a:r>
              <a:rPr lang="zh-CN" altLang="en-US" sz="3200" dirty="0"/>
              <a:t> </a:t>
            </a:r>
            <a:r>
              <a:rPr lang="en-US" altLang="zh-CN" sz="3200" dirty="0"/>
              <a:t>hand</a:t>
            </a:r>
            <a:r>
              <a:rPr lang="zh-CN" altLang="en-US" sz="3200" dirty="0"/>
              <a:t> </a:t>
            </a:r>
            <a:r>
              <a:rPr lang="en-US" altLang="zh-CN" sz="3200" dirty="0"/>
              <a:t>manipulation</a:t>
            </a:r>
            <a:r>
              <a:rPr lang="zh-CN" altLang="en-US" sz="3200" dirty="0"/>
              <a:t> </a:t>
            </a:r>
            <a:r>
              <a:rPr lang="en-US" altLang="zh-CN" sz="3200" dirty="0"/>
              <a:t>in</a:t>
            </a:r>
            <a:r>
              <a:rPr lang="zh-CN" altLang="en-US" sz="3200" dirty="0"/>
              <a:t> </a:t>
            </a:r>
            <a:r>
              <a:rPr lang="en-US" altLang="zh-CN" sz="3200" dirty="0"/>
              <a:t>real</a:t>
            </a:r>
            <a:r>
              <a:rPr lang="zh-CN" altLang="en-US" sz="3200" dirty="0"/>
              <a:t> </a:t>
            </a:r>
            <a:r>
              <a:rPr lang="en-US" altLang="zh-CN" sz="3200" dirty="0"/>
              <a:t>world</a:t>
            </a:r>
            <a:r>
              <a:rPr lang="en-US" sz="3200" dirty="0"/>
              <a:t> is possible due to extensive randomizations of the simulator, large-scale distributed training infrastructure, policies with memory.</a:t>
            </a:r>
            <a:r>
              <a:rPr lang="zh-CN" altLang="en-US" sz="3200" dirty="0"/>
              <a:t> </a:t>
            </a:r>
            <a:endParaRPr lang="en-US" sz="3200" dirty="0"/>
          </a:p>
        </p:txBody>
      </p:sp>
    </p:spTree>
    <p:extLst>
      <p:ext uri="{BB962C8B-B14F-4D97-AF65-F5344CB8AC3E}">
        <p14:creationId xmlns:p14="http://schemas.microsoft.com/office/powerpoint/2010/main" val="317468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7AF8-486C-0244-823F-D511779E322F}"/>
              </a:ext>
            </a:extLst>
          </p:cNvPr>
          <p:cNvSpPr>
            <a:spLocks noGrp="1"/>
          </p:cNvSpPr>
          <p:nvPr>
            <p:ph type="title"/>
          </p:nvPr>
        </p:nvSpPr>
        <p:spPr>
          <a:xfrm>
            <a:off x="838200" y="18255"/>
            <a:ext cx="10515600" cy="1325563"/>
          </a:xfrm>
        </p:spPr>
        <p:txBody>
          <a:bodyPr/>
          <a:lstStyle/>
          <a:p>
            <a:r>
              <a:rPr lang="en-US" dirty="0"/>
              <a:t>Contribution</a:t>
            </a:r>
            <a:r>
              <a:rPr lang="zh-CN" altLang="en-US" dirty="0"/>
              <a:t> </a:t>
            </a:r>
            <a:endParaRPr lang="en-US" dirty="0"/>
          </a:p>
        </p:txBody>
      </p:sp>
      <p:sp>
        <p:nvSpPr>
          <p:cNvPr id="3" name="Content Placeholder 2">
            <a:extLst>
              <a:ext uri="{FF2B5EF4-FFF2-40B4-BE49-F238E27FC236}">
                <a16:creationId xmlns:a16="http://schemas.microsoft.com/office/drawing/2014/main" id="{E8C7DFCD-5136-EA46-957C-0B0195454F0A}"/>
              </a:ext>
            </a:extLst>
          </p:cNvPr>
          <p:cNvSpPr>
            <a:spLocks noGrp="1"/>
          </p:cNvSpPr>
          <p:nvPr>
            <p:ph idx="1"/>
          </p:nvPr>
        </p:nvSpPr>
        <p:spPr>
          <a:xfrm>
            <a:off x="838200" y="1343818"/>
            <a:ext cx="10515600" cy="4351338"/>
          </a:xfrm>
        </p:spPr>
        <p:txBody>
          <a:bodyPr>
            <a:normAutofit/>
          </a:bodyPr>
          <a:lstStyle/>
          <a:p>
            <a:r>
              <a:rPr lang="en-US" altLang="zh-CN" dirty="0">
                <a:solidFill>
                  <a:srgbClr val="FF0000"/>
                </a:solidFill>
              </a:rPr>
              <a:t>Traditional</a:t>
            </a:r>
            <a:r>
              <a:rPr lang="zh-CN" altLang="en-US" dirty="0">
                <a:solidFill>
                  <a:srgbClr val="FF0000"/>
                </a:solidFill>
              </a:rPr>
              <a:t> </a:t>
            </a:r>
            <a:r>
              <a:rPr lang="en-US" altLang="zh-CN" dirty="0">
                <a:solidFill>
                  <a:srgbClr val="FF0000"/>
                </a:solidFill>
              </a:rPr>
              <a:t>approaches</a:t>
            </a:r>
            <a:r>
              <a:rPr lang="zh-CN" altLang="en-US" dirty="0">
                <a:solidFill>
                  <a:srgbClr val="FF0000"/>
                </a:solidFill>
              </a:rPr>
              <a:t> </a:t>
            </a:r>
            <a:r>
              <a:rPr lang="en-US" altLang="zh-CN" dirty="0">
                <a:solidFill>
                  <a:srgbClr val="FF0000"/>
                </a:solidFill>
              </a:rPr>
              <a:t>on</a:t>
            </a:r>
            <a:r>
              <a:rPr lang="zh-CN" altLang="en-US" dirty="0">
                <a:solidFill>
                  <a:srgbClr val="FF0000"/>
                </a:solidFill>
              </a:rPr>
              <a:t> </a:t>
            </a:r>
            <a:r>
              <a:rPr lang="en-US" altLang="zh-CN" dirty="0">
                <a:solidFill>
                  <a:srgbClr val="FF0000"/>
                </a:solidFill>
              </a:rPr>
              <a:t>dexterous</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slow</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remain</a:t>
            </a:r>
            <a:r>
              <a:rPr lang="zh-CN" altLang="en-US" dirty="0">
                <a:solidFill>
                  <a:srgbClr val="FF0000"/>
                </a:solidFill>
              </a:rPr>
              <a:t> </a:t>
            </a:r>
            <a:r>
              <a:rPr lang="en-US" altLang="zh-CN" dirty="0">
                <a:solidFill>
                  <a:srgbClr val="FF0000"/>
                </a:solidFill>
              </a:rPr>
              <a:t>limited</a:t>
            </a:r>
            <a:r>
              <a:rPr lang="zh-CN" altLang="en-US" dirty="0">
                <a:solidFill>
                  <a:srgbClr val="FF0000"/>
                </a:solidFill>
              </a:rPr>
              <a:t> </a:t>
            </a:r>
            <a:r>
              <a:rPr lang="en-US" altLang="zh-CN" dirty="0">
                <a:solidFill>
                  <a:srgbClr val="FF0000"/>
                </a:solidFill>
              </a:rPr>
              <a:t>ability</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manipulation</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real</a:t>
            </a:r>
            <a:r>
              <a:rPr lang="zh-CN" altLang="en-US" dirty="0">
                <a:solidFill>
                  <a:srgbClr val="FF0000"/>
                </a:solidFill>
              </a:rPr>
              <a:t> </a:t>
            </a:r>
            <a:r>
              <a:rPr lang="en-US" altLang="zh-CN" dirty="0">
                <a:solidFill>
                  <a:srgbClr val="FF0000"/>
                </a:solidFill>
              </a:rPr>
              <a:t>world</a:t>
            </a:r>
          </a:p>
          <a:p>
            <a:endParaRPr lang="en-US" altLang="zh-CN" dirty="0">
              <a:solidFill>
                <a:srgbClr val="FF0000"/>
              </a:solidFill>
            </a:endParaRPr>
          </a:p>
          <a:p>
            <a:r>
              <a:rPr lang="en-US" altLang="zh-CN" dirty="0"/>
              <a:t>High</a:t>
            </a:r>
            <a:r>
              <a:rPr lang="zh-CN" altLang="en-US" dirty="0"/>
              <a:t> </a:t>
            </a:r>
            <a:r>
              <a:rPr lang="en-US" altLang="zh-CN" dirty="0"/>
              <a:t>precision</a:t>
            </a:r>
            <a:r>
              <a:rPr lang="zh-CN" altLang="en-US" dirty="0"/>
              <a:t> </a:t>
            </a:r>
            <a:r>
              <a:rPr lang="en-US" altLang="zh-CN" dirty="0"/>
              <a:t>simulation</a:t>
            </a:r>
            <a:r>
              <a:rPr lang="zh-CN" altLang="en-US" dirty="0"/>
              <a:t> </a:t>
            </a:r>
            <a:r>
              <a:rPr lang="en-US" altLang="zh-CN" dirty="0"/>
              <a:t>system</a:t>
            </a:r>
            <a:r>
              <a:rPr lang="zh-CN" altLang="en-US" dirty="0"/>
              <a:t> </a:t>
            </a:r>
            <a:r>
              <a:rPr lang="en-US" altLang="zh-CN" dirty="0"/>
              <a:t>to</a:t>
            </a:r>
            <a:r>
              <a:rPr lang="zh-CN" altLang="en-US" dirty="0"/>
              <a:t> </a:t>
            </a:r>
            <a:r>
              <a:rPr lang="en-US" altLang="zh-CN" dirty="0"/>
              <a:t>reduce</a:t>
            </a:r>
            <a:r>
              <a:rPr lang="zh-CN" altLang="en-US" dirty="0"/>
              <a:t> </a:t>
            </a:r>
            <a:r>
              <a:rPr lang="en-US" altLang="zh-CN" dirty="0"/>
              <a:t>reality</a:t>
            </a:r>
            <a:r>
              <a:rPr lang="zh-CN" altLang="en-US" dirty="0"/>
              <a:t> </a:t>
            </a:r>
            <a:r>
              <a:rPr lang="en-US" altLang="zh-CN" dirty="0"/>
              <a:t>gap</a:t>
            </a:r>
            <a:r>
              <a:rPr lang="zh-CN" altLang="en-US" dirty="0"/>
              <a:t> </a:t>
            </a:r>
            <a:r>
              <a:rPr lang="en-US" altLang="zh-CN" dirty="0"/>
              <a:t>as</a:t>
            </a:r>
            <a:r>
              <a:rPr lang="zh-CN" altLang="en-US" dirty="0"/>
              <a:t> </a:t>
            </a:r>
            <a:r>
              <a:rPr lang="en-US" altLang="zh-CN" dirty="0"/>
              <a:t>much</a:t>
            </a:r>
            <a:r>
              <a:rPr lang="zh-CN" altLang="en-US" dirty="0"/>
              <a:t> </a:t>
            </a:r>
            <a:r>
              <a:rPr lang="en-US" altLang="zh-CN" dirty="0"/>
              <a:t>as</a:t>
            </a:r>
            <a:r>
              <a:rPr lang="zh-CN" altLang="en-US" dirty="0"/>
              <a:t> </a:t>
            </a:r>
            <a:r>
              <a:rPr lang="en-US" altLang="zh-CN" dirty="0"/>
              <a:t>possible</a:t>
            </a:r>
          </a:p>
          <a:p>
            <a:r>
              <a:rPr lang="en-US" altLang="zh-CN" dirty="0"/>
              <a:t>Extensive</a:t>
            </a:r>
            <a:r>
              <a:rPr lang="zh-CN" altLang="en-US" dirty="0"/>
              <a:t> </a:t>
            </a:r>
            <a:r>
              <a:rPr lang="en-US" altLang="zh-CN" dirty="0"/>
              <a:t>randomizations</a:t>
            </a:r>
            <a:r>
              <a:rPr lang="zh-CN" altLang="en-US" dirty="0"/>
              <a:t> </a:t>
            </a:r>
            <a:r>
              <a:rPr lang="en-US" altLang="zh-CN" dirty="0"/>
              <a:t>to</a:t>
            </a:r>
            <a:r>
              <a:rPr lang="zh-CN" altLang="en-US" dirty="0"/>
              <a:t> </a:t>
            </a:r>
            <a:r>
              <a:rPr lang="en-US" altLang="zh-CN" dirty="0"/>
              <a:t>mimic</a:t>
            </a:r>
            <a:r>
              <a:rPr lang="zh-CN" altLang="en-US" dirty="0"/>
              <a:t> </a:t>
            </a:r>
            <a:r>
              <a:rPr lang="en-US" altLang="zh-CN" dirty="0"/>
              <a:t>real</a:t>
            </a:r>
            <a:r>
              <a:rPr lang="zh-CN" altLang="en-US" dirty="0"/>
              <a:t> </a:t>
            </a:r>
            <a:r>
              <a:rPr lang="en-US" altLang="zh-CN" dirty="0"/>
              <a:t>world</a:t>
            </a:r>
            <a:r>
              <a:rPr lang="zh-CN" altLang="en-US" dirty="0"/>
              <a:t> </a:t>
            </a:r>
            <a:r>
              <a:rPr lang="en-US" altLang="zh-CN" dirty="0"/>
              <a:t>situations</a:t>
            </a:r>
            <a:r>
              <a:rPr lang="zh-CN" altLang="en-US" dirty="0"/>
              <a:t> </a:t>
            </a:r>
            <a:r>
              <a:rPr lang="en-US" altLang="zh-CN" dirty="0"/>
              <a:t>as</a:t>
            </a:r>
            <a:r>
              <a:rPr lang="zh-CN" altLang="en-US" dirty="0"/>
              <a:t> </a:t>
            </a:r>
            <a:r>
              <a:rPr lang="en-US" altLang="zh-CN" dirty="0"/>
              <a:t>much</a:t>
            </a:r>
            <a:r>
              <a:rPr lang="zh-CN" altLang="en-US" dirty="0"/>
              <a:t> </a:t>
            </a:r>
            <a:r>
              <a:rPr lang="en-US" altLang="zh-CN" dirty="0"/>
              <a:t>as</a:t>
            </a:r>
            <a:r>
              <a:rPr lang="zh-CN" altLang="en-US" dirty="0"/>
              <a:t> </a:t>
            </a:r>
            <a:r>
              <a:rPr lang="en-US" altLang="zh-CN" dirty="0"/>
              <a:t>possible</a:t>
            </a:r>
          </a:p>
          <a:p>
            <a:r>
              <a:rPr lang="en-US" altLang="zh-CN" dirty="0"/>
              <a:t>large-scale</a:t>
            </a:r>
            <a:r>
              <a:rPr lang="zh-CN" altLang="en-US" dirty="0"/>
              <a:t> </a:t>
            </a:r>
            <a:r>
              <a:rPr lang="en-US" altLang="zh-CN" dirty="0"/>
              <a:t>distributed</a:t>
            </a:r>
            <a:r>
              <a:rPr lang="zh-CN" altLang="en-US" dirty="0"/>
              <a:t> </a:t>
            </a:r>
            <a:r>
              <a:rPr lang="en-US" altLang="zh-CN" dirty="0"/>
              <a:t>training</a:t>
            </a:r>
            <a:r>
              <a:rPr lang="zh-CN" altLang="en-US" dirty="0"/>
              <a:t> </a:t>
            </a:r>
            <a:r>
              <a:rPr lang="en-US" altLang="zh-CN" dirty="0"/>
              <a:t>by</a:t>
            </a:r>
            <a:r>
              <a:rPr lang="zh-CN" altLang="en-US" dirty="0"/>
              <a:t> </a:t>
            </a:r>
            <a:r>
              <a:rPr lang="en-US" altLang="zh-CN" dirty="0"/>
              <a:t>using</a:t>
            </a:r>
            <a:r>
              <a:rPr lang="zh-CN" altLang="en-US" dirty="0"/>
              <a:t> </a:t>
            </a:r>
            <a:r>
              <a:rPr lang="en-US" altLang="zh-CN" dirty="0"/>
              <a:t>6144</a:t>
            </a:r>
            <a:r>
              <a:rPr lang="zh-CN" altLang="en-US" dirty="0"/>
              <a:t> </a:t>
            </a:r>
            <a:r>
              <a:rPr lang="en-US" altLang="zh-CN" dirty="0"/>
              <a:t>CPUs</a:t>
            </a:r>
            <a:r>
              <a:rPr lang="zh-CN" altLang="en-US" dirty="0"/>
              <a:t> </a:t>
            </a:r>
            <a:r>
              <a:rPr lang="en-US" altLang="zh-CN" dirty="0"/>
              <a:t>for</a:t>
            </a:r>
            <a:r>
              <a:rPr lang="zh-CN" altLang="en-US" dirty="0"/>
              <a:t> </a:t>
            </a:r>
            <a:r>
              <a:rPr lang="en-US" altLang="zh-CN" dirty="0"/>
              <a:t>data</a:t>
            </a:r>
            <a:r>
              <a:rPr lang="zh-CN" altLang="en-US" dirty="0"/>
              <a:t> </a:t>
            </a:r>
            <a:r>
              <a:rPr lang="en-US" altLang="zh-CN" dirty="0"/>
              <a:t>collection</a:t>
            </a:r>
            <a:r>
              <a:rPr lang="zh-CN" altLang="en-US" dirty="0"/>
              <a:t> </a:t>
            </a:r>
            <a:r>
              <a:rPr lang="en-US" altLang="zh-CN" dirty="0"/>
              <a:t>and</a:t>
            </a:r>
            <a:r>
              <a:rPr lang="zh-CN" altLang="en-US" dirty="0"/>
              <a:t> </a:t>
            </a:r>
            <a:r>
              <a:rPr lang="en-US" altLang="zh-CN" dirty="0"/>
              <a:t>8</a:t>
            </a:r>
            <a:r>
              <a:rPr lang="zh-CN" altLang="en-US" dirty="0"/>
              <a:t> </a:t>
            </a:r>
            <a:r>
              <a:rPr lang="en-US" altLang="zh-CN" dirty="0"/>
              <a:t>GPUs</a:t>
            </a:r>
            <a:r>
              <a:rPr lang="zh-CN" altLang="en-US" dirty="0"/>
              <a:t> </a:t>
            </a:r>
            <a:r>
              <a:rPr lang="en-US" altLang="zh-CN" dirty="0"/>
              <a:t>for</a:t>
            </a:r>
            <a:r>
              <a:rPr lang="zh-CN" altLang="en-US" dirty="0"/>
              <a:t> </a:t>
            </a:r>
            <a:r>
              <a:rPr lang="en-US" altLang="zh-CN" dirty="0"/>
              <a:t>training</a:t>
            </a:r>
          </a:p>
          <a:p>
            <a:pPr marL="0" indent="0">
              <a:buNone/>
            </a:pPr>
            <a:endParaRPr lang="en-US" altLang="zh-CN" dirty="0"/>
          </a:p>
        </p:txBody>
      </p:sp>
    </p:spTree>
    <p:extLst>
      <p:ext uri="{BB962C8B-B14F-4D97-AF65-F5344CB8AC3E}">
        <p14:creationId xmlns:p14="http://schemas.microsoft.com/office/powerpoint/2010/main" val="396597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50FBA8-824B-E641-8B44-43DBABE67245}"/>
              </a:ext>
            </a:extLst>
          </p:cNvPr>
          <p:cNvSpPr>
            <a:spLocks noGrp="1"/>
          </p:cNvSpPr>
          <p:nvPr>
            <p:ph type="title"/>
          </p:nvPr>
        </p:nvSpPr>
        <p:spPr>
          <a:xfrm>
            <a:off x="3486807" y="3155621"/>
            <a:ext cx="10515600" cy="1325563"/>
          </a:xfrm>
        </p:spPr>
        <p:txBody>
          <a:bodyPr/>
          <a:lstStyle/>
          <a:p>
            <a:r>
              <a:rPr lang="en-US" altLang="zh-CN" dirty="0"/>
              <a:t>Thank</a:t>
            </a:r>
            <a:r>
              <a:rPr lang="zh-CN" altLang="en-US" dirty="0"/>
              <a:t> </a:t>
            </a:r>
            <a:r>
              <a:rPr lang="en-US" altLang="zh-CN" dirty="0"/>
              <a:t>you</a:t>
            </a:r>
            <a:r>
              <a:rPr lang="zh-CN" altLang="en-US" dirty="0"/>
              <a:t> </a:t>
            </a:r>
            <a:r>
              <a:rPr lang="en-US" altLang="zh-CN" dirty="0"/>
              <a:t>very</a:t>
            </a:r>
            <a:r>
              <a:rPr lang="zh-CN" altLang="en-US" dirty="0"/>
              <a:t> </a:t>
            </a:r>
            <a:r>
              <a:rPr lang="en-US" altLang="zh-CN" dirty="0"/>
              <a:t>much</a:t>
            </a:r>
            <a:r>
              <a:rPr lang="zh-CN" altLang="en-US" dirty="0"/>
              <a:t> </a:t>
            </a:r>
            <a:r>
              <a:rPr lang="en-US" altLang="zh-CN" dirty="0"/>
              <a:t>!</a:t>
            </a:r>
            <a:endParaRPr lang="en-US" dirty="0"/>
          </a:p>
        </p:txBody>
      </p:sp>
      <p:sp>
        <p:nvSpPr>
          <p:cNvPr id="7" name="Content Placeholder 6">
            <a:extLst>
              <a:ext uri="{FF2B5EF4-FFF2-40B4-BE49-F238E27FC236}">
                <a16:creationId xmlns:a16="http://schemas.microsoft.com/office/drawing/2014/main" id="{FD1A8911-6706-684C-BC87-53826A0A0B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0220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6804-E4ED-C343-B212-455D6E418187}"/>
              </a:ext>
            </a:extLst>
          </p:cNvPr>
          <p:cNvSpPr>
            <a:spLocks noGrp="1"/>
          </p:cNvSpPr>
          <p:nvPr>
            <p:ph type="title"/>
          </p:nvPr>
        </p:nvSpPr>
        <p:spPr>
          <a:xfrm>
            <a:off x="838200" y="28356"/>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83943ECF-E63E-984F-8211-E2BA66305908}"/>
              </a:ext>
            </a:extLst>
          </p:cNvPr>
          <p:cNvSpPr>
            <a:spLocks noGrp="1"/>
          </p:cNvSpPr>
          <p:nvPr>
            <p:ph idx="1"/>
          </p:nvPr>
        </p:nvSpPr>
        <p:spPr>
          <a:xfrm>
            <a:off x="838200" y="1253331"/>
            <a:ext cx="10515600" cy="5383952"/>
          </a:xfrm>
        </p:spPr>
        <p:txBody>
          <a:bodyPr/>
          <a:lstStyle/>
          <a:p>
            <a:r>
              <a:rPr lang="en-US" dirty="0"/>
              <a:t>Using</a:t>
            </a:r>
            <a:r>
              <a:rPr lang="zh-CN" altLang="en-US" dirty="0"/>
              <a:t> </a:t>
            </a:r>
            <a:r>
              <a:rPr lang="en-US" altLang="zh-CN" dirty="0"/>
              <a:t>Shadow</a:t>
            </a:r>
            <a:r>
              <a:rPr lang="zh-CN" altLang="en-US" dirty="0"/>
              <a:t> </a:t>
            </a:r>
            <a:r>
              <a:rPr lang="en-US" altLang="zh-CN" dirty="0"/>
              <a:t>Dexterous</a:t>
            </a:r>
            <a:r>
              <a:rPr lang="zh-CN" altLang="en-US" dirty="0"/>
              <a:t> </a:t>
            </a:r>
            <a:r>
              <a:rPr lang="en-US" altLang="zh-CN" dirty="0"/>
              <a:t>Hand</a:t>
            </a:r>
            <a:r>
              <a:rPr lang="zh-CN" altLang="en-US" dirty="0"/>
              <a:t> </a:t>
            </a:r>
            <a:r>
              <a:rPr lang="en-US" altLang="zh-CN" dirty="0"/>
              <a:t>to</a:t>
            </a:r>
            <a:r>
              <a:rPr lang="zh-CN" altLang="en-US" dirty="0"/>
              <a:t> </a:t>
            </a:r>
            <a:r>
              <a:rPr lang="en-US" altLang="zh-CN" dirty="0"/>
              <a:t>manipulate</a:t>
            </a:r>
            <a:r>
              <a:rPr lang="zh-CN" altLang="en-US" dirty="0"/>
              <a:t> </a:t>
            </a:r>
            <a:r>
              <a:rPr lang="en-US" altLang="zh-CN" dirty="0"/>
              <a:t>the</a:t>
            </a:r>
            <a:r>
              <a:rPr lang="zh-CN" altLang="en-US" dirty="0"/>
              <a:t> </a:t>
            </a:r>
            <a:r>
              <a:rPr lang="en-US" altLang="zh-CN" dirty="0"/>
              <a:t>position</a:t>
            </a:r>
            <a:r>
              <a:rPr lang="zh-CN" altLang="en-US" dirty="0"/>
              <a:t> </a:t>
            </a:r>
            <a:r>
              <a:rPr lang="en-US" altLang="zh-CN" dirty="0"/>
              <a:t>or</a:t>
            </a:r>
            <a:r>
              <a:rPr lang="zh-CN" altLang="en-US" dirty="0"/>
              <a:t> </a:t>
            </a:r>
            <a:r>
              <a:rPr lang="en-US" altLang="zh-CN" dirty="0"/>
              <a:t>orientation</a:t>
            </a:r>
            <a:r>
              <a:rPr lang="zh-CN" altLang="en-US" dirty="0"/>
              <a:t> </a:t>
            </a:r>
            <a:r>
              <a:rPr lang="en-US" altLang="zh-CN" dirty="0"/>
              <a:t>of</a:t>
            </a:r>
            <a:r>
              <a:rPr lang="zh-CN" altLang="en-US" dirty="0"/>
              <a:t> </a:t>
            </a:r>
            <a:r>
              <a:rPr lang="en-US" altLang="zh-CN" dirty="0"/>
              <a:t>an</a:t>
            </a:r>
            <a:r>
              <a:rPr lang="zh-CN" altLang="en-US" dirty="0"/>
              <a:t> </a:t>
            </a:r>
            <a:r>
              <a:rPr lang="en-US" altLang="zh-CN" dirty="0"/>
              <a:t>object</a:t>
            </a:r>
          </a:p>
          <a:p>
            <a:endParaRPr lang="en-US" altLang="zh-CN" dirty="0"/>
          </a:p>
          <a:p>
            <a:r>
              <a:rPr lang="en-US" altLang="zh-CN" dirty="0"/>
              <a:t>Applied</a:t>
            </a:r>
            <a:r>
              <a:rPr lang="zh-CN" altLang="en-US" dirty="0"/>
              <a:t> </a:t>
            </a:r>
            <a:r>
              <a:rPr lang="en-US" altLang="zh-CN" dirty="0"/>
              <a:t>deep</a:t>
            </a:r>
            <a:r>
              <a:rPr lang="zh-CN" altLang="en-US" dirty="0"/>
              <a:t> </a:t>
            </a:r>
            <a:r>
              <a:rPr lang="en-US" altLang="zh-CN" dirty="0"/>
              <a:t>reinforcement</a:t>
            </a:r>
            <a:r>
              <a:rPr lang="zh-CN" altLang="en-US" dirty="0"/>
              <a:t> </a:t>
            </a:r>
            <a:r>
              <a:rPr lang="en-US" altLang="zh-CN" dirty="0"/>
              <a:t>learning</a:t>
            </a:r>
            <a:r>
              <a:rPr lang="zh-CN" altLang="en-US" dirty="0"/>
              <a:t> </a:t>
            </a:r>
            <a:r>
              <a:rPr lang="en-US" altLang="zh-CN" dirty="0"/>
              <a:t>based</a:t>
            </a:r>
            <a:r>
              <a:rPr lang="zh-CN" altLang="en-US" dirty="0"/>
              <a:t> </a:t>
            </a:r>
            <a:r>
              <a:rPr lang="en-US" altLang="zh-CN" dirty="0"/>
              <a:t>on:</a:t>
            </a:r>
            <a:r>
              <a:rPr lang="zh-CN" altLang="en-US" dirty="0"/>
              <a:t> </a:t>
            </a:r>
            <a:endParaRPr lang="en-US" altLang="zh-CN" dirty="0"/>
          </a:p>
          <a:p>
            <a:pPr lvl="1"/>
            <a:r>
              <a:rPr lang="en-US" altLang="zh-CN" dirty="0"/>
              <a:t>Coordinates</a:t>
            </a:r>
            <a:r>
              <a:rPr lang="zh-CN" altLang="en-US" dirty="0"/>
              <a:t> </a:t>
            </a:r>
            <a:r>
              <a:rPr lang="en-US" altLang="zh-CN" dirty="0"/>
              <a:t>data</a:t>
            </a:r>
            <a:r>
              <a:rPr lang="zh-CN" altLang="en-US" dirty="0"/>
              <a:t> </a:t>
            </a:r>
            <a:r>
              <a:rPr lang="en-US" altLang="zh-CN" dirty="0"/>
              <a:t>of</a:t>
            </a:r>
            <a:r>
              <a:rPr lang="zh-CN" altLang="en-US" dirty="0"/>
              <a:t> </a:t>
            </a:r>
            <a:r>
              <a:rPr lang="en-US" altLang="zh-CN" dirty="0"/>
              <a:t>fingertips</a:t>
            </a:r>
            <a:r>
              <a:rPr lang="zh-CN" altLang="en-US" dirty="0"/>
              <a:t> </a:t>
            </a:r>
            <a:endParaRPr lang="en-US" altLang="zh-CN" dirty="0"/>
          </a:p>
          <a:p>
            <a:pPr lvl="1"/>
            <a:r>
              <a:rPr lang="en-US" altLang="zh-CN" dirty="0"/>
              <a:t>Image</a:t>
            </a:r>
            <a:r>
              <a:rPr lang="zh-CN" altLang="en-US" dirty="0"/>
              <a:t> </a:t>
            </a:r>
            <a:r>
              <a:rPr lang="en-US" altLang="zh-CN" dirty="0"/>
              <a:t>data</a:t>
            </a:r>
            <a:r>
              <a:rPr lang="zh-CN" altLang="en-US" dirty="0"/>
              <a:t> </a:t>
            </a:r>
            <a:r>
              <a:rPr lang="en-US" altLang="zh-CN" dirty="0"/>
              <a:t>from</a:t>
            </a:r>
            <a:r>
              <a:rPr lang="zh-CN" altLang="en-US" dirty="0"/>
              <a:t> </a:t>
            </a:r>
            <a:r>
              <a:rPr lang="en-US" altLang="zh-CN" dirty="0"/>
              <a:t>three</a:t>
            </a:r>
            <a:r>
              <a:rPr lang="zh-CN" altLang="en-US" dirty="0"/>
              <a:t> </a:t>
            </a:r>
            <a:r>
              <a:rPr lang="en-US" altLang="zh-CN" dirty="0"/>
              <a:t>RGB</a:t>
            </a:r>
            <a:r>
              <a:rPr lang="zh-CN" altLang="en-US" dirty="0"/>
              <a:t> </a:t>
            </a:r>
            <a:r>
              <a:rPr lang="en-US" altLang="zh-CN" dirty="0"/>
              <a:t>cameras</a:t>
            </a:r>
          </a:p>
          <a:p>
            <a:pPr lvl="1"/>
            <a:endParaRPr lang="en-US" altLang="zh-CN" dirty="0"/>
          </a:p>
          <a:p>
            <a:r>
              <a:rPr lang="en-US" altLang="zh-CN" dirty="0"/>
              <a:t>Solved</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problems:</a:t>
            </a:r>
          </a:p>
          <a:p>
            <a:pPr lvl="1"/>
            <a:r>
              <a:rPr lang="en-US" altLang="zh-CN" dirty="0"/>
              <a:t>Feasibility</a:t>
            </a:r>
            <a:r>
              <a:rPr lang="zh-CN" altLang="en-US" dirty="0"/>
              <a:t> </a:t>
            </a:r>
            <a:r>
              <a:rPr lang="en-US" altLang="zh-CN" dirty="0"/>
              <a:t>of</a:t>
            </a:r>
            <a:r>
              <a:rPr lang="zh-CN" altLang="en-US" dirty="0"/>
              <a:t> </a:t>
            </a:r>
            <a:r>
              <a:rPr lang="en-US" altLang="zh-CN" dirty="0"/>
              <a:t>applying</a:t>
            </a:r>
            <a:r>
              <a:rPr lang="zh-CN" altLang="en-US" dirty="0"/>
              <a:t> </a:t>
            </a:r>
            <a:r>
              <a:rPr lang="en-US" altLang="zh-CN" dirty="0"/>
              <a:t>in</a:t>
            </a:r>
            <a:r>
              <a:rPr lang="zh-CN" altLang="en-US" dirty="0"/>
              <a:t> </a:t>
            </a:r>
            <a:r>
              <a:rPr lang="en-US" altLang="zh-CN" dirty="0"/>
              <a:t>the</a:t>
            </a:r>
            <a:r>
              <a:rPr lang="zh-CN" altLang="en-US" dirty="0"/>
              <a:t> </a:t>
            </a:r>
            <a:r>
              <a:rPr lang="en-US" altLang="zh-CN" dirty="0"/>
              <a:t>real</a:t>
            </a:r>
            <a:r>
              <a:rPr lang="zh-CN" altLang="en-US" dirty="0"/>
              <a:t> </a:t>
            </a:r>
            <a:r>
              <a:rPr lang="en-US" altLang="zh-CN" dirty="0"/>
              <a:t>world</a:t>
            </a:r>
          </a:p>
          <a:p>
            <a:pPr lvl="1"/>
            <a:r>
              <a:rPr lang="en-US" altLang="zh-CN" dirty="0"/>
              <a:t>High-dimensional</a:t>
            </a:r>
            <a:r>
              <a:rPr lang="zh-CN" altLang="en-US" dirty="0"/>
              <a:t> </a:t>
            </a:r>
            <a:r>
              <a:rPr lang="en-US" altLang="zh-CN" dirty="0"/>
              <a:t>control:</a:t>
            </a:r>
            <a:r>
              <a:rPr lang="zh-CN" altLang="en-US" dirty="0"/>
              <a:t> </a:t>
            </a:r>
            <a:r>
              <a:rPr lang="en-US" dirty="0"/>
              <a:t>24 </a:t>
            </a:r>
            <a:r>
              <a:rPr lang="en-US" altLang="zh-CN" dirty="0"/>
              <a:t>DF</a:t>
            </a:r>
          </a:p>
          <a:p>
            <a:pPr lvl="1"/>
            <a:r>
              <a:rPr lang="en-US" altLang="zh-CN" dirty="0"/>
              <a:t>Robust</a:t>
            </a:r>
            <a:r>
              <a:rPr lang="zh-CN" altLang="en-US" dirty="0"/>
              <a:t> </a:t>
            </a:r>
            <a:r>
              <a:rPr lang="en-US" altLang="zh-CN" dirty="0"/>
              <a:t>in</a:t>
            </a:r>
            <a:r>
              <a:rPr lang="zh-CN" altLang="en-US" dirty="0"/>
              <a:t> </a:t>
            </a:r>
            <a:r>
              <a:rPr lang="en-US" altLang="zh-CN" dirty="0"/>
              <a:t>noisy</a:t>
            </a:r>
            <a:r>
              <a:rPr lang="zh-CN" altLang="en-US" dirty="0"/>
              <a:t> </a:t>
            </a:r>
            <a:r>
              <a:rPr lang="en-US" altLang="zh-CN" dirty="0"/>
              <a:t>and</a:t>
            </a:r>
            <a:r>
              <a:rPr lang="zh-CN" altLang="en-US" dirty="0"/>
              <a:t> </a:t>
            </a:r>
            <a:r>
              <a:rPr lang="en-US" altLang="zh-CN" dirty="0"/>
              <a:t>partial</a:t>
            </a:r>
            <a:r>
              <a:rPr lang="zh-CN" altLang="en-US" dirty="0"/>
              <a:t> </a:t>
            </a:r>
            <a:r>
              <a:rPr lang="en-US" altLang="zh-CN" dirty="0"/>
              <a:t>observations</a:t>
            </a:r>
          </a:p>
          <a:p>
            <a:pPr lvl="1"/>
            <a:r>
              <a:rPr lang="en-US" altLang="zh-CN" dirty="0"/>
              <a:t>Universal</a:t>
            </a:r>
            <a:r>
              <a:rPr lang="zh-CN" altLang="en-US" dirty="0"/>
              <a:t> </a:t>
            </a:r>
            <a:r>
              <a:rPr lang="en-US" altLang="zh-CN" dirty="0"/>
              <a:t>to</a:t>
            </a:r>
            <a:r>
              <a:rPr lang="zh-CN" altLang="en-US" dirty="0"/>
              <a:t> </a:t>
            </a:r>
            <a:r>
              <a:rPr lang="en-US" altLang="zh-CN" dirty="0"/>
              <a:t>different</a:t>
            </a:r>
            <a:r>
              <a:rPr lang="zh-CN" altLang="en-US" dirty="0"/>
              <a:t> </a:t>
            </a:r>
            <a:r>
              <a:rPr lang="en-US" altLang="zh-CN" dirty="0"/>
              <a:t>object</a:t>
            </a:r>
            <a:r>
              <a:rPr lang="zh-CN" altLang="en-US" dirty="0"/>
              <a:t> </a:t>
            </a:r>
            <a:r>
              <a:rPr lang="en-US" altLang="zh-CN" dirty="0"/>
              <a:t>manipulation</a:t>
            </a:r>
          </a:p>
          <a:p>
            <a:endParaRPr lang="en-US" dirty="0"/>
          </a:p>
        </p:txBody>
      </p:sp>
    </p:spTree>
    <p:extLst>
      <p:ext uri="{BB962C8B-B14F-4D97-AF65-F5344CB8AC3E}">
        <p14:creationId xmlns:p14="http://schemas.microsoft.com/office/powerpoint/2010/main" val="15751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683177" y="0"/>
            <a:ext cx="6204984" cy="1344975"/>
          </a:xfrm>
        </p:spPr>
        <p:txBody>
          <a:bodyPr>
            <a:normAutofit/>
          </a:bodyPr>
          <a:lstStyle/>
          <a:p>
            <a:r>
              <a:rPr lang="en-US" sz="4000" dirty="0"/>
              <a:t>Methodology</a:t>
            </a:r>
            <a:r>
              <a:rPr lang="zh-CN" altLang="en-US" sz="4000" dirty="0"/>
              <a:t> </a:t>
            </a:r>
            <a:endParaRPr lang="en-US" sz="4000"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355230" y="1035494"/>
            <a:ext cx="7208520" cy="3626917"/>
          </a:xfrm>
        </p:spPr>
        <p:txBody>
          <a:bodyPr>
            <a:noAutofit/>
          </a:bodyPr>
          <a:lstStyle/>
          <a:p>
            <a:r>
              <a:rPr lang="en-US" altLang="zh-CN" dirty="0"/>
              <a:t>Training</a:t>
            </a:r>
            <a:r>
              <a:rPr lang="zh-CN" altLang="en-US" dirty="0"/>
              <a:t> </a:t>
            </a:r>
            <a:r>
              <a:rPr lang="en-US" altLang="zh-CN" dirty="0"/>
              <a:t>in</a:t>
            </a:r>
            <a:r>
              <a:rPr lang="zh-CN" altLang="en-US" dirty="0"/>
              <a:t> </a:t>
            </a:r>
            <a:r>
              <a:rPr lang="en-US" altLang="zh-CN" dirty="0"/>
              <a:t>entire</a:t>
            </a:r>
            <a:r>
              <a:rPr lang="zh-CN" altLang="en-US" dirty="0"/>
              <a:t> </a:t>
            </a:r>
            <a:r>
              <a:rPr lang="en-US" altLang="zh-CN" dirty="0"/>
              <a:t>simulation</a:t>
            </a:r>
            <a:r>
              <a:rPr lang="zh-CN" altLang="en-US" dirty="0"/>
              <a:t> </a:t>
            </a:r>
            <a:r>
              <a:rPr lang="en-US" altLang="zh-CN" dirty="0"/>
              <a:t>environment</a:t>
            </a:r>
          </a:p>
          <a:p>
            <a:endParaRPr lang="en-US" altLang="zh-CN" sz="2400" dirty="0"/>
          </a:p>
          <a:p>
            <a:r>
              <a:rPr lang="en-US" altLang="zh-CN" dirty="0"/>
              <a:t>Domain</a:t>
            </a:r>
            <a:r>
              <a:rPr lang="zh-CN" altLang="en-US" dirty="0"/>
              <a:t> </a:t>
            </a:r>
            <a:r>
              <a:rPr lang="en-US" altLang="zh-CN" dirty="0"/>
              <a:t>randomization:</a:t>
            </a:r>
            <a:r>
              <a:rPr lang="zh-CN" altLang="en-US" dirty="0"/>
              <a:t> </a:t>
            </a:r>
            <a:r>
              <a:rPr lang="en-US" altLang="zh-CN" dirty="0"/>
              <a:t>provide</a:t>
            </a:r>
            <a:r>
              <a:rPr lang="zh-CN" altLang="en-US" dirty="0"/>
              <a:t> </a:t>
            </a:r>
            <a:r>
              <a:rPr lang="en-US" altLang="zh-CN" dirty="0"/>
              <a:t>various</a:t>
            </a:r>
            <a:r>
              <a:rPr lang="zh-CN" altLang="en-US" dirty="0"/>
              <a:t> </a:t>
            </a:r>
            <a:r>
              <a:rPr lang="en-US" altLang="zh-CN" dirty="0"/>
              <a:t>experience</a:t>
            </a:r>
            <a:r>
              <a:rPr lang="zh-CN" altLang="en-US" dirty="0"/>
              <a:t> </a:t>
            </a:r>
            <a:r>
              <a:rPr lang="en-US" altLang="zh-CN" dirty="0"/>
              <a:t>rather</a:t>
            </a:r>
            <a:r>
              <a:rPr lang="zh-CN" altLang="en-US" dirty="0"/>
              <a:t> </a:t>
            </a:r>
            <a:r>
              <a:rPr lang="en-US" altLang="zh-CN" dirty="0"/>
              <a:t>than</a:t>
            </a:r>
            <a:r>
              <a:rPr lang="zh-CN" altLang="en-US" dirty="0"/>
              <a:t> </a:t>
            </a:r>
            <a:r>
              <a:rPr lang="en-US" altLang="zh-CN" dirty="0"/>
              <a:t>maximizing</a:t>
            </a:r>
            <a:r>
              <a:rPr lang="zh-CN" altLang="en-US" dirty="0"/>
              <a:t> </a:t>
            </a:r>
            <a:r>
              <a:rPr lang="en-US" altLang="zh-CN" dirty="0"/>
              <a:t>realism</a:t>
            </a:r>
          </a:p>
          <a:p>
            <a:endParaRPr lang="en-US" altLang="zh-CN" sz="2400" dirty="0"/>
          </a:p>
          <a:p>
            <a:r>
              <a:rPr lang="en-US" altLang="zh-CN" dirty="0"/>
              <a:t>Routines:</a:t>
            </a:r>
          </a:p>
          <a:p>
            <a:pPr marL="457200" lvl="1" indent="0">
              <a:buNone/>
            </a:pPr>
            <a:r>
              <a:rPr lang="en-US" altLang="zh-CN" dirty="0"/>
              <a:t>1.</a:t>
            </a:r>
            <a:r>
              <a:rPr lang="zh-CN" altLang="en-US" dirty="0"/>
              <a:t> </a:t>
            </a:r>
            <a:r>
              <a:rPr lang="en-US" altLang="zh-CN" dirty="0"/>
              <a:t>Collect</a:t>
            </a:r>
            <a:r>
              <a:rPr lang="zh-CN" altLang="en-US" dirty="0"/>
              <a:t> </a:t>
            </a:r>
            <a:r>
              <a:rPr lang="en-US" altLang="zh-CN" dirty="0"/>
              <a:t>experience</a:t>
            </a:r>
            <a:r>
              <a:rPr lang="zh-CN" altLang="en-US" dirty="0"/>
              <a:t> </a:t>
            </a:r>
            <a:r>
              <a:rPr lang="en-US" altLang="zh-CN" dirty="0"/>
              <a:t>on</a:t>
            </a:r>
            <a:r>
              <a:rPr lang="zh-CN" altLang="en-US" dirty="0"/>
              <a:t> </a:t>
            </a:r>
            <a:r>
              <a:rPr lang="en-US" altLang="zh-CN" dirty="0"/>
              <a:t>simulation</a:t>
            </a:r>
            <a:r>
              <a:rPr lang="zh-CN" altLang="en-US" dirty="0"/>
              <a:t> </a:t>
            </a:r>
            <a:r>
              <a:rPr lang="en-US" altLang="zh-CN" dirty="0"/>
              <a:t>environment</a:t>
            </a:r>
          </a:p>
          <a:p>
            <a:pPr marL="457200" lvl="1" indent="0">
              <a:buNone/>
            </a:pPr>
            <a:r>
              <a:rPr lang="en-US" altLang="zh-CN" dirty="0"/>
              <a:t>2.1</a:t>
            </a:r>
            <a:r>
              <a:rPr lang="zh-CN" altLang="en-US" dirty="0"/>
              <a:t> </a:t>
            </a:r>
            <a:r>
              <a:rPr lang="en-US" altLang="zh-CN" dirty="0"/>
              <a:t>Train</a:t>
            </a:r>
            <a:r>
              <a:rPr lang="zh-CN" altLang="en-US" dirty="0"/>
              <a:t> </a:t>
            </a:r>
            <a:r>
              <a:rPr lang="en-US" altLang="zh-CN" dirty="0"/>
              <a:t>control</a:t>
            </a:r>
            <a:r>
              <a:rPr lang="zh-CN" altLang="en-US" dirty="0"/>
              <a:t> </a:t>
            </a:r>
            <a:r>
              <a:rPr lang="en-US" altLang="zh-CN" dirty="0"/>
              <a:t>policy</a:t>
            </a:r>
            <a:r>
              <a:rPr lang="zh-CN" altLang="en-US" dirty="0"/>
              <a:t> </a:t>
            </a:r>
            <a:r>
              <a:rPr lang="en-US" altLang="zh-CN" dirty="0"/>
              <a:t>by</a:t>
            </a:r>
            <a:r>
              <a:rPr lang="zh-CN" altLang="en-US" dirty="0"/>
              <a:t> </a:t>
            </a:r>
            <a:r>
              <a:rPr lang="en-US" altLang="zh-CN" dirty="0"/>
              <a:t>LSTM</a:t>
            </a:r>
            <a:r>
              <a:rPr lang="zh-CN" altLang="en-US" dirty="0"/>
              <a:t> </a:t>
            </a:r>
            <a:r>
              <a:rPr lang="en-US" altLang="zh-CN" dirty="0"/>
              <a:t>to</a:t>
            </a:r>
            <a:r>
              <a:rPr lang="zh-CN" altLang="en-US" dirty="0"/>
              <a:t> </a:t>
            </a:r>
            <a:r>
              <a:rPr lang="en-US" altLang="zh-CN" dirty="0"/>
              <a:t>choose</a:t>
            </a:r>
            <a:r>
              <a:rPr lang="zh-CN" altLang="en-US" dirty="0"/>
              <a:t> </a:t>
            </a:r>
            <a:r>
              <a:rPr lang="en-US" altLang="zh-CN" dirty="0"/>
              <a:t>the</a:t>
            </a:r>
            <a:r>
              <a:rPr lang="zh-CN" altLang="en-US" dirty="0"/>
              <a:t> </a:t>
            </a:r>
            <a:r>
              <a:rPr lang="en-US" altLang="zh-CN" dirty="0"/>
              <a:t>next</a:t>
            </a:r>
            <a:r>
              <a:rPr lang="zh-CN" altLang="en-US" dirty="0"/>
              <a:t> </a:t>
            </a:r>
            <a:r>
              <a:rPr lang="en-US" altLang="zh-CN" dirty="0"/>
              <a:t>action</a:t>
            </a:r>
            <a:r>
              <a:rPr lang="zh-CN" altLang="en-US" dirty="0"/>
              <a:t> </a:t>
            </a:r>
            <a:r>
              <a:rPr lang="en-US" altLang="zh-CN" dirty="0"/>
              <a:t>based</a:t>
            </a:r>
            <a:r>
              <a:rPr lang="zh-CN" altLang="en-US" dirty="0"/>
              <a:t> </a:t>
            </a:r>
            <a:r>
              <a:rPr lang="en-US" altLang="zh-CN" dirty="0"/>
              <a:t>on</a:t>
            </a:r>
            <a:r>
              <a:rPr lang="zh-CN" altLang="en-US" dirty="0"/>
              <a:t> </a:t>
            </a:r>
            <a:r>
              <a:rPr lang="en-US" altLang="zh-CN" dirty="0"/>
              <a:t>fingertip</a:t>
            </a:r>
            <a:r>
              <a:rPr lang="zh-CN" altLang="en-US" dirty="0"/>
              <a:t> </a:t>
            </a:r>
            <a:r>
              <a:rPr lang="en-US" altLang="zh-CN" dirty="0"/>
              <a:t>positions</a:t>
            </a:r>
            <a:r>
              <a:rPr lang="zh-CN" altLang="en-US" dirty="0"/>
              <a:t> </a:t>
            </a:r>
            <a:r>
              <a:rPr lang="en-US" altLang="zh-CN" dirty="0"/>
              <a:t>and</a:t>
            </a:r>
            <a:r>
              <a:rPr lang="zh-CN" altLang="en-US" dirty="0"/>
              <a:t> </a:t>
            </a:r>
            <a:r>
              <a:rPr lang="en-US" altLang="zh-CN" dirty="0"/>
              <a:t>object</a:t>
            </a:r>
            <a:r>
              <a:rPr lang="zh-CN" altLang="en-US" dirty="0"/>
              <a:t> </a:t>
            </a:r>
            <a:r>
              <a:rPr lang="en-US" altLang="zh-CN" dirty="0"/>
              <a:t>pose</a:t>
            </a:r>
          </a:p>
          <a:p>
            <a:pPr marL="457200" lvl="1" indent="0">
              <a:buNone/>
            </a:pPr>
            <a:r>
              <a:rPr lang="en-US" altLang="zh-CN" dirty="0"/>
              <a:t>2.2</a:t>
            </a:r>
            <a:r>
              <a:rPr lang="zh-CN" altLang="en-US" dirty="0"/>
              <a:t> </a:t>
            </a:r>
            <a:r>
              <a:rPr lang="en-US" altLang="zh-CN" dirty="0"/>
              <a:t>Train</a:t>
            </a:r>
            <a:r>
              <a:rPr lang="zh-CN" altLang="en-US" dirty="0"/>
              <a:t> </a:t>
            </a:r>
            <a:r>
              <a:rPr lang="en-US" altLang="zh-CN" dirty="0"/>
              <a:t>CNN</a:t>
            </a:r>
            <a:r>
              <a:rPr lang="zh-CN" altLang="en-US" dirty="0"/>
              <a:t> </a:t>
            </a:r>
            <a:r>
              <a:rPr lang="en-US" altLang="zh-CN" dirty="0"/>
              <a:t>to</a:t>
            </a:r>
            <a:r>
              <a:rPr lang="zh-CN" altLang="en-US" dirty="0"/>
              <a:t> </a:t>
            </a:r>
            <a:r>
              <a:rPr lang="en-US" altLang="zh-CN" dirty="0"/>
              <a:t>predict</a:t>
            </a:r>
            <a:r>
              <a:rPr lang="zh-CN" altLang="en-US" dirty="0"/>
              <a:t> </a:t>
            </a:r>
            <a:r>
              <a:rPr lang="en-US" altLang="zh-CN" dirty="0"/>
              <a:t>object</a:t>
            </a:r>
            <a:r>
              <a:rPr lang="zh-CN" altLang="en-US" dirty="0"/>
              <a:t> </a:t>
            </a:r>
            <a:r>
              <a:rPr lang="en-US" altLang="zh-CN" dirty="0"/>
              <a:t>pose</a:t>
            </a:r>
            <a:r>
              <a:rPr lang="zh-CN" altLang="en-US" dirty="0"/>
              <a:t> </a:t>
            </a:r>
            <a:r>
              <a:rPr lang="en-US" altLang="zh-CN" dirty="0"/>
              <a:t>based</a:t>
            </a:r>
            <a:r>
              <a:rPr lang="zh-CN" altLang="en-US" dirty="0"/>
              <a:t> </a:t>
            </a:r>
            <a:r>
              <a:rPr lang="en-US" altLang="zh-CN" dirty="0"/>
              <a:t>on</a:t>
            </a:r>
            <a:r>
              <a:rPr lang="zh-CN" altLang="en-US" dirty="0"/>
              <a:t> </a:t>
            </a:r>
            <a:r>
              <a:rPr lang="en-US" altLang="zh-CN" dirty="0"/>
              <a:t>simulated</a:t>
            </a:r>
            <a:r>
              <a:rPr lang="zh-CN" altLang="en-US" dirty="0"/>
              <a:t> </a:t>
            </a:r>
            <a:r>
              <a:rPr lang="en-US" altLang="zh-CN" dirty="0"/>
              <a:t>camera</a:t>
            </a:r>
            <a:r>
              <a:rPr lang="zh-CN" altLang="en-US" dirty="0"/>
              <a:t> </a:t>
            </a:r>
            <a:r>
              <a:rPr lang="en-US" altLang="zh-CN" dirty="0"/>
              <a:t>images</a:t>
            </a:r>
          </a:p>
          <a:p>
            <a:pPr marL="457200" lvl="1" indent="0">
              <a:buNone/>
            </a:pPr>
            <a:r>
              <a:rPr lang="en-US" altLang="zh-CN" dirty="0"/>
              <a:t>3.</a:t>
            </a:r>
            <a:r>
              <a:rPr lang="zh-CN" altLang="en-US" dirty="0"/>
              <a:t> </a:t>
            </a:r>
            <a:r>
              <a:rPr lang="en-US" altLang="zh-CN" dirty="0"/>
              <a:t>Combine</a:t>
            </a:r>
            <a:r>
              <a:rPr lang="zh-CN" altLang="en-US" dirty="0"/>
              <a:t> </a:t>
            </a:r>
            <a:r>
              <a:rPr lang="en-US" altLang="zh-CN" dirty="0"/>
              <a:t>models</a:t>
            </a:r>
            <a:r>
              <a:rPr lang="zh-CN" altLang="en-US" dirty="0"/>
              <a:t> </a:t>
            </a:r>
            <a:r>
              <a:rPr lang="en-US" altLang="zh-CN" dirty="0"/>
              <a:t>and</a:t>
            </a:r>
            <a:r>
              <a:rPr lang="zh-CN" altLang="en-US" dirty="0"/>
              <a:t> </a:t>
            </a:r>
            <a:r>
              <a:rPr lang="en-US" altLang="zh-CN" dirty="0"/>
              <a:t>transfer</a:t>
            </a:r>
            <a:r>
              <a:rPr lang="zh-CN" altLang="en-US" dirty="0"/>
              <a:t> </a:t>
            </a:r>
            <a:r>
              <a:rPr lang="en-US" altLang="zh-CN" dirty="0"/>
              <a:t>to</a:t>
            </a:r>
            <a:r>
              <a:rPr lang="zh-CN" altLang="en-US" dirty="0"/>
              <a:t> </a:t>
            </a:r>
            <a:r>
              <a:rPr lang="en-US" altLang="zh-CN" dirty="0"/>
              <a:t>the</a:t>
            </a:r>
            <a:r>
              <a:rPr lang="zh-CN" altLang="en-US" dirty="0"/>
              <a:t> </a:t>
            </a:r>
            <a:r>
              <a:rPr lang="en-US" altLang="zh-CN" dirty="0"/>
              <a:t>real</a:t>
            </a:r>
            <a:r>
              <a:rPr lang="zh-CN" altLang="en-US" dirty="0"/>
              <a:t> </a:t>
            </a:r>
            <a:r>
              <a:rPr lang="en-US" altLang="zh-CN" dirty="0"/>
              <a:t>world</a:t>
            </a:r>
          </a:p>
        </p:txBody>
      </p:sp>
      <p:pic>
        <p:nvPicPr>
          <p:cNvPr id="4" name="Picture 3">
            <a:extLst>
              <a:ext uri="{FF2B5EF4-FFF2-40B4-BE49-F238E27FC236}">
                <a16:creationId xmlns:a16="http://schemas.microsoft.com/office/drawing/2014/main" id="{496B5947-71AB-CA45-96C8-AC40412F45CE}"/>
              </a:ext>
            </a:extLst>
          </p:cNvPr>
          <p:cNvPicPr>
            <a:picLocks noChangeAspect="1"/>
          </p:cNvPicPr>
          <p:nvPr/>
        </p:nvPicPr>
        <p:blipFill>
          <a:blip r:embed="rId3"/>
          <a:stretch>
            <a:fillRect/>
          </a:stretch>
        </p:blipFill>
        <p:spPr>
          <a:xfrm>
            <a:off x="7563750" y="5108029"/>
            <a:ext cx="4628250" cy="892956"/>
          </a:xfrm>
          <a:prstGeom prst="rect">
            <a:avLst/>
          </a:prstGeom>
        </p:spPr>
      </p:pic>
      <p:pic>
        <p:nvPicPr>
          <p:cNvPr id="6" name="Picture 5">
            <a:extLst>
              <a:ext uri="{FF2B5EF4-FFF2-40B4-BE49-F238E27FC236}">
                <a16:creationId xmlns:a16="http://schemas.microsoft.com/office/drawing/2014/main" id="{48B264D2-F2F5-0B46-A58E-8F7C8751042D}"/>
              </a:ext>
            </a:extLst>
          </p:cNvPr>
          <p:cNvPicPr>
            <a:picLocks noChangeAspect="1"/>
          </p:cNvPicPr>
          <p:nvPr/>
        </p:nvPicPr>
        <p:blipFill>
          <a:blip r:embed="rId4"/>
          <a:stretch>
            <a:fillRect/>
          </a:stretch>
        </p:blipFill>
        <p:spPr>
          <a:xfrm>
            <a:off x="8272334" y="321176"/>
            <a:ext cx="3236489" cy="3388994"/>
          </a:xfrm>
          <a:prstGeom prst="rect">
            <a:avLst/>
          </a:prstGeom>
        </p:spPr>
      </p:pic>
    </p:spTree>
    <p:extLst>
      <p:ext uri="{BB962C8B-B14F-4D97-AF65-F5344CB8AC3E}">
        <p14:creationId xmlns:p14="http://schemas.microsoft.com/office/powerpoint/2010/main" val="26658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0" y="1325563"/>
            <a:ext cx="10515600" cy="4863690"/>
          </a:xfrm>
        </p:spPr>
        <p:txBody>
          <a:bodyPr>
            <a:normAutofit lnSpcReduction="10000"/>
          </a:bodyPr>
          <a:lstStyle/>
          <a:p>
            <a:r>
              <a:rPr lang="en-US" altLang="zh-CN" dirty="0"/>
              <a:t>Collect</a:t>
            </a:r>
            <a:r>
              <a:rPr lang="zh-CN" altLang="en-US" dirty="0"/>
              <a:t> </a:t>
            </a:r>
            <a:r>
              <a:rPr lang="en-US" altLang="zh-CN" dirty="0"/>
              <a:t>experience</a:t>
            </a:r>
            <a:r>
              <a:rPr lang="zh-CN" altLang="en-US" dirty="0"/>
              <a:t> </a:t>
            </a:r>
            <a:r>
              <a:rPr lang="en-US" altLang="zh-CN" dirty="0"/>
              <a:t>on</a:t>
            </a:r>
            <a:r>
              <a:rPr lang="zh-CN" altLang="en-US" dirty="0"/>
              <a:t> </a:t>
            </a:r>
            <a:r>
              <a:rPr lang="en-US" altLang="zh-CN" dirty="0"/>
              <a:t>simulation</a:t>
            </a:r>
            <a:r>
              <a:rPr lang="zh-CN" altLang="en-US" dirty="0"/>
              <a:t> </a:t>
            </a:r>
            <a:r>
              <a:rPr lang="en-US" altLang="zh-CN" dirty="0"/>
              <a:t>environment</a:t>
            </a:r>
          </a:p>
          <a:p>
            <a:endParaRPr lang="en-US" altLang="zh-CN" dirty="0"/>
          </a:p>
          <a:p>
            <a:pPr marL="0" indent="0">
              <a:buNone/>
            </a:pPr>
            <a:r>
              <a:rPr lang="zh-CN" altLang="en-US" dirty="0">
                <a:solidFill>
                  <a:srgbClr val="FF0000"/>
                </a:solidFill>
              </a:rPr>
              <a:t>   </a:t>
            </a:r>
            <a:r>
              <a:rPr lang="en-US" altLang="zh-CN" dirty="0">
                <a:solidFill>
                  <a:srgbClr val="FF0000"/>
                </a:solidFill>
              </a:rPr>
              <a:t>Difficulties:</a:t>
            </a:r>
          </a:p>
          <a:p>
            <a:pPr lvl="1"/>
            <a:r>
              <a:rPr lang="en-US" altLang="zh-CN" dirty="0">
                <a:solidFill>
                  <a:srgbClr val="FF0000"/>
                </a:solidFill>
              </a:rPr>
              <a:t>Simulate</a:t>
            </a:r>
            <a:r>
              <a:rPr lang="zh-CN" altLang="en-US" dirty="0">
                <a:solidFill>
                  <a:srgbClr val="FF0000"/>
                </a:solidFill>
              </a:rPr>
              <a:t> </a:t>
            </a:r>
            <a:r>
              <a:rPr lang="en-US" altLang="zh-CN" dirty="0">
                <a:solidFill>
                  <a:srgbClr val="FF0000"/>
                </a:solidFill>
              </a:rPr>
              <a:t>robotics</a:t>
            </a:r>
            <a:r>
              <a:rPr lang="zh-CN" altLang="en-US" dirty="0">
                <a:solidFill>
                  <a:srgbClr val="FF0000"/>
                </a:solidFill>
              </a:rPr>
              <a:t> </a:t>
            </a:r>
            <a:r>
              <a:rPr lang="en-US" altLang="zh-CN" dirty="0">
                <a:solidFill>
                  <a:srgbClr val="FF0000"/>
                </a:solidFill>
              </a:rPr>
              <a:t>setup</a:t>
            </a:r>
            <a:r>
              <a:rPr lang="zh-CN" altLang="en-US" dirty="0">
                <a:solidFill>
                  <a:srgbClr val="FF0000"/>
                </a:solidFill>
              </a:rPr>
              <a:t> </a:t>
            </a:r>
            <a:r>
              <a:rPr lang="en-US" altLang="zh-CN" dirty="0">
                <a:solidFill>
                  <a:srgbClr val="FF0000"/>
                </a:solidFill>
              </a:rPr>
              <a:t>parameters</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difficult</a:t>
            </a:r>
          </a:p>
          <a:p>
            <a:pPr lvl="1"/>
            <a:endParaRPr lang="en-US" altLang="zh-CN" dirty="0">
              <a:solidFill>
                <a:srgbClr val="FF0000"/>
              </a:solidFill>
            </a:endParaRPr>
          </a:p>
          <a:p>
            <a:pPr lvl="1"/>
            <a:r>
              <a:rPr lang="en-US" altLang="zh-CN" dirty="0">
                <a:solidFill>
                  <a:srgbClr val="FF0000"/>
                </a:solidFill>
              </a:rPr>
              <a:t>Cannot</a:t>
            </a:r>
            <a:r>
              <a:rPr lang="zh-CN" altLang="en-US" dirty="0">
                <a:solidFill>
                  <a:srgbClr val="FF0000"/>
                </a:solidFill>
              </a:rPr>
              <a:t> </a:t>
            </a:r>
            <a:r>
              <a:rPr lang="en-US" altLang="zh-CN" dirty="0">
                <a:solidFill>
                  <a:srgbClr val="FF0000"/>
                </a:solidFill>
              </a:rPr>
              <a:t>simulate</a:t>
            </a:r>
            <a:r>
              <a:rPr lang="zh-CN" altLang="en-US" dirty="0">
                <a:solidFill>
                  <a:srgbClr val="FF0000"/>
                </a:solidFill>
              </a:rPr>
              <a:t> </a:t>
            </a:r>
            <a:r>
              <a:rPr lang="en-US" altLang="zh-CN" dirty="0">
                <a:solidFill>
                  <a:srgbClr val="FF0000"/>
                </a:solidFill>
              </a:rPr>
              <a:t>deformable</a:t>
            </a:r>
            <a:r>
              <a:rPr lang="zh-CN" altLang="en-US" dirty="0">
                <a:solidFill>
                  <a:srgbClr val="FF0000"/>
                </a:solidFill>
              </a:rPr>
              <a:t> </a:t>
            </a:r>
            <a:r>
              <a:rPr lang="en-US" altLang="zh-CN" dirty="0">
                <a:solidFill>
                  <a:srgbClr val="FF0000"/>
                </a:solidFill>
              </a:rPr>
              <a:t>objects</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physiological</a:t>
            </a:r>
            <a:r>
              <a:rPr lang="zh-CN" altLang="en-US" dirty="0">
                <a:solidFill>
                  <a:srgbClr val="FF0000"/>
                </a:solidFill>
              </a:rPr>
              <a:t> </a:t>
            </a:r>
            <a:r>
              <a:rPr lang="en-US" altLang="zh-CN" dirty="0">
                <a:solidFill>
                  <a:srgbClr val="FF0000"/>
                </a:solidFill>
              </a:rPr>
              <a:t>factors</a:t>
            </a:r>
          </a:p>
          <a:p>
            <a:pPr lvl="1"/>
            <a:endParaRPr lang="en-US" altLang="zh-CN" dirty="0">
              <a:solidFill>
                <a:srgbClr val="FF0000"/>
              </a:solidFill>
            </a:endParaRPr>
          </a:p>
          <a:p>
            <a:pPr marL="0" indent="0">
              <a:buNone/>
            </a:pPr>
            <a:r>
              <a:rPr lang="zh-CN" altLang="en-US" dirty="0">
                <a:solidFill>
                  <a:srgbClr val="FF0000"/>
                </a:solidFill>
              </a:rPr>
              <a:t>   </a:t>
            </a:r>
            <a:r>
              <a:rPr lang="en-US" altLang="zh-CN" dirty="0"/>
              <a:t>Solutions:</a:t>
            </a:r>
          </a:p>
          <a:p>
            <a:pPr lvl="1"/>
            <a:r>
              <a:rPr lang="en-US" altLang="zh-CN" dirty="0"/>
              <a:t>Train</a:t>
            </a:r>
            <a:r>
              <a:rPr lang="zh-CN" altLang="en-US" dirty="0"/>
              <a:t> </a:t>
            </a:r>
            <a:r>
              <a:rPr lang="en-US" altLang="zh-CN" dirty="0"/>
              <a:t>policy</a:t>
            </a:r>
            <a:r>
              <a:rPr lang="zh-CN" altLang="en-US" dirty="0"/>
              <a:t> </a:t>
            </a:r>
            <a:r>
              <a:rPr lang="en-US" altLang="zh-CN" dirty="0"/>
              <a:t>on</a:t>
            </a:r>
            <a:r>
              <a:rPr lang="zh-CN" altLang="en-US" dirty="0"/>
              <a:t> </a:t>
            </a:r>
            <a:r>
              <a:rPr lang="en-US" altLang="zh-CN" dirty="0"/>
              <a:t>randomly</a:t>
            </a:r>
            <a:r>
              <a:rPr lang="zh-CN" altLang="en-US" dirty="0"/>
              <a:t> </a:t>
            </a:r>
            <a:r>
              <a:rPr lang="en-US" altLang="zh-CN" dirty="0"/>
              <a:t>chosen</a:t>
            </a:r>
            <a:r>
              <a:rPr lang="zh-CN" altLang="en-US" dirty="0"/>
              <a:t> </a:t>
            </a:r>
            <a:r>
              <a:rPr lang="en-US" altLang="zh-CN" dirty="0"/>
              <a:t>physical</a:t>
            </a:r>
            <a:r>
              <a:rPr lang="zh-CN" altLang="en-US" dirty="0"/>
              <a:t> </a:t>
            </a:r>
            <a:r>
              <a:rPr lang="en-US" altLang="zh-CN" dirty="0"/>
              <a:t>and</a:t>
            </a:r>
            <a:r>
              <a:rPr lang="zh-CN" altLang="en-US" dirty="0"/>
              <a:t> </a:t>
            </a:r>
            <a:r>
              <a:rPr lang="en-US" altLang="zh-CN" dirty="0"/>
              <a:t>visual</a:t>
            </a:r>
            <a:r>
              <a:rPr lang="zh-CN" altLang="en-US" dirty="0"/>
              <a:t> </a:t>
            </a:r>
            <a:r>
              <a:rPr lang="en-US" altLang="zh-CN" dirty="0"/>
              <a:t>attributes</a:t>
            </a:r>
          </a:p>
          <a:p>
            <a:pPr lvl="1"/>
            <a:endParaRPr lang="en-US" altLang="zh-CN" dirty="0"/>
          </a:p>
          <a:p>
            <a:pPr lvl="1"/>
            <a:r>
              <a:rPr lang="en-US" altLang="zh-CN" dirty="0"/>
              <a:t>Randomized</a:t>
            </a:r>
            <a:r>
              <a:rPr lang="zh-CN" altLang="en-US" dirty="0"/>
              <a:t> </a:t>
            </a:r>
            <a:r>
              <a:rPr lang="en-US" altLang="zh-CN" dirty="0"/>
              <a:t>values</a:t>
            </a:r>
            <a:r>
              <a:rPr lang="zh-CN" altLang="en-US" dirty="0"/>
              <a:t> </a:t>
            </a:r>
            <a:r>
              <a:rPr lang="en-US" altLang="zh-CN" dirty="0"/>
              <a:t>create</a:t>
            </a:r>
            <a:r>
              <a:rPr lang="zh-CN" altLang="en-US" dirty="0"/>
              <a:t> </a:t>
            </a:r>
            <a:r>
              <a:rPr lang="en-US" altLang="zh-CN" dirty="0"/>
              <a:t>diversity</a:t>
            </a:r>
            <a:r>
              <a:rPr lang="zh-CN" altLang="en-US" dirty="0"/>
              <a:t> </a:t>
            </a:r>
            <a:r>
              <a:rPr lang="en-US" altLang="zh-CN" dirty="0"/>
              <a:t>in</a:t>
            </a:r>
            <a:r>
              <a:rPr lang="zh-CN" altLang="en-US" dirty="0"/>
              <a:t> </a:t>
            </a:r>
            <a:r>
              <a:rPr lang="en-US" altLang="zh-CN" dirty="0"/>
              <a:t>environment</a:t>
            </a:r>
            <a:r>
              <a:rPr lang="zh-CN" altLang="en-US" dirty="0"/>
              <a:t> </a:t>
            </a:r>
            <a:r>
              <a:rPr lang="en-US" altLang="zh-CN" dirty="0"/>
              <a:t>simulation</a:t>
            </a:r>
            <a:r>
              <a:rPr lang="zh-CN" altLang="en-US" dirty="0"/>
              <a:t> </a:t>
            </a:r>
            <a:r>
              <a:rPr lang="en-US" altLang="zh-CN" dirty="0"/>
              <a:t>to</a:t>
            </a:r>
            <a:r>
              <a:rPr lang="zh-CN" altLang="en-US" dirty="0"/>
              <a:t> </a:t>
            </a:r>
            <a:r>
              <a:rPr lang="en-US" altLang="zh-CN" dirty="0"/>
              <a:t>prevent</a:t>
            </a:r>
            <a:r>
              <a:rPr lang="zh-CN" altLang="en-US" dirty="0"/>
              <a:t> </a:t>
            </a:r>
            <a:r>
              <a:rPr lang="en-US" altLang="zh-CN" dirty="0"/>
              <a:t>overfitting</a:t>
            </a:r>
          </a:p>
        </p:txBody>
      </p:sp>
    </p:spTree>
    <p:extLst>
      <p:ext uri="{BB962C8B-B14F-4D97-AF65-F5344CB8AC3E}">
        <p14:creationId xmlns:p14="http://schemas.microsoft.com/office/powerpoint/2010/main" val="37315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0" y="1087577"/>
            <a:ext cx="10515600" cy="5610999"/>
          </a:xfrm>
        </p:spPr>
        <p:txBody>
          <a:bodyPr>
            <a:normAutofit lnSpcReduction="10000"/>
          </a:bodyPr>
          <a:lstStyle/>
          <a:p>
            <a:r>
              <a:rPr lang="en-US" altLang="zh-CN" sz="3000" dirty="0"/>
              <a:t>Hardware</a:t>
            </a:r>
            <a:r>
              <a:rPr lang="zh-CN" altLang="en-US" dirty="0"/>
              <a:t> </a:t>
            </a:r>
            <a:endParaRPr lang="en-US" altLang="zh-CN" dirty="0"/>
          </a:p>
          <a:p>
            <a:pPr lvl="1"/>
            <a:r>
              <a:rPr lang="en-US" altLang="zh-CN" dirty="0"/>
              <a:t>Humanoid</a:t>
            </a:r>
            <a:r>
              <a:rPr lang="zh-CN" altLang="en-US" dirty="0"/>
              <a:t> </a:t>
            </a:r>
            <a:r>
              <a:rPr lang="en-US" altLang="zh-CN" dirty="0"/>
              <a:t>robotic</a:t>
            </a:r>
            <a:r>
              <a:rPr lang="zh-CN" altLang="en-US" dirty="0"/>
              <a:t> </a:t>
            </a:r>
            <a:r>
              <a:rPr lang="en-US" altLang="zh-CN" dirty="0"/>
              <a:t>hand</a:t>
            </a:r>
            <a:r>
              <a:rPr lang="zh-CN" altLang="en-US" dirty="0"/>
              <a:t> </a:t>
            </a:r>
            <a:r>
              <a:rPr lang="en-US" altLang="zh-CN" dirty="0"/>
              <a:t>with</a:t>
            </a:r>
            <a:r>
              <a:rPr lang="zh-CN" altLang="en-US" dirty="0"/>
              <a:t> </a:t>
            </a:r>
            <a:r>
              <a:rPr lang="en-US" altLang="zh-CN" dirty="0"/>
              <a:t>24</a:t>
            </a:r>
            <a:r>
              <a:rPr lang="zh-CN" altLang="en-US" dirty="0"/>
              <a:t> </a:t>
            </a:r>
            <a:r>
              <a:rPr lang="en-US" altLang="zh-CN" dirty="0"/>
              <a:t>DF</a:t>
            </a:r>
            <a:r>
              <a:rPr lang="zh-CN" altLang="en-US" dirty="0"/>
              <a:t>  </a:t>
            </a:r>
            <a:r>
              <a:rPr lang="en-US" altLang="zh-CN" dirty="0"/>
              <a:t>and</a:t>
            </a:r>
            <a:r>
              <a:rPr lang="zh-CN" altLang="en-US" dirty="0"/>
              <a:t> </a:t>
            </a:r>
            <a:r>
              <a:rPr lang="en-US" altLang="zh-CN" dirty="0"/>
              <a:t>actuated</a:t>
            </a:r>
            <a:r>
              <a:rPr lang="zh-CN" altLang="en-US" dirty="0"/>
              <a:t> </a:t>
            </a:r>
            <a:r>
              <a:rPr lang="en-US" altLang="zh-CN" dirty="0"/>
              <a:t>20</a:t>
            </a:r>
            <a:r>
              <a:rPr lang="zh-CN" altLang="en-US" dirty="0"/>
              <a:t> </a:t>
            </a:r>
            <a:r>
              <a:rPr lang="en-US" altLang="zh-CN" dirty="0"/>
              <a:t>pairs</a:t>
            </a:r>
            <a:r>
              <a:rPr lang="zh-CN" altLang="en-US" dirty="0"/>
              <a:t> </a:t>
            </a:r>
            <a:r>
              <a:rPr lang="en-US" altLang="zh-CN" dirty="0"/>
              <a:t>of</a:t>
            </a:r>
            <a:r>
              <a:rPr lang="zh-CN" altLang="en-US" dirty="0"/>
              <a:t> </a:t>
            </a:r>
            <a:r>
              <a:rPr lang="en-US" altLang="zh-CN" dirty="0"/>
              <a:t>tendons</a:t>
            </a:r>
            <a:r>
              <a:rPr lang="zh-CN" altLang="en-US" dirty="0"/>
              <a:t> </a:t>
            </a:r>
            <a:endParaRPr lang="en-US" altLang="zh-CN" dirty="0"/>
          </a:p>
          <a:p>
            <a:pPr lvl="1"/>
            <a:endParaRPr lang="en-US" altLang="zh-CN" sz="1800" dirty="0"/>
          </a:p>
          <a:p>
            <a:pPr lvl="1"/>
            <a:r>
              <a:rPr lang="en-US" altLang="zh-CN" dirty="0"/>
              <a:t>Motion</a:t>
            </a:r>
            <a:r>
              <a:rPr lang="zh-CN" altLang="en-US" dirty="0"/>
              <a:t> </a:t>
            </a:r>
            <a:r>
              <a:rPr lang="en-US" altLang="zh-CN" dirty="0"/>
              <a:t>capture</a:t>
            </a:r>
            <a:r>
              <a:rPr lang="zh-CN" altLang="en-US" dirty="0"/>
              <a:t> </a:t>
            </a:r>
            <a:r>
              <a:rPr lang="en-US" altLang="zh-CN" dirty="0"/>
              <a:t>system</a:t>
            </a:r>
            <a:r>
              <a:rPr lang="zh-CN" altLang="en-US" dirty="0"/>
              <a:t> </a:t>
            </a:r>
            <a:r>
              <a:rPr lang="en-US" altLang="zh-CN" dirty="0"/>
              <a:t>to</a:t>
            </a:r>
            <a:r>
              <a:rPr lang="zh-CN" altLang="en-US" dirty="0"/>
              <a:t> </a:t>
            </a:r>
            <a:r>
              <a:rPr lang="en-US" altLang="zh-CN" dirty="0"/>
              <a:t>track</a:t>
            </a:r>
            <a:r>
              <a:rPr lang="zh-CN" altLang="en-US" dirty="0"/>
              <a:t> </a:t>
            </a:r>
            <a:r>
              <a:rPr lang="en-US" altLang="zh-CN" dirty="0"/>
              <a:t>the</a:t>
            </a:r>
            <a:r>
              <a:rPr lang="zh-CN" altLang="en-US" dirty="0"/>
              <a:t> </a:t>
            </a:r>
            <a:r>
              <a:rPr lang="en-US" altLang="zh-CN" dirty="0"/>
              <a:t>Cartesian</a:t>
            </a:r>
            <a:r>
              <a:rPr lang="zh-CN" altLang="en-US" dirty="0"/>
              <a:t> </a:t>
            </a:r>
            <a:r>
              <a:rPr lang="en-US" altLang="zh-CN" dirty="0"/>
              <a:t>positions</a:t>
            </a:r>
            <a:r>
              <a:rPr lang="zh-CN" altLang="en-US" dirty="0"/>
              <a:t> </a:t>
            </a:r>
            <a:r>
              <a:rPr lang="en-US" altLang="zh-CN" dirty="0"/>
              <a:t>of</a:t>
            </a:r>
            <a:r>
              <a:rPr lang="zh-CN" altLang="en-US" dirty="0"/>
              <a:t> </a:t>
            </a:r>
            <a:r>
              <a:rPr lang="en-US" altLang="zh-CN" dirty="0"/>
              <a:t>finger</a:t>
            </a:r>
            <a:r>
              <a:rPr lang="zh-CN" altLang="en-US" dirty="0"/>
              <a:t> </a:t>
            </a:r>
            <a:r>
              <a:rPr lang="en-US" altLang="zh-CN" dirty="0"/>
              <a:t>tips</a:t>
            </a:r>
          </a:p>
          <a:p>
            <a:pPr lvl="1"/>
            <a:endParaRPr lang="en-US" altLang="zh-CN" sz="1800" dirty="0"/>
          </a:p>
          <a:p>
            <a:pPr lvl="1"/>
            <a:r>
              <a:rPr lang="en-US" altLang="zh-CN" dirty="0"/>
              <a:t>Object</a:t>
            </a:r>
            <a:r>
              <a:rPr lang="zh-CN" altLang="en-US" dirty="0"/>
              <a:t> </a:t>
            </a:r>
            <a:r>
              <a:rPr lang="en-US" altLang="zh-CN" dirty="0"/>
              <a:t>pose:</a:t>
            </a:r>
          </a:p>
          <a:p>
            <a:pPr lvl="2"/>
            <a:r>
              <a:rPr lang="en-US" altLang="zh-CN" sz="2200" dirty="0"/>
              <a:t>Motion</a:t>
            </a:r>
            <a:r>
              <a:rPr lang="zh-CN" altLang="en-US" sz="2200" dirty="0"/>
              <a:t> </a:t>
            </a:r>
            <a:r>
              <a:rPr lang="en-US" altLang="zh-CN" sz="2200" dirty="0"/>
              <a:t>capture</a:t>
            </a:r>
            <a:r>
              <a:rPr lang="zh-CN" altLang="en-US" sz="2200" dirty="0"/>
              <a:t> </a:t>
            </a:r>
            <a:r>
              <a:rPr lang="en-US" altLang="zh-CN" sz="2200" dirty="0"/>
              <a:t>markers</a:t>
            </a:r>
            <a:r>
              <a:rPr lang="zh-CN" altLang="en-US" sz="2200" dirty="0"/>
              <a:t> </a:t>
            </a:r>
            <a:r>
              <a:rPr lang="en-US" altLang="zh-CN" sz="2200" dirty="0"/>
              <a:t>–</a:t>
            </a:r>
            <a:r>
              <a:rPr lang="zh-CN" altLang="en-US" sz="2200" dirty="0"/>
              <a:t> </a:t>
            </a:r>
            <a:r>
              <a:rPr lang="en-US" altLang="zh-CN" sz="2200" dirty="0"/>
              <a:t>physical</a:t>
            </a:r>
            <a:r>
              <a:rPr lang="zh-CN" altLang="en-US" sz="2200" dirty="0"/>
              <a:t> </a:t>
            </a:r>
            <a:r>
              <a:rPr lang="en-US" altLang="zh-CN" sz="2200" dirty="0"/>
              <a:t>based</a:t>
            </a:r>
            <a:r>
              <a:rPr lang="zh-CN" altLang="en-US" sz="2200" dirty="0"/>
              <a:t> </a:t>
            </a:r>
            <a:r>
              <a:rPr lang="en-US" altLang="zh-CN" sz="2200" dirty="0"/>
              <a:t>track</a:t>
            </a:r>
          </a:p>
          <a:p>
            <a:pPr lvl="2"/>
            <a:r>
              <a:rPr lang="en-US" altLang="zh-CN" sz="2200" dirty="0"/>
              <a:t>RGB</a:t>
            </a:r>
            <a:r>
              <a:rPr lang="zh-CN" altLang="en-US" sz="2200" dirty="0"/>
              <a:t> </a:t>
            </a:r>
            <a:r>
              <a:rPr lang="en-US" altLang="zh-CN" sz="2200" dirty="0"/>
              <a:t>cameras</a:t>
            </a:r>
            <a:r>
              <a:rPr lang="zh-CN" altLang="en-US" sz="2200" dirty="0"/>
              <a:t> </a:t>
            </a:r>
            <a:r>
              <a:rPr lang="en-US" altLang="zh-CN" sz="2200" dirty="0"/>
              <a:t>–</a:t>
            </a:r>
            <a:r>
              <a:rPr lang="zh-CN" altLang="en-US" sz="2200" dirty="0"/>
              <a:t> </a:t>
            </a:r>
            <a:r>
              <a:rPr lang="en-US" altLang="zh-CN" sz="2200" dirty="0"/>
              <a:t>vision</a:t>
            </a:r>
            <a:r>
              <a:rPr lang="zh-CN" altLang="en-US" sz="2200" dirty="0"/>
              <a:t> </a:t>
            </a:r>
            <a:r>
              <a:rPr lang="en-US" altLang="zh-CN" sz="2200" dirty="0"/>
              <a:t>based</a:t>
            </a:r>
            <a:r>
              <a:rPr lang="zh-CN" altLang="en-US" sz="2200" dirty="0"/>
              <a:t> </a:t>
            </a:r>
            <a:r>
              <a:rPr lang="en-US" altLang="zh-CN" sz="2200" dirty="0"/>
              <a:t>pose</a:t>
            </a:r>
          </a:p>
          <a:p>
            <a:endParaRPr lang="en-US" altLang="zh-CN" dirty="0"/>
          </a:p>
          <a:p>
            <a:r>
              <a:rPr lang="en-US" altLang="zh-CN" sz="3000" dirty="0"/>
              <a:t>Simulation</a:t>
            </a:r>
          </a:p>
          <a:p>
            <a:pPr lvl="1"/>
            <a:r>
              <a:rPr lang="en-US" altLang="zh-CN" dirty="0"/>
              <a:t>In</a:t>
            </a:r>
            <a:r>
              <a:rPr lang="zh-CN" altLang="en-US" dirty="0"/>
              <a:t> </a:t>
            </a:r>
            <a:r>
              <a:rPr lang="en-US" altLang="zh-CN" dirty="0" err="1"/>
              <a:t>MuJoc</a:t>
            </a:r>
            <a:r>
              <a:rPr lang="zh-CN" altLang="en-US" dirty="0"/>
              <a:t> </a:t>
            </a:r>
            <a:r>
              <a:rPr lang="en-US" altLang="zh-CN" dirty="0"/>
              <a:t>physics</a:t>
            </a:r>
            <a:r>
              <a:rPr lang="zh-CN" altLang="en-US" dirty="0"/>
              <a:t> </a:t>
            </a:r>
            <a:r>
              <a:rPr lang="en-US" altLang="zh-CN" dirty="0"/>
              <a:t>engine</a:t>
            </a:r>
          </a:p>
          <a:p>
            <a:pPr lvl="1"/>
            <a:endParaRPr lang="en-US" altLang="zh-CN" sz="2200" dirty="0"/>
          </a:p>
          <a:p>
            <a:pPr lvl="1"/>
            <a:r>
              <a:rPr lang="en-US" altLang="zh-CN" dirty="0"/>
              <a:t>Only</a:t>
            </a:r>
            <a:r>
              <a:rPr lang="zh-CN" altLang="en-US" dirty="0"/>
              <a:t> </a:t>
            </a:r>
            <a:r>
              <a:rPr lang="en-US" altLang="zh-CN" dirty="0"/>
              <a:t>rough</a:t>
            </a:r>
            <a:r>
              <a:rPr lang="zh-CN" altLang="en-US" dirty="0"/>
              <a:t> </a:t>
            </a:r>
            <a:r>
              <a:rPr lang="en-US" altLang="zh-CN" dirty="0"/>
              <a:t>approximation</a:t>
            </a:r>
            <a:r>
              <a:rPr lang="zh-CN" altLang="en-US" dirty="0"/>
              <a:t> </a:t>
            </a:r>
            <a:r>
              <a:rPr lang="en-US" altLang="zh-CN" dirty="0"/>
              <a:t>of</a:t>
            </a:r>
            <a:r>
              <a:rPr lang="zh-CN" altLang="en-US" dirty="0"/>
              <a:t> </a:t>
            </a:r>
            <a:r>
              <a:rPr lang="en-US" altLang="zh-CN" dirty="0"/>
              <a:t>physical</a:t>
            </a:r>
            <a:r>
              <a:rPr lang="zh-CN" altLang="en-US" dirty="0"/>
              <a:t> </a:t>
            </a:r>
            <a:r>
              <a:rPr lang="en-US" altLang="zh-CN" dirty="0"/>
              <a:t>setup</a:t>
            </a:r>
          </a:p>
          <a:p>
            <a:pPr marL="457200" lvl="1" indent="0">
              <a:buNone/>
            </a:pPr>
            <a:endParaRPr lang="en-US" altLang="zh-CN" sz="2200" dirty="0"/>
          </a:p>
          <a:p>
            <a:pPr lvl="1"/>
            <a:r>
              <a:rPr lang="en-US" altLang="zh-CN" dirty="0"/>
              <a:t>Modify</a:t>
            </a:r>
            <a:r>
              <a:rPr lang="zh-CN" altLang="en-US" dirty="0"/>
              <a:t> </a:t>
            </a:r>
            <a:r>
              <a:rPr lang="en-US" altLang="zh-CN" dirty="0"/>
              <a:t>the</a:t>
            </a:r>
            <a:r>
              <a:rPr lang="zh-CN" altLang="en-US" dirty="0"/>
              <a:t> </a:t>
            </a:r>
            <a:r>
              <a:rPr lang="en-US" altLang="zh-CN" dirty="0"/>
              <a:t>simulation</a:t>
            </a:r>
            <a:r>
              <a:rPr lang="zh-CN" altLang="en-US" dirty="0"/>
              <a:t> </a:t>
            </a:r>
            <a:r>
              <a:rPr lang="en-US" altLang="zh-CN" dirty="0"/>
              <a:t>to</a:t>
            </a:r>
            <a:r>
              <a:rPr lang="zh-CN" altLang="en-US" dirty="0"/>
              <a:t> </a:t>
            </a:r>
            <a:r>
              <a:rPr lang="en-US" altLang="zh-CN" dirty="0"/>
              <a:t>a</a:t>
            </a:r>
            <a:r>
              <a:rPr lang="zh-CN" altLang="en-US" dirty="0"/>
              <a:t> </a:t>
            </a:r>
            <a:r>
              <a:rPr lang="en-US" altLang="zh-CN" dirty="0"/>
              <a:t>distribution</a:t>
            </a:r>
            <a:r>
              <a:rPr lang="zh-CN" altLang="en-US" dirty="0"/>
              <a:t> </a:t>
            </a:r>
            <a:r>
              <a:rPr lang="en-US" altLang="zh-CN" dirty="0"/>
              <a:t>over</a:t>
            </a:r>
            <a:r>
              <a:rPr lang="zh-CN" altLang="en-US" dirty="0"/>
              <a:t> </a:t>
            </a:r>
            <a:r>
              <a:rPr lang="en-US" altLang="zh-CN" dirty="0"/>
              <a:t>many</a:t>
            </a:r>
            <a:r>
              <a:rPr lang="zh-CN" altLang="en-US" dirty="0"/>
              <a:t> </a:t>
            </a:r>
            <a:r>
              <a:rPr lang="en-US" altLang="zh-CN" dirty="0"/>
              <a:t>simulations</a:t>
            </a:r>
          </a:p>
          <a:p>
            <a:pPr lvl="1"/>
            <a:endParaRPr lang="en-US" altLang="zh-CN" dirty="0"/>
          </a:p>
          <a:p>
            <a:pPr lvl="1"/>
            <a:endParaRPr lang="en-US" altLang="zh-CN" dirty="0"/>
          </a:p>
        </p:txBody>
      </p:sp>
    </p:spTree>
    <p:extLst>
      <p:ext uri="{BB962C8B-B14F-4D97-AF65-F5344CB8AC3E}">
        <p14:creationId xmlns:p14="http://schemas.microsoft.com/office/powerpoint/2010/main" val="115129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0" y="1230967"/>
            <a:ext cx="10515600" cy="6005137"/>
          </a:xfrm>
        </p:spPr>
        <p:txBody>
          <a:bodyPr>
            <a:normAutofit/>
          </a:bodyPr>
          <a:lstStyle/>
          <a:p>
            <a:r>
              <a:rPr lang="en-US" altLang="zh-CN" dirty="0"/>
              <a:t>Randomization</a:t>
            </a:r>
            <a:r>
              <a:rPr lang="zh-CN" altLang="en-US" dirty="0"/>
              <a:t> </a:t>
            </a:r>
            <a:endParaRPr lang="en-US" altLang="zh-CN" dirty="0"/>
          </a:p>
          <a:p>
            <a:pPr lvl="1"/>
            <a:r>
              <a:rPr lang="en-US" altLang="zh-CN" dirty="0"/>
              <a:t>Physics</a:t>
            </a:r>
            <a:r>
              <a:rPr lang="zh-CN" altLang="en-US" dirty="0"/>
              <a:t> </a:t>
            </a:r>
            <a:r>
              <a:rPr lang="en-US" altLang="zh-CN" dirty="0"/>
              <a:t>factors</a:t>
            </a:r>
          </a:p>
          <a:p>
            <a:pPr lvl="2"/>
            <a:r>
              <a:rPr lang="en-US" altLang="zh-CN" sz="2200" dirty="0"/>
              <a:t>Object</a:t>
            </a:r>
            <a:r>
              <a:rPr lang="zh-CN" altLang="en-US" sz="2200" dirty="0"/>
              <a:t> </a:t>
            </a:r>
            <a:r>
              <a:rPr lang="en-US" altLang="zh-CN" sz="2200" dirty="0"/>
              <a:t>dimensions</a:t>
            </a:r>
          </a:p>
          <a:p>
            <a:pPr lvl="2"/>
            <a:r>
              <a:rPr lang="en-US" altLang="zh-CN" sz="2200" dirty="0"/>
              <a:t>Masses</a:t>
            </a:r>
          </a:p>
          <a:p>
            <a:pPr lvl="2"/>
            <a:r>
              <a:rPr lang="en-US" altLang="zh-CN" sz="2200" dirty="0"/>
              <a:t>Surface</a:t>
            </a:r>
            <a:r>
              <a:rPr lang="zh-CN" altLang="en-US" sz="2200" dirty="0"/>
              <a:t> </a:t>
            </a:r>
            <a:r>
              <a:rPr lang="en-US" altLang="zh-CN" sz="2200" dirty="0"/>
              <a:t>friction</a:t>
            </a:r>
            <a:r>
              <a:rPr lang="zh-CN" altLang="en-US" sz="2200" dirty="0"/>
              <a:t> </a:t>
            </a:r>
            <a:r>
              <a:rPr lang="en-US" altLang="zh-CN" sz="2200" dirty="0"/>
              <a:t>coefficients</a:t>
            </a:r>
          </a:p>
          <a:p>
            <a:pPr lvl="2"/>
            <a:r>
              <a:rPr lang="en-US" altLang="zh-CN" sz="2200" dirty="0"/>
              <a:t>Robot</a:t>
            </a:r>
            <a:r>
              <a:rPr lang="zh-CN" altLang="en-US" sz="2200" dirty="0"/>
              <a:t> </a:t>
            </a:r>
            <a:r>
              <a:rPr lang="en-US" altLang="zh-CN" sz="2200" dirty="0"/>
              <a:t>joint</a:t>
            </a:r>
            <a:r>
              <a:rPr lang="zh-CN" altLang="en-US" sz="2200" dirty="0"/>
              <a:t> </a:t>
            </a:r>
            <a:r>
              <a:rPr lang="en-US" altLang="zh-CN" sz="2200" dirty="0"/>
              <a:t>damping</a:t>
            </a:r>
            <a:r>
              <a:rPr lang="zh-CN" altLang="en-US" sz="2200" dirty="0"/>
              <a:t> </a:t>
            </a:r>
            <a:r>
              <a:rPr lang="en-US" altLang="zh-CN" sz="2200" dirty="0"/>
              <a:t>coefficients</a:t>
            </a:r>
          </a:p>
          <a:p>
            <a:pPr lvl="2"/>
            <a:r>
              <a:rPr lang="en-US" altLang="zh-CN" sz="2200" dirty="0"/>
              <a:t>Actuator</a:t>
            </a:r>
            <a:r>
              <a:rPr lang="zh-CN" altLang="en-US" sz="2200" dirty="0"/>
              <a:t> </a:t>
            </a:r>
            <a:r>
              <a:rPr lang="en-US" altLang="zh-CN" sz="2200" dirty="0"/>
              <a:t>force</a:t>
            </a:r>
            <a:r>
              <a:rPr lang="zh-CN" altLang="en-US" sz="2200" dirty="0"/>
              <a:t> </a:t>
            </a:r>
            <a:r>
              <a:rPr lang="en-US" altLang="zh-CN" sz="2200" dirty="0"/>
              <a:t>gains</a:t>
            </a:r>
          </a:p>
          <a:p>
            <a:pPr marL="457200" lvl="1" indent="0">
              <a:buNone/>
            </a:pPr>
            <a:endParaRPr lang="en-US" altLang="zh-CN" dirty="0"/>
          </a:p>
          <a:p>
            <a:pPr lvl="1"/>
            <a:r>
              <a:rPr lang="en-US" altLang="zh-CN" dirty="0"/>
              <a:t>Observation</a:t>
            </a:r>
            <a:r>
              <a:rPr lang="zh-CN" altLang="en-US" dirty="0"/>
              <a:t> </a:t>
            </a:r>
            <a:r>
              <a:rPr lang="en-US" altLang="zh-CN" dirty="0"/>
              <a:t>noise:</a:t>
            </a:r>
            <a:r>
              <a:rPr lang="zh-CN" altLang="en-US" dirty="0"/>
              <a:t> </a:t>
            </a:r>
            <a:r>
              <a:rPr lang="en-US" altLang="zh-CN" dirty="0"/>
              <a:t>added</a:t>
            </a:r>
            <a:r>
              <a:rPr lang="zh-CN" altLang="en-US" dirty="0"/>
              <a:t> </a:t>
            </a:r>
            <a:r>
              <a:rPr lang="en-US" altLang="zh-CN" dirty="0"/>
              <a:t>Gaussian</a:t>
            </a:r>
            <a:r>
              <a:rPr lang="zh-CN" altLang="en-US" dirty="0"/>
              <a:t> </a:t>
            </a:r>
            <a:r>
              <a:rPr lang="en-US" altLang="zh-CN" dirty="0"/>
              <a:t>noise</a:t>
            </a:r>
          </a:p>
          <a:p>
            <a:pPr lvl="1"/>
            <a:endParaRPr lang="en-US" altLang="zh-CN" dirty="0"/>
          </a:p>
          <a:p>
            <a:pPr lvl="1"/>
            <a:r>
              <a:rPr lang="en-US" altLang="zh-CN" dirty="0"/>
              <a:t>Unmodeled</a:t>
            </a:r>
            <a:r>
              <a:rPr lang="zh-CN" altLang="en-US" dirty="0"/>
              <a:t> </a:t>
            </a:r>
            <a:r>
              <a:rPr lang="en-US" altLang="zh-CN" dirty="0"/>
              <a:t>effects:</a:t>
            </a:r>
            <a:r>
              <a:rPr lang="zh-CN" altLang="en-US" dirty="0"/>
              <a:t> </a:t>
            </a:r>
            <a:r>
              <a:rPr lang="en-US" altLang="zh-CN" dirty="0"/>
              <a:t>added</a:t>
            </a:r>
            <a:r>
              <a:rPr lang="zh-CN" altLang="en-US" dirty="0"/>
              <a:t> </a:t>
            </a:r>
            <a:r>
              <a:rPr lang="en-US" altLang="zh-CN" dirty="0"/>
              <a:t>unexpected</a:t>
            </a:r>
            <a:r>
              <a:rPr lang="zh-CN" altLang="en-US" dirty="0"/>
              <a:t> </a:t>
            </a:r>
            <a:r>
              <a:rPr lang="en-US" altLang="zh-CN" dirty="0"/>
              <a:t>situations</a:t>
            </a:r>
            <a:r>
              <a:rPr lang="zh-CN" altLang="en-US" dirty="0"/>
              <a:t> </a:t>
            </a:r>
            <a:r>
              <a:rPr lang="en-US" altLang="zh-CN" dirty="0"/>
              <a:t>such</a:t>
            </a:r>
            <a:r>
              <a:rPr lang="zh-CN" altLang="en-US" dirty="0"/>
              <a:t> </a:t>
            </a:r>
            <a:r>
              <a:rPr lang="en-US" altLang="zh-CN" dirty="0"/>
              <a:t>as</a:t>
            </a:r>
            <a:r>
              <a:rPr lang="zh-CN" altLang="en-US" dirty="0"/>
              <a:t> </a:t>
            </a:r>
            <a:r>
              <a:rPr lang="en-US" altLang="zh-CN" dirty="0"/>
              <a:t>freezing,</a:t>
            </a:r>
            <a:r>
              <a:rPr lang="zh-CN" altLang="en-US" dirty="0"/>
              <a:t> </a:t>
            </a:r>
            <a:r>
              <a:rPr lang="en-US" altLang="zh-CN" dirty="0"/>
              <a:t>occlusion</a:t>
            </a:r>
            <a:r>
              <a:rPr lang="zh-CN" altLang="en-US" dirty="0"/>
              <a:t> </a:t>
            </a:r>
            <a:r>
              <a:rPr lang="en-US" altLang="zh-CN" dirty="0"/>
              <a:t>of</a:t>
            </a:r>
            <a:r>
              <a:rPr lang="zh-CN" altLang="en-US" dirty="0"/>
              <a:t> </a:t>
            </a:r>
            <a:r>
              <a:rPr lang="en-US" altLang="zh-CN" dirty="0"/>
              <a:t>marker,</a:t>
            </a:r>
            <a:r>
              <a:rPr lang="zh-CN" altLang="en-US" dirty="0"/>
              <a:t> </a:t>
            </a:r>
            <a:r>
              <a:rPr lang="en-US" altLang="zh-CN" dirty="0"/>
              <a:t>random</a:t>
            </a:r>
            <a:r>
              <a:rPr lang="zh-CN" altLang="en-US" dirty="0"/>
              <a:t> </a:t>
            </a:r>
            <a:r>
              <a:rPr lang="en-US" altLang="zh-CN" dirty="0"/>
              <a:t>forces</a:t>
            </a:r>
            <a:r>
              <a:rPr lang="zh-CN" altLang="en-US" dirty="0"/>
              <a:t> </a:t>
            </a:r>
            <a:r>
              <a:rPr lang="en-US" altLang="zh-CN" dirty="0"/>
              <a:t>etc.</a:t>
            </a:r>
          </a:p>
          <a:p>
            <a:pPr lvl="1"/>
            <a:endParaRPr lang="en-US" altLang="zh-CN" dirty="0"/>
          </a:p>
          <a:p>
            <a:pPr lvl="1"/>
            <a:r>
              <a:rPr lang="en-US" altLang="zh-CN" dirty="0"/>
              <a:t>Visual</a:t>
            </a:r>
            <a:r>
              <a:rPr lang="zh-CN" altLang="en-US" dirty="0"/>
              <a:t> </a:t>
            </a:r>
            <a:r>
              <a:rPr lang="en-US" altLang="zh-CN" dirty="0"/>
              <a:t>appearance:</a:t>
            </a:r>
            <a:r>
              <a:rPr lang="zh-CN" altLang="en-US" dirty="0"/>
              <a:t> </a:t>
            </a:r>
            <a:r>
              <a:rPr lang="en-US" altLang="zh-CN" dirty="0"/>
              <a:t>rendering,</a:t>
            </a:r>
            <a:r>
              <a:rPr lang="zh-CN" altLang="en-US" dirty="0"/>
              <a:t> </a:t>
            </a:r>
            <a:r>
              <a:rPr lang="en-US" altLang="zh-CN" dirty="0"/>
              <a:t>camera</a:t>
            </a:r>
            <a:r>
              <a:rPr lang="zh-CN" altLang="en-US" dirty="0"/>
              <a:t> </a:t>
            </a:r>
            <a:r>
              <a:rPr lang="en-US" altLang="zh-CN" dirty="0"/>
              <a:t>positions,</a:t>
            </a:r>
            <a:r>
              <a:rPr lang="zh-CN" altLang="en-US" dirty="0"/>
              <a:t> </a:t>
            </a:r>
            <a:r>
              <a:rPr lang="en-US" altLang="zh-CN" dirty="0"/>
              <a:t>lighting,</a:t>
            </a:r>
            <a:r>
              <a:rPr lang="zh-CN" altLang="en-US" dirty="0"/>
              <a:t> </a:t>
            </a:r>
            <a:r>
              <a:rPr lang="en-US" altLang="zh-CN" dirty="0"/>
              <a:t>textures,</a:t>
            </a:r>
            <a:r>
              <a:rPr lang="zh-CN" altLang="en-US" dirty="0"/>
              <a:t> </a:t>
            </a:r>
            <a:r>
              <a:rPr lang="en-US" altLang="zh-CN" dirty="0"/>
              <a:t>poses</a:t>
            </a:r>
          </a:p>
          <a:p>
            <a:pPr lvl="1"/>
            <a:endParaRPr lang="en-US" altLang="zh-CN" dirty="0"/>
          </a:p>
        </p:txBody>
      </p:sp>
      <p:pic>
        <p:nvPicPr>
          <p:cNvPr id="4" name="Picture 3">
            <a:extLst>
              <a:ext uri="{FF2B5EF4-FFF2-40B4-BE49-F238E27FC236}">
                <a16:creationId xmlns:a16="http://schemas.microsoft.com/office/drawing/2014/main" id="{4C215F96-3B64-0641-95EB-A9ADC004790A}"/>
              </a:ext>
            </a:extLst>
          </p:cNvPr>
          <p:cNvPicPr>
            <a:picLocks noChangeAspect="1"/>
          </p:cNvPicPr>
          <p:nvPr/>
        </p:nvPicPr>
        <p:blipFill>
          <a:blip r:embed="rId3"/>
          <a:stretch>
            <a:fillRect/>
          </a:stretch>
        </p:blipFill>
        <p:spPr>
          <a:xfrm>
            <a:off x="6537434" y="1215204"/>
            <a:ext cx="5355795" cy="2714359"/>
          </a:xfrm>
          <a:prstGeom prst="rect">
            <a:avLst/>
          </a:prstGeom>
        </p:spPr>
      </p:pic>
    </p:spTree>
    <p:extLst>
      <p:ext uri="{BB962C8B-B14F-4D97-AF65-F5344CB8AC3E}">
        <p14:creationId xmlns:p14="http://schemas.microsoft.com/office/powerpoint/2010/main" val="28775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B6C964-436A-D14B-8215-C2EE0E0C03FF}"/>
              </a:ext>
            </a:extLst>
          </p:cNvPr>
          <p:cNvPicPr>
            <a:picLocks noChangeAspect="1"/>
          </p:cNvPicPr>
          <p:nvPr/>
        </p:nvPicPr>
        <p:blipFill>
          <a:blip r:embed="rId3"/>
          <a:stretch>
            <a:fillRect/>
          </a:stretch>
        </p:blipFill>
        <p:spPr>
          <a:xfrm>
            <a:off x="7381729" y="1253330"/>
            <a:ext cx="4819944" cy="4895221"/>
          </a:xfrm>
          <a:prstGeom prst="rect">
            <a:avLst/>
          </a:prstGeom>
        </p:spPr>
      </p:pic>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0"/>
            <a:ext cx="10515600" cy="1325563"/>
          </a:xfrm>
        </p:spPr>
        <p:txBody>
          <a:bodyPr/>
          <a:lstStyle/>
          <a:p>
            <a:r>
              <a:rPr lang="en-US"/>
              <a:t>Methodology</a:t>
            </a:r>
            <a:r>
              <a:rPr lang="zh-CN" altLang="en-US"/>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838201" y="1253330"/>
            <a:ext cx="7391400" cy="4895221"/>
          </a:xfrm>
        </p:spPr>
        <p:txBody>
          <a:bodyPr>
            <a:normAutofit fontScale="92500" lnSpcReduction="20000"/>
          </a:bodyPr>
          <a:lstStyle/>
          <a:p>
            <a:r>
              <a:rPr lang="en-US" altLang="zh-CN" dirty="0"/>
              <a:t>Model</a:t>
            </a:r>
            <a:r>
              <a:rPr lang="zh-CN" altLang="en-US" dirty="0"/>
              <a:t> </a:t>
            </a:r>
            <a:r>
              <a:rPr lang="en-US" altLang="zh-CN" dirty="0"/>
              <a:t>A:</a:t>
            </a:r>
            <a:r>
              <a:rPr lang="zh-CN" altLang="en-US" dirty="0"/>
              <a:t> </a:t>
            </a:r>
            <a:r>
              <a:rPr lang="en-US" altLang="zh-CN" dirty="0"/>
              <a:t>Train</a:t>
            </a:r>
            <a:r>
              <a:rPr lang="zh-CN" altLang="en-US" dirty="0"/>
              <a:t> </a:t>
            </a:r>
            <a:r>
              <a:rPr lang="en-US" altLang="zh-CN" dirty="0"/>
              <a:t>control</a:t>
            </a:r>
            <a:r>
              <a:rPr lang="zh-CN" altLang="en-US" dirty="0"/>
              <a:t> </a:t>
            </a:r>
            <a:r>
              <a:rPr lang="en-US" altLang="zh-CN" dirty="0"/>
              <a:t>policy</a:t>
            </a:r>
            <a:r>
              <a:rPr lang="zh-CN" altLang="en-US" dirty="0"/>
              <a:t> </a:t>
            </a:r>
            <a:r>
              <a:rPr lang="en-US" altLang="zh-CN" dirty="0"/>
              <a:t>by</a:t>
            </a:r>
            <a:r>
              <a:rPr lang="zh-CN" altLang="en-US" dirty="0"/>
              <a:t> </a:t>
            </a:r>
            <a:r>
              <a:rPr lang="en-US" altLang="zh-CN" dirty="0"/>
              <a:t>LSTM</a:t>
            </a:r>
            <a:r>
              <a:rPr lang="zh-CN" altLang="en-US" dirty="0"/>
              <a:t> </a:t>
            </a:r>
            <a:r>
              <a:rPr lang="en-US" altLang="zh-CN" dirty="0"/>
              <a:t>to</a:t>
            </a:r>
            <a:r>
              <a:rPr lang="zh-CN" altLang="en-US" dirty="0"/>
              <a:t> </a:t>
            </a:r>
            <a:r>
              <a:rPr lang="en-US" altLang="zh-CN" dirty="0"/>
              <a:t>plan</a:t>
            </a:r>
            <a:r>
              <a:rPr lang="zh-CN" altLang="en-US" dirty="0"/>
              <a:t> </a:t>
            </a:r>
            <a:r>
              <a:rPr lang="en-US" altLang="zh-CN" dirty="0"/>
              <a:t>the</a:t>
            </a:r>
            <a:r>
              <a:rPr lang="zh-CN" altLang="en-US" dirty="0"/>
              <a:t> </a:t>
            </a:r>
            <a:r>
              <a:rPr lang="en-US" altLang="zh-CN" dirty="0"/>
              <a:t>next</a:t>
            </a:r>
            <a:r>
              <a:rPr lang="zh-CN" altLang="en-US" dirty="0"/>
              <a:t> </a:t>
            </a:r>
            <a:r>
              <a:rPr lang="en-US" altLang="zh-CN" dirty="0"/>
              <a:t>action</a:t>
            </a:r>
            <a:r>
              <a:rPr lang="zh-CN" altLang="en-US" dirty="0"/>
              <a:t> </a:t>
            </a:r>
            <a:r>
              <a:rPr lang="en-US" altLang="zh-CN" dirty="0"/>
              <a:t>based</a:t>
            </a:r>
            <a:r>
              <a:rPr lang="zh-CN" altLang="en-US" dirty="0"/>
              <a:t> </a:t>
            </a:r>
            <a:r>
              <a:rPr lang="en-US" altLang="zh-CN" dirty="0"/>
              <a:t>on</a:t>
            </a:r>
            <a:r>
              <a:rPr lang="zh-CN" altLang="en-US" dirty="0"/>
              <a:t> </a:t>
            </a:r>
            <a:r>
              <a:rPr lang="en-US" altLang="zh-CN" dirty="0"/>
              <a:t>fingertip</a:t>
            </a:r>
            <a:r>
              <a:rPr lang="zh-CN" altLang="en-US" dirty="0"/>
              <a:t> </a:t>
            </a:r>
            <a:r>
              <a:rPr lang="en-US" altLang="zh-CN" dirty="0"/>
              <a:t>positions</a:t>
            </a:r>
            <a:r>
              <a:rPr lang="zh-CN" altLang="en-US" dirty="0"/>
              <a:t> </a:t>
            </a:r>
            <a:r>
              <a:rPr lang="en-US" altLang="zh-CN" dirty="0"/>
              <a:t>and</a:t>
            </a:r>
            <a:r>
              <a:rPr lang="zh-CN" altLang="en-US" dirty="0"/>
              <a:t> </a:t>
            </a:r>
            <a:r>
              <a:rPr lang="en-US" altLang="zh-CN" dirty="0"/>
              <a:t>object</a:t>
            </a:r>
            <a:r>
              <a:rPr lang="zh-CN" altLang="en-US" dirty="0"/>
              <a:t> </a:t>
            </a:r>
            <a:r>
              <a:rPr lang="en-US" altLang="zh-CN" dirty="0"/>
              <a:t>pose</a:t>
            </a:r>
          </a:p>
          <a:p>
            <a:endParaRPr lang="en-US" altLang="zh-CN" dirty="0"/>
          </a:p>
          <a:p>
            <a:pPr marL="0" indent="0">
              <a:buNone/>
            </a:pPr>
            <a:r>
              <a:rPr lang="zh-CN" altLang="en-US" dirty="0"/>
              <a:t>  </a:t>
            </a:r>
            <a:r>
              <a:rPr lang="en-US" altLang="zh-CN" dirty="0">
                <a:solidFill>
                  <a:srgbClr val="FF0000"/>
                </a:solidFill>
              </a:rPr>
              <a:t>Concerns:</a:t>
            </a:r>
            <a:r>
              <a:rPr lang="en-US" altLang="zh-CN" dirty="0"/>
              <a:t>	</a:t>
            </a:r>
          </a:p>
          <a:p>
            <a:pPr lvl="1"/>
            <a:r>
              <a:rPr lang="en-US" altLang="zh-CN" dirty="0">
                <a:solidFill>
                  <a:srgbClr val="FF0000"/>
                </a:solidFill>
              </a:rPr>
              <a:t>The</a:t>
            </a:r>
            <a:r>
              <a:rPr lang="zh-CN" altLang="en-US" dirty="0">
                <a:solidFill>
                  <a:srgbClr val="FF0000"/>
                </a:solidFill>
              </a:rPr>
              <a:t> </a:t>
            </a:r>
            <a:r>
              <a:rPr lang="en-US" altLang="zh-CN" dirty="0">
                <a:solidFill>
                  <a:srgbClr val="FF0000"/>
                </a:solidFill>
              </a:rPr>
              <a:t>ability</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generalization</a:t>
            </a:r>
          </a:p>
          <a:p>
            <a:pPr lvl="1"/>
            <a:r>
              <a:rPr lang="en-US" altLang="zh-CN" dirty="0">
                <a:solidFill>
                  <a:srgbClr val="FF0000"/>
                </a:solidFill>
              </a:rPr>
              <a:t>Dynamics</a:t>
            </a:r>
            <a:r>
              <a:rPr lang="zh-CN" altLang="en-US" dirty="0">
                <a:solidFill>
                  <a:srgbClr val="FF0000"/>
                </a:solidFill>
              </a:rPr>
              <a:t> </a:t>
            </a:r>
            <a:r>
              <a:rPr lang="en-US" altLang="zh-CN" dirty="0">
                <a:solidFill>
                  <a:srgbClr val="FF0000"/>
                </a:solidFill>
              </a:rPr>
              <a:t>parameters</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inferred</a:t>
            </a:r>
            <a:r>
              <a:rPr lang="zh-CN" altLang="en-US" dirty="0">
                <a:solidFill>
                  <a:srgbClr val="FF0000"/>
                </a:solidFill>
              </a:rPr>
              <a:t> </a:t>
            </a:r>
            <a:r>
              <a:rPr lang="en-US" altLang="zh-CN" dirty="0">
                <a:solidFill>
                  <a:srgbClr val="FF0000"/>
                </a:solidFill>
              </a:rPr>
              <a:t>from</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single</a:t>
            </a:r>
            <a:r>
              <a:rPr lang="zh-CN" altLang="en-US" dirty="0">
                <a:solidFill>
                  <a:srgbClr val="FF0000"/>
                </a:solidFill>
              </a:rPr>
              <a:t> </a:t>
            </a:r>
            <a:r>
              <a:rPr lang="en-US" altLang="zh-CN" dirty="0">
                <a:solidFill>
                  <a:srgbClr val="FF0000"/>
                </a:solidFill>
              </a:rPr>
              <a:t>observation</a:t>
            </a:r>
          </a:p>
          <a:p>
            <a:pPr lvl="1"/>
            <a:endParaRPr lang="en-US" altLang="zh-CN" dirty="0">
              <a:solidFill>
                <a:srgbClr val="FF0000"/>
              </a:solidFill>
            </a:endParaRPr>
          </a:p>
          <a:p>
            <a:pPr marL="0" indent="0">
              <a:buNone/>
            </a:pPr>
            <a:r>
              <a:rPr lang="zh-CN" altLang="en-US" dirty="0"/>
              <a:t>  </a:t>
            </a:r>
            <a:r>
              <a:rPr lang="en-US" altLang="zh-CN" dirty="0"/>
              <a:t>Solution:</a:t>
            </a:r>
          </a:p>
          <a:p>
            <a:pPr lvl="1"/>
            <a:r>
              <a:rPr lang="en-US" altLang="zh-CN" dirty="0"/>
              <a:t>LSTM-network</a:t>
            </a:r>
            <a:r>
              <a:rPr lang="zh-CN" altLang="en-US" dirty="0"/>
              <a:t> </a:t>
            </a:r>
            <a:r>
              <a:rPr lang="en-US" altLang="zh-CN" dirty="0"/>
              <a:t>with</a:t>
            </a:r>
            <a:r>
              <a:rPr lang="zh-CN" altLang="en-US" dirty="0"/>
              <a:t> </a:t>
            </a:r>
            <a:r>
              <a:rPr lang="en-US" altLang="zh-CN" dirty="0"/>
              <a:t>memory</a:t>
            </a:r>
            <a:r>
              <a:rPr lang="zh-CN" altLang="en-US" dirty="0"/>
              <a:t> </a:t>
            </a:r>
            <a:r>
              <a:rPr lang="en-US" altLang="zh-CN" dirty="0"/>
              <a:t>to</a:t>
            </a:r>
            <a:r>
              <a:rPr lang="zh-CN" altLang="en-US" dirty="0"/>
              <a:t> </a:t>
            </a:r>
            <a:r>
              <a:rPr lang="en-US" altLang="zh-CN" dirty="0"/>
              <a:t>learn</a:t>
            </a:r>
            <a:r>
              <a:rPr lang="zh-CN" altLang="en-US" dirty="0"/>
              <a:t> </a:t>
            </a:r>
            <a:r>
              <a:rPr lang="en-US" altLang="zh-CN" dirty="0"/>
              <a:t>more</a:t>
            </a:r>
            <a:r>
              <a:rPr lang="zh-CN" altLang="en-US" dirty="0"/>
              <a:t> </a:t>
            </a:r>
            <a:r>
              <a:rPr lang="en-US" altLang="zh-CN" dirty="0"/>
              <a:t>dynamics</a:t>
            </a:r>
            <a:r>
              <a:rPr lang="zh-CN" altLang="en-US" dirty="0"/>
              <a:t> </a:t>
            </a:r>
            <a:r>
              <a:rPr lang="en-US" altLang="zh-CN" dirty="0"/>
              <a:t>of</a:t>
            </a:r>
            <a:r>
              <a:rPr lang="zh-CN" altLang="en-US" dirty="0"/>
              <a:t> </a:t>
            </a:r>
            <a:r>
              <a:rPr lang="en-US" altLang="zh-CN" dirty="0"/>
              <a:t>the</a:t>
            </a:r>
            <a:r>
              <a:rPr lang="zh-CN" altLang="en-US" dirty="0"/>
              <a:t> </a:t>
            </a:r>
            <a:r>
              <a:rPr lang="en-US" altLang="zh-CN" dirty="0"/>
              <a:t>environment</a:t>
            </a:r>
          </a:p>
          <a:p>
            <a:pPr lvl="1"/>
            <a:r>
              <a:rPr lang="en-US" altLang="zh-CN" dirty="0"/>
              <a:t>Consist</a:t>
            </a:r>
            <a:r>
              <a:rPr lang="zh-CN" altLang="en-US" dirty="0"/>
              <a:t> </a:t>
            </a:r>
            <a:r>
              <a:rPr lang="en-US" altLang="zh-CN" dirty="0"/>
              <a:t>of</a:t>
            </a:r>
            <a:r>
              <a:rPr lang="zh-CN" altLang="en-US" dirty="0"/>
              <a:t> </a:t>
            </a:r>
            <a:r>
              <a:rPr lang="en-US" altLang="zh-CN" dirty="0"/>
              <a:t>two</a:t>
            </a:r>
            <a:r>
              <a:rPr lang="zh-CN" altLang="en-US" dirty="0"/>
              <a:t> </a:t>
            </a:r>
            <a:r>
              <a:rPr lang="en-US" altLang="zh-CN" dirty="0"/>
              <a:t>parts:</a:t>
            </a:r>
            <a:r>
              <a:rPr lang="zh-CN" altLang="en-US" dirty="0"/>
              <a:t> </a:t>
            </a:r>
            <a:r>
              <a:rPr lang="en-US" altLang="zh-CN" dirty="0"/>
              <a:t>similar</a:t>
            </a:r>
            <a:r>
              <a:rPr lang="zh-CN" altLang="en-US" dirty="0"/>
              <a:t> </a:t>
            </a:r>
            <a:r>
              <a:rPr lang="en-US" altLang="zh-CN" dirty="0"/>
              <a:t>architecture</a:t>
            </a:r>
            <a:r>
              <a:rPr lang="zh-CN" altLang="en-US" dirty="0"/>
              <a:t> </a:t>
            </a:r>
            <a:r>
              <a:rPr lang="en-US" altLang="zh-CN" dirty="0"/>
              <a:t>but</a:t>
            </a:r>
            <a:r>
              <a:rPr lang="zh-CN" altLang="en-US" dirty="0"/>
              <a:t> </a:t>
            </a:r>
            <a:r>
              <a:rPr lang="en-US" altLang="zh-CN" dirty="0"/>
              <a:t>independent</a:t>
            </a:r>
            <a:r>
              <a:rPr lang="zh-CN" altLang="en-US" dirty="0"/>
              <a:t> </a:t>
            </a:r>
            <a:r>
              <a:rPr lang="en-US" altLang="zh-CN" dirty="0"/>
              <a:t>parameters</a:t>
            </a:r>
          </a:p>
          <a:p>
            <a:pPr lvl="2"/>
            <a:r>
              <a:rPr lang="en-US" altLang="zh-CN" sz="2200" dirty="0"/>
              <a:t>Policy</a:t>
            </a:r>
            <a:r>
              <a:rPr lang="zh-CN" altLang="en-US" sz="2200" dirty="0"/>
              <a:t> </a:t>
            </a:r>
            <a:r>
              <a:rPr lang="en-US" altLang="zh-CN" sz="2200" dirty="0"/>
              <a:t>network</a:t>
            </a:r>
          </a:p>
          <a:p>
            <a:pPr lvl="2"/>
            <a:r>
              <a:rPr lang="en-US" altLang="zh-CN" sz="2200" dirty="0"/>
              <a:t>Value</a:t>
            </a:r>
            <a:r>
              <a:rPr lang="zh-CN" altLang="en-US" sz="2200" dirty="0"/>
              <a:t> </a:t>
            </a:r>
            <a:r>
              <a:rPr lang="en-US" altLang="zh-CN" sz="2200" dirty="0"/>
              <a:t>network</a:t>
            </a:r>
          </a:p>
          <a:p>
            <a:pPr lvl="1"/>
            <a:endParaRPr lang="en-US" altLang="zh-CN" dirty="0"/>
          </a:p>
        </p:txBody>
      </p:sp>
    </p:spTree>
    <p:extLst>
      <p:ext uri="{BB962C8B-B14F-4D97-AF65-F5344CB8AC3E}">
        <p14:creationId xmlns:p14="http://schemas.microsoft.com/office/powerpoint/2010/main" val="315893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E9101A-0022-E243-9C48-571B4B263AEE}"/>
              </a:ext>
            </a:extLst>
          </p:cNvPr>
          <p:cNvGrpSpPr/>
          <p:nvPr/>
        </p:nvGrpSpPr>
        <p:grpSpPr>
          <a:xfrm>
            <a:off x="2043529" y="2540513"/>
            <a:ext cx="8546376" cy="1864240"/>
            <a:chOff x="2276272" y="1649375"/>
            <a:chExt cx="8546376" cy="1864240"/>
          </a:xfrm>
        </p:grpSpPr>
        <p:grpSp>
          <p:nvGrpSpPr>
            <p:cNvPr id="7" name="Group 6">
              <a:extLst>
                <a:ext uri="{FF2B5EF4-FFF2-40B4-BE49-F238E27FC236}">
                  <a16:creationId xmlns:a16="http://schemas.microsoft.com/office/drawing/2014/main" id="{A95D905B-D1D6-0745-A44C-8D8504120D84}"/>
                </a:ext>
              </a:extLst>
            </p:cNvPr>
            <p:cNvGrpSpPr/>
            <p:nvPr/>
          </p:nvGrpSpPr>
          <p:grpSpPr>
            <a:xfrm>
              <a:off x="2276272" y="1649375"/>
              <a:ext cx="8130665" cy="1779625"/>
              <a:chOff x="2276272" y="1649375"/>
              <a:chExt cx="8130665" cy="1779625"/>
            </a:xfrm>
          </p:grpSpPr>
          <p:pic>
            <p:nvPicPr>
              <p:cNvPr id="4" name="Picture 3">
                <a:extLst>
                  <a:ext uri="{FF2B5EF4-FFF2-40B4-BE49-F238E27FC236}">
                    <a16:creationId xmlns:a16="http://schemas.microsoft.com/office/drawing/2014/main" id="{5A7BD5DF-0782-4443-947F-9CB519971248}"/>
                  </a:ext>
                </a:extLst>
              </p:cNvPr>
              <p:cNvPicPr>
                <a:picLocks noChangeAspect="1"/>
              </p:cNvPicPr>
              <p:nvPr/>
            </p:nvPicPr>
            <p:blipFill>
              <a:blip r:embed="rId2"/>
              <a:stretch>
                <a:fillRect/>
              </a:stretch>
            </p:blipFill>
            <p:spPr>
              <a:xfrm>
                <a:off x="2276272" y="1649375"/>
                <a:ext cx="8130665" cy="1679574"/>
              </a:xfrm>
              <a:prstGeom prst="rect">
                <a:avLst/>
              </a:prstGeom>
            </p:spPr>
          </p:pic>
          <p:sp>
            <p:nvSpPr>
              <p:cNvPr id="5" name="TextBox 4">
                <a:extLst>
                  <a:ext uri="{FF2B5EF4-FFF2-40B4-BE49-F238E27FC236}">
                    <a16:creationId xmlns:a16="http://schemas.microsoft.com/office/drawing/2014/main" id="{F493534C-7532-B94D-BF9D-E950D46E45BD}"/>
                  </a:ext>
                </a:extLst>
              </p:cNvPr>
              <p:cNvSpPr txBox="1"/>
              <p:nvPr/>
            </p:nvSpPr>
            <p:spPr>
              <a:xfrm>
                <a:off x="2276272" y="3028532"/>
                <a:ext cx="1478605" cy="369332"/>
              </a:xfrm>
              <a:prstGeom prst="rect">
                <a:avLst/>
              </a:prstGeom>
              <a:noFill/>
            </p:spPr>
            <p:txBody>
              <a:bodyPr wrap="square" rtlCol="0">
                <a:spAutoFit/>
              </a:bodyPr>
              <a:lstStyle/>
              <a:p>
                <a:r>
                  <a:rPr lang="en-US" altLang="zh-CN" dirty="0"/>
                  <a:t>reward</a:t>
                </a:r>
                <a:endParaRPr lang="en-US" dirty="0"/>
              </a:p>
            </p:txBody>
          </p:sp>
          <p:sp>
            <p:nvSpPr>
              <p:cNvPr id="6" name="TextBox 5">
                <a:extLst>
                  <a:ext uri="{FF2B5EF4-FFF2-40B4-BE49-F238E27FC236}">
                    <a16:creationId xmlns:a16="http://schemas.microsoft.com/office/drawing/2014/main" id="{5462F942-92F8-5B41-90F4-A5AB32DA63A6}"/>
                  </a:ext>
                </a:extLst>
              </p:cNvPr>
              <p:cNvSpPr txBox="1"/>
              <p:nvPr/>
            </p:nvSpPr>
            <p:spPr>
              <a:xfrm>
                <a:off x="4912062" y="3059668"/>
                <a:ext cx="2367875" cy="369332"/>
              </a:xfrm>
              <a:prstGeom prst="rect">
                <a:avLst/>
              </a:prstGeom>
              <a:noFill/>
            </p:spPr>
            <p:txBody>
              <a:bodyPr wrap="square" rtlCol="0">
                <a:spAutoFit/>
              </a:bodyPr>
              <a:lstStyle/>
              <a:p>
                <a:r>
                  <a:rPr lang="en-US" altLang="zh-CN" dirty="0"/>
                  <a:t>Current</a:t>
                </a:r>
                <a:r>
                  <a:rPr lang="zh-CN" altLang="en-US" dirty="0"/>
                  <a:t> </a:t>
                </a:r>
                <a:r>
                  <a:rPr lang="en-US" altLang="zh-CN" dirty="0"/>
                  <a:t>rotation</a:t>
                </a:r>
                <a:r>
                  <a:rPr lang="zh-CN" altLang="en-US" dirty="0"/>
                  <a:t> </a:t>
                </a:r>
                <a:r>
                  <a:rPr lang="en-US" altLang="zh-CN" dirty="0"/>
                  <a:t>angles</a:t>
                </a:r>
                <a:endParaRPr lang="en-US" dirty="0"/>
              </a:p>
            </p:txBody>
          </p:sp>
        </p:grpSp>
        <p:sp>
          <p:nvSpPr>
            <p:cNvPr id="8" name="TextBox 7">
              <a:extLst>
                <a:ext uri="{FF2B5EF4-FFF2-40B4-BE49-F238E27FC236}">
                  <a16:creationId xmlns:a16="http://schemas.microsoft.com/office/drawing/2014/main" id="{AC95D011-6456-B54B-95EE-A9D77B7A91E3}"/>
                </a:ext>
              </a:extLst>
            </p:cNvPr>
            <p:cNvSpPr txBox="1"/>
            <p:nvPr/>
          </p:nvSpPr>
          <p:spPr>
            <a:xfrm>
              <a:off x="7811089" y="3144283"/>
              <a:ext cx="3011559" cy="369332"/>
            </a:xfrm>
            <a:prstGeom prst="rect">
              <a:avLst/>
            </a:prstGeom>
            <a:noFill/>
          </p:spPr>
          <p:txBody>
            <a:bodyPr wrap="square" rtlCol="0">
              <a:spAutoFit/>
            </a:bodyPr>
            <a:lstStyle/>
            <a:p>
              <a:r>
                <a:rPr lang="en-US" altLang="zh-CN" dirty="0"/>
                <a:t>Post-transit</a:t>
              </a:r>
              <a:r>
                <a:rPr lang="zh-CN" altLang="en-US" dirty="0"/>
                <a:t> </a:t>
              </a:r>
              <a:r>
                <a:rPr lang="en-US" altLang="zh-CN" dirty="0"/>
                <a:t>rotation</a:t>
              </a:r>
              <a:r>
                <a:rPr lang="zh-CN" altLang="en-US" dirty="0"/>
                <a:t> </a:t>
              </a:r>
              <a:r>
                <a:rPr lang="en-US" altLang="zh-CN" dirty="0"/>
                <a:t>angles</a:t>
              </a:r>
              <a:endParaRPr lang="en-US" dirty="0"/>
            </a:p>
          </p:txBody>
        </p:sp>
      </p:grpSp>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838200" y="12441"/>
            <a:ext cx="10515600" cy="1325563"/>
          </a:xfrm>
        </p:spPr>
        <p:txBody>
          <a:bodyPr/>
          <a:lstStyle/>
          <a:p>
            <a:r>
              <a:rPr lang="en-US" dirty="0"/>
              <a:t>Methodology</a:t>
            </a:r>
            <a:r>
              <a:rPr lang="zh-CN" altLang="en-US" dirty="0"/>
              <a:t> </a:t>
            </a:r>
            <a:endParaRPr lang="en-US" dirty="0"/>
          </a:p>
        </p:txBody>
      </p:sp>
      <p:sp>
        <p:nvSpPr>
          <p:cNvPr id="3" name="Content Placeholder 2">
            <a:extLst>
              <a:ext uri="{FF2B5EF4-FFF2-40B4-BE49-F238E27FC236}">
                <a16:creationId xmlns:a16="http://schemas.microsoft.com/office/drawing/2014/main" id="{26D12DD3-D1AA-2445-B71A-0417BC39996E}"/>
              </a:ext>
            </a:extLst>
          </p:cNvPr>
          <p:cNvSpPr>
            <a:spLocks noGrp="1"/>
          </p:cNvSpPr>
          <p:nvPr>
            <p:ph idx="1"/>
          </p:nvPr>
        </p:nvSpPr>
        <p:spPr>
          <a:xfrm>
            <a:off x="663101" y="1214950"/>
            <a:ext cx="10515600" cy="4933601"/>
          </a:xfrm>
        </p:spPr>
        <p:txBody>
          <a:bodyPr>
            <a:normAutofit lnSpcReduction="10000"/>
          </a:bodyPr>
          <a:lstStyle/>
          <a:p>
            <a:pPr lvl="1"/>
            <a:r>
              <a:rPr lang="en-US" altLang="zh-CN" sz="2800" dirty="0"/>
              <a:t>Model</a:t>
            </a:r>
            <a:r>
              <a:rPr lang="zh-CN" altLang="en-US" sz="2800" dirty="0"/>
              <a:t> </a:t>
            </a:r>
            <a:r>
              <a:rPr lang="en-US" altLang="zh-CN" sz="2800" dirty="0"/>
              <a:t>A:</a:t>
            </a:r>
            <a:r>
              <a:rPr lang="zh-CN" altLang="en-US" sz="2800" dirty="0"/>
              <a:t> </a:t>
            </a:r>
            <a:r>
              <a:rPr lang="en-US" altLang="zh-CN" sz="2800" dirty="0"/>
              <a:t>Policy</a:t>
            </a:r>
            <a:r>
              <a:rPr lang="zh-CN" altLang="en-US" sz="2800" dirty="0"/>
              <a:t> </a:t>
            </a:r>
            <a:r>
              <a:rPr lang="en-US" altLang="zh-CN" sz="2800" dirty="0"/>
              <a:t>network</a:t>
            </a:r>
            <a:r>
              <a:rPr lang="zh-CN" altLang="en-US" sz="2800" dirty="0"/>
              <a:t> </a:t>
            </a:r>
            <a:r>
              <a:rPr lang="en-US" altLang="zh-CN" sz="2800" dirty="0"/>
              <a:t>-</a:t>
            </a:r>
            <a:r>
              <a:rPr lang="zh-CN" altLang="en-US" sz="2800" dirty="0"/>
              <a:t> </a:t>
            </a:r>
            <a:r>
              <a:rPr lang="en-US" altLang="zh-CN" sz="2800" dirty="0"/>
              <a:t>map</a:t>
            </a:r>
            <a:r>
              <a:rPr lang="zh-CN" altLang="en-US" sz="2800" dirty="0"/>
              <a:t> </a:t>
            </a:r>
            <a:r>
              <a:rPr lang="en-US" altLang="zh-CN" sz="2800" dirty="0"/>
              <a:t>observations</a:t>
            </a:r>
            <a:r>
              <a:rPr lang="zh-CN" altLang="en-US" sz="2800" dirty="0"/>
              <a:t> </a:t>
            </a:r>
            <a:r>
              <a:rPr lang="en-US" altLang="zh-CN" sz="2800" dirty="0"/>
              <a:t>to</a:t>
            </a:r>
            <a:r>
              <a:rPr lang="zh-CN" altLang="en-US" sz="2800" dirty="0"/>
              <a:t> </a:t>
            </a:r>
            <a:r>
              <a:rPr lang="en-US" altLang="zh-CN" sz="2800" dirty="0"/>
              <a:t>actions</a:t>
            </a:r>
          </a:p>
          <a:p>
            <a:pPr lvl="2"/>
            <a:r>
              <a:rPr lang="en-US" altLang="zh-CN" sz="2400" dirty="0"/>
              <a:t>Discretization</a:t>
            </a:r>
            <a:r>
              <a:rPr lang="zh-CN" altLang="en-US" sz="2400" dirty="0"/>
              <a:t> </a:t>
            </a:r>
            <a:r>
              <a:rPr lang="en-US" altLang="zh-CN" sz="2400" dirty="0"/>
              <a:t>of</a:t>
            </a:r>
            <a:r>
              <a:rPr lang="zh-CN" altLang="en-US" sz="2400" dirty="0"/>
              <a:t> </a:t>
            </a:r>
            <a:r>
              <a:rPr lang="en-US" altLang="zh-CN" sz="2400" dirty="0"/>
              <a:t>action</a:t>
            </a:r>
            <a:r>
              <a:rPr lang="zh-CN" altLang="en-US" sz="2400" dirty="0"/>
              <a:t> </a:t>
            </a:r>
            <a:r>
              <a:rPr lang="en-US" altLang="zh-CN" sz="2400" dirty="0"/>
              <a:t>coordinates</a:t>
            </a:r>
            <a:r>
              <a:rPr lang="zh-CN" altLang="en-US" sz="2400" dirty="0"/>
              <a:t> </a:t>
            </a:r>
            <a:r>
              <a:rPr lang="en-US" altLang="zh-CN" sz="2400" dirty="0"/>
              <a:t>into</a:t>
            </a:r>
            <a:r>
              <a:rPr lang="zh-CN" altLang="en-US" sz="2400" dirty="0"/>
              <a:t> </a:t>
            </a:r>
            <a:r>
              <a:rPr lang="en-US" altLang="zh-CN" sz="2400" dirty="0"/>
              <a:t>11</a:t>
            </a:r>
            <a:r>
              <a:rPr lang="zh-CN" altLang="en-US" sz="2400" dirty="0"/>
              <a:t> </a:t>
            </a:r>
            <a:r>
              <a:rPr lang="en-US" altLang="zh-CN" sz="2400" dirty="0"/>
              <a:t>bins</a:t>
            </a:r>
          </a:p>
          <a:p>
            <a:pPr lvl="2"/>
            <a:endParaRPr lang="en-US" altLang="zh-CN" sz="2400" dirty="0"/>
          </a:p>
          <a:p>
            <a:pPr lvl="2"/>
            <a:r>
              <a:rPr lang="en-US" altLang="zh-CN" sz="2400" dirty="0"/>
              <a:t>Reward</a:t>
            </a:r>
            <a:r>
              <a:rPr lang="zh-CN" altLang="en-US" sz="2400" dirty="0"/>
              <a:t> </a:t>
            </a:r>
            <a:r>
              <a:rPr lang="en-US" altLang="zh-CN" sz="2400" dirty="0"/>
              <a:t>calculation:</a:t>
            </a:r>
          </a:p>
          <a:p>
            <a:pPr lvl="2"/>
            <a:endParaRPr lang="en-US" altLang="zh-CN" sz="2400" dirty="0"/>
          </a:p>
          <a:p>
            <a:pPr lvl="2"/>
            <a:endParaRPr lang="en-US" altLang="zh-CN" sz="2400" dirty="0"/>
          </a:p>
          <a:p>
            <a:pPr lvl="2"/>
            <a:endParaRPr lang="en-US" altLang="zh-CN" sz="2400" dirty="0"/>
          </a:p>
          <a:p>
            <a:pPr lvl="2"/>
            <a:endParaRPr lang="en-US" altLang="zh-CN" sz="2400" dirty="0"/>
          </a:p>
          <a:p>
            <a:pPr lvl="2"/>
            <a:endParaRPr lang="en-US" altLang="zh-CN" sz="2400" dirty="0"/>
          </a:p>
          <a:p>
            <a:pPr lvl="2"/>
            <a:endParaRPr lang="en-US" altLang="zh-CN" sz="2400" dirty="0"/>
          </a:p>
          <a:p>
            <a:pPr lvl="2"/>
            <a:r>
              <a:rPr lang="en-US" altLang="zh-CN" sz="2400" dirty="0"/>
              <a:t>Reach</a:t>
            </a:r>
            <a:r>
              <a:rPr lang="zh-CN" altLang="en-US" sz="2400" dirty="0"/>
              <a:t> </a:t>
            </a:r>
            <a:r>
              <a:rPr lang="en-US" altLang="zh-CN" sz="2400" dirty="0"/>
              <a:t>goal:</a:t>
            </a:r>
            <a:r>
              <a:rPr lang="zh-CN" altLang="en-US" sz="2400" dirty="0"/>
              <a:t> </a:t>
            </a:r>
            <a:r>
              <a:rPr lang="en-US" altLang="zh-CN" sz="2400" dirty="0"/>
              <a:t>+5</a:t>
            </a:r>
          </a:p>
          <a:p>
            <a:pPr marL="914400" lvl="2" indent="0">
              <a:buNone/>
            </a:pPr>
            <a:r>
              <a:rPr lang="en-US" altLang="zh-CN" sz="2400" dirty="0"/>
              <a:t>			</a:t>
            </a:r>
          </a:p>
          <a:p>
            <a:pPr lvl="2"/>
            <a:r>
              <a:rPr lang="en-US" altLang="zh-CN" sz="2400" dirty="0"/>
              <a:t>Object</a:t>
            </a:r>
            <a:r>
              <a:rPr lang="zh-CN" altLang="en-US" sz="2400" dirty="0"/>
              <a:t> </a:t>
            </a:r>
            <a:r>
              <a:rPr lang="en-US" altLang="zh-CN" sz="2400" dirty="0"/>
              <a:t>dropped:</a:t>
            </a:r>
            <a:r>
              <a:rPr lang="zh-CN" altLang="en-US" sz="2400" dirty="0"/>
              <a:t> </a:t>
            </a:r>
            <a:r>
              <a:rPr lang="en-US" altLang="zh-CN" sz="2400" dirty="0"/>
              <a:t>-20</a:t>
            </a:r>
          </a:p>
        </p:txBody>
      </p:sp>
    </p:spTree>
    <p:extLst>
      <p:ext uri="{BB962C8B-B14F-4D97-AF65-F5344CB8AC3E}">
        <p14:creationId xmlns:p14="http://schemas.microsoft.com/office/powerpoint/2010/main" val="11222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D265-8EDB-0744-B365-2E2DE0F0A027}"/>
              </a:ext>
            </a:extLst>
          </p:cNvPr>
          <p:cNvSpPr>
            <a:spLocks noGrp="1"/>
          </p:cNvSpPr>
          <p:nvPr>
            <p:ph type="title"/>
          </p:nvPr>
        </p:nvSpPr>
        <p:spPr>
          <a:xfrm>
            <a:off x="649590" y="18086"/>
            <a:ext cx="10515600" cy="1325563"/>
          </a:xfrm>
        </p:spPr>
        <p:txBody>
          <a:bodyPr/>
          <a:lstStyle/>
          <a:p>
            <a:r>
              <a:rPr lang="en-US" dirty="0"/>
              <a:t>Methodology</a:t>
            </a:r>
            <a:r>
              <a:rPr lang="zh-CN" altLang="en-US" dirty="0"/>
              <a:t> </a:t>
            </a:r>
            <a:endParaRPr lang="en-US" dirty="0"/>
          </a:p>
        </p:txBody>
      </p:sp>
      <p:grpSp>
        <p:nvGrpSpPr>
          <p:cNvPr id="16" name="Group 15">
            <a:extLst>
              <a:ext uri="{FF2B5EF4-FFF2-40B4-BE49-F238E27FC236}">
                <a16:creationId xmlns:a16="http://schemas.microsoft.com/office/drawing/2014/main" id="{C518DA78-A195-9448-A170-95512A67A8CA}"/>
              </a:ext>
            </a:extLst>
          </p:cNvPr>
          <p:cNvGrpSpPr/>
          <p:nvPr/>
        </p:nvGrpSpPr>
        <p:grpSpPr>
          <a:xfrm>
            <a:off x="6218233" y="1230969"/>
            <a:ext cx="6476080" cy="5608945"/>
            <a:chOff x="3312807" y="698529"/>
            <a:chExt cx="7651886" cy="6177132"/>
          </a:xfrm>
        </p:grpSpPr>
        <p:grpSp>
          <p:nvGrpSpPr>
            <p:cNvPr id="15" name="Group 14">
              <a:extLst>
                <a:ext uri="{FF2B5EF4-FFF2-40B4-BE49-F238E27FC236}">
                  <a16:creationId xmlns:a16="http://schemas.microsoft.com/office/drawing/2014/main" id="{A171B037-F94B-1044-A7BA-6C76F97EC804}"/>
                </a:ext>
              </a:extLst>
            </p:cNvPr>
            <p:cNvGrpSpPr/>
            <p:nvPr/>
          </p:nvGrpSpPr>
          <p:grpSpPr>
            <a:xfrm>
              <a:off x="3312807" y="698529"/>
              <a:ext cx="6215029" cy="6177132"/>
              <a:chOff x="3312807" y="698529"/>
              <a:chExt cx="6215029" cy="6177132"/>
            </a:xfrm>
          </p:grpSpPr>
          <p:pic>
            <p:nvPicPr>
              <p:cNvPr id="10" name="Picture 9">
                <a:extLst>
                  <a:ext uri="{FF2B5EF4-FFF2-40B4-BE49-F238E27FC236}">
                    <a16:creationId xmlns:a16="http://schemas.microsoft.com/office/drawing/2014/main" id="{5220DBE1-39FC-C24B-B9B9-4789611F2CA7}"/>
                  </a:ext>
                </a:extLst>
              </p:cNvPr>
              <p:cNvPicPr>
                <a:picLocks noChangeAspect="1"/>
              </p:cNvPicPr>
              <p:nvPr/>
            </p:nvPicPr>
            <p:blipFill>
              <a:blip r:embed="rId3"/>
              <a:stretch>
                <a:fillRect/>
              </a:stretch>
            </p:blipFill>
            <p:spPr>
              <a:xfrm>
                <a:off x="3312807" y="698529"/>
                <a:ext cx="6215029" cy="6177132"/>
              </a:xfrm>
              <a:prstGeom prst="rect">
                <a:avLst/>
              </a:prstGeom>
            </p:spPr>
          </p:pic>
          <p:sp>
            <p:nvSpPr>
              <p:cNvPr id="13" name="Oval 12">
                <a:extLst>
                  <a:ext uri="{FF2B5EF4-FFF2-40B4-BE49-F238E27FC236}">
                    <a16:creationId xmlns:a16="http://schemas.microsoft.com/office/drawing/2014/main" id="{36390DF0-1DFB-A34A-AF8A-6D971A78F0AC}"/>
                  </a:ext>
                </a:extLst>
              </p:cNvPr>
              <p:cNvSpPr/>
              <p:nvPr/>
            </p:nvSpPr>
            <p:spPr>
              <a:xfrm>
                <a:off x="3312807" y="4766553"/>
                <a:ext cx="5189167" cy="894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8D317AF6-1438-4741-8E4B-86AFF6F87EFE}"/>
                </a:ext>
              </a:extLst>
            </p:cNvPr>
            <p:cNvSpPr txBox="1"/>
            <p:nvPr/>
          </p:nvSpPr>
          <p:spPr>
            <a:xfrm>
              <a:off x="8501974" y="5029199"/>
              <a:ext cx="2462719" cy="369651"/>
            </a:xfrm>
            <a:prstGeom prst="rect">
              <a:avLst/>
            </a:prstGeom>
            <a:noFill/>
          </p:spPr>
          <p:txBody>
            <a:bodyPr wrap="square" rtlCol="0">
              <a:spAutoFit/>
            </a:bodyPr>
            <a:lstStyle/>
            <a:p>
              <a:r>
                <a:rPr lang="en-US" altLang="zh-CN" dirty="0"/>
                <a:t>server</a:t>
              </a:r>
              <a:endParaRPr lang="en-US" dirty="0"/>
            </a:p>
          </p:txBody>
        </p:sp>
      </p:grpSp>
      <p:sp>
        <p:nvSpPr>
          <p:cNvPr id="17" name="Content Placeholder 2">
            <a:extLst>
              <a:ext uri="{FF2B5EF4-FFF2-40B4-BE49-F238E27FC236}">
                <a16:creationId xmlns:a16="http://schemas.microsoft.com/office/drawing/2014/main" id="{80D918C4-EA20-DE4B-B3F7-D36D295FA075}"/>
              </a:ext>
            </a:extLst>
          </p:cNvPr>
          <p:cNvSpPr>
            <a:spLocks noGrp="1"/>
          </p:cNvSpPr>
          <p:nvPr>
            <p:ph idx="1"/>
          </p:nvPr>
        </p:nvSpPr>
        <p:spPr>
          <a:xfrm>
            <a:off x="336533" y="1334357"/>
            <a:ext cx="6215029" cy="4933601"/>
          </a:xfrm>
        </p:spPr>
        <p:txBody>
          <a:bodyPr>
            <a:normAutofit/>
          </a:bodyPr>
          <a:lstStyle/>
          <a:p>
            <a:pPr lvl="1"/>
            <a:r>
              <a:rPr lang="en-US" altLang="zh-CN" sz="2800" dirty="0"/>
              <a:t>Working</a:t>
            </a:r>
            <a:r>
              <a:rPr lang="zh-CN" altLang="en-US" sz="2800" dirty="0"/>
              <a:t> </a:t>
            </a:r>
            <a:r>
              <a:rPr lang="en-US" altLang="zh-CN" sz="2800" dirty="0"/>
              <a:t>flow</a:t>
            </a:r>
            <a:r>
              <a:rPr lang="zh-CN" altLang="en-US" sz="2800" dirty="0"/>
              <a:t> </a:t>
            </a:r>
            <a:r>
              <a:rPr lang="en-US" altLang="zh-CN" sz="2800" dirty="0"/>
              <a:t>of</a:t>
            </a:r>
            <a:r>
              <a:rPr lang="zh-CN" altLang="en-US" sz="2800" dirty="0"/>
              <a:t> </a:t>
            </a:r>
            <a:r>
              <a:rPr lang="en-US" altLang="zh-CN" sz="2800" dirty="0"/>
              <a:t>training</a:t>
            </a:r>
            <a:r>
              <a:rPr lang="zh-CN" altLang="en-US" sz="2800" dirty="0"/>
              <a:t> </a:t>
            </a:r>
            <a:r>
              <a:rPr lang="en-US" altLang="zh-CN" sz="2800" dirty="0"/>
              <a:t>process</a:t>
            </a:r>
            <a:endParaRPr lang="en-US" altLang="zh-CN" sz="2400" dirty="0"/>
          </a:p>
        </p:txBody>
      </p:sp>
      <p:graphicFrame>
        <p:nvGraphicFramePr>
          <p:cNvPr id="18" name="Diagram 17">
            <a:extLst>
              <a:ext uri="{FF2B5EF4-FFF2-40B4-BE49-F238E27FC236}">
                <a16:creationId xmlns:a16="http://schemas.microsoft.com/office/drawing/2014/main" id="{7C536345-0B86-2641-B9EC-E5162EC99D07}"/>
              </a:ext>
            </a:extLst>
          </p:cNvPr>
          <p:cNvGraphicFramePr/>
          <p:nvPr>
            <p:extLst>
              <p:ext uri="{D42A27DB-BD31-4B8C-83A1-F6EECF244321}">
                <p14:modId xmlns:p14="http://schemas.microsoft.com/office/powerpoint/2010/main" val="1546030808"/>
              </p:ext>
            </p:extLst>
          </p:nvPr>
        </p:nvGraphicFramePr>
        <p:xfrm>
          <a:off x="-1061319" y="2129374"/>
          <a:ext cx="8501226" cy="405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a:extLst>
              <a:ext uri="{FF2B5EF4-FFF2-40B4-BE49-F238E27FC236}">
                <a16:creationId xmlns:a16="http://schemas.microsoft.com/office/drawing/2014/main" id="{55B997A9-6300-7E49-9B40-748B6159B93E}"/>
              </a:ext>
            </a:extLst>
          </p:cNvPr>
          <p:cNvSpPr/>
          <p:nvPr/>
        </p:nvSpPr>
        <p:spPr>
          <a:xfrm>
            <a:off x="6218233" y="3177524"/>
            <a:ext cx="4391788" cy="812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39EC15B-D23C-BA45-BC31-C758900FE796}"/>
              </a:ext>
            </a:extLst>
          </p:cNvPr>
          <p:cNvSpPr txBox="1"/>
          <p:nvPr/>
        </p:nvSpPr>
        <p:spPr>
          <a:xfrm>
            <a:off x="10607858" y="3413127"/>
            <a:ext cx="2084292" cy="369332"/>
          </a:xfrm>
          <a:prstGeom prst="rect">
            <a:avLst/>
          </a:prstGeom>
          <a:noFill/>
        </p:spPr>
        <p:txBody>
          <a:bodyPr wrap="square" rtlCol="0">
            <a:spAutoFit/>
          </a:bodyPr>
          <a:lstStyle/>
          <a:p>
            <a:r>
              <a:rPr lang="en-US" altLang="zh-CN" dirty="0"/>
              <a:t>buffer</a:t>
            </a:r>
            <a:endParaRPr lang="en-US" dirty="0"/>
          </a:p>
        </p:txBody>
      </p:sp>
    </p:spTree>
    <p:extLst>
      <p:ext uri="{BB962C8B-B14F-4D97-AF65-F5344CB8AC3E}">
        <p14:creationId xmlns:p14="http://schemas.microsoft.com/office/powerpoint/2010/main" val="3246430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1859</Words>
  <Application>Microsoft Macintosh PowerPoint</Application>
  <PresentationFormat>Widescreen</PresentationFormat>
  <Paragraphs>288</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Reading: Learning Dexterous In-Hand Manipulation</vt:lpstr>
      <vt:lpstr>Abstract</vt:lpstr>
      <vt:lpstr>Methodology </vt:lpstr>
      <vt:lpstr>Methodology </vt:lpstr>
      <vt:lpstr>Methodology </vt:lpstr>
      <vt:lpstr>Methodology </vt:lpstr>
      <vt:lpstr>Methodology </vt:lpstr>
      <vt:lpstr>Methodology </vt:lpstr>
      <vt:lpstr>Methodology </vt:lpstr>
      <vt:lpstr>Methodology </vt:lpstr>
      <vt:lpstr>Methodology </vt:lpstr>
      <vt:lpstr>Methodology </vt:lpstr>
      <vt:lpstr>Verification </vt:lpstr>
      <vt:lpstr>Conclusion </vt:lpstr>
      <vt:lpstr>Conclusion </vt:lpstr>
      <vt:lpstr>Conclusion </vt:lpstr>
      <vt:lpstr>Conclusion </vt:lpstr>
      <vt:lpstr>Contribution </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Office</cp:lastModifiedBy>
  <cp:revision>70</cp:revision>
  <dcterms:created xsi:type="dcterms:W3CDTF">2019-04-20T12:33:32Z</dcterms:created>
  <dcterms:modified xsi:type="dcterms:W3CDTF">2019-05-14T14:45:33Z</dcterms:modified>
</cp:coreProperties>
</file>