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61" r:id="rId2"/>
    <p:sldId id="257" r:id="rId3"/>
    <p:sldId id="263" r:id="rId4"/>
    <p:sldId id="258" r:id="rId5"/>
    <p:sldId id="259" r:id="rId6"/>
    <p:sldId id="260" r:id="rId7"/>
  </p:sldIdLst>
  <p:sldSz cx="12192000" cy="6858000"/>
  <p:notesSz cx="6858000" cy="9144000"/>
  <p:embeddedFontLst>
    <p:embeddedFont>
      <p:font typeface="나눔스퀘어라운드 Bold" panose="020B0600000101010101" pitchFamily="50" charset="-127"/>
      <p:bold r:id="rId9"/>
    </p:embeddedFont>
    <p:embeddedFont>
      <p:font typeface="나눔스퀘어라운드 ExtraBold" panose="020B0600000101010101" pitchFamily="50" charset="-127"/>
      <p:bold r:id="rId10"/>
    </p:embeddedFon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안서 표지" id="{1682C48F-9937-498A-9455-4C0045562183}">
          <p14:sldIdLst>
            <p14:sldId id="261"/>
          </p14:sldIdLst>
        </p14:section>
        <p14:section name="문제정의 및 요구사항 분석" id="{BC9AD92D-85A3-4454-B792-EE75752F114C}">
          <p14:sldIdLst>
            <p14:sldId id="257"/>
            <p14:sldId id="263"/>
            <p14:sldId id="258"/>
          </p14:sldIdLst>
        </p14:section>
        <p14:section name="시스템 설계" id="{7B5352A6-EEC5-4322-A85E-00A331D96441}">
          <p14:sldIdLst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B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3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52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1E25D-552D-4985-B1F4-065638BE3314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B2A71-6BC9-4C00-8A95-173766004C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316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5411-6EDD-438F-8FEB-B5D9A1876FC1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BF73-C189-42D3-BEF3-8580D4A03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669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5411-6EDD-438F-8FEB-B5D9A1876FC1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BF73-C189-42D3-BEF3-8580D4A03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99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5411-6EDD-438F-8FEB-B5D9A1876FC1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BF73-C189-42D3-BEF3-8580D4A03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506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5411-6EDD-438F-8FEB-B5D9A1876FC1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BF73-C189-42D3-BEF3-8580D4A03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943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5411-6EDD-438F-8FEB-B5D9A1876FC1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BF73-C189-42D3-BEF3-8580D4A03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847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5411-6EDD-438F-8FEB-B5D9A1876FC1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BF73-C189-42D3-BEF3-8580D4A03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463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5411-6EDD-438F-8FEB-B5D9A1876FC1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BF73-C189-42D3-BEF3-8580D4A03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98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5411-6EDD-438F-8FEB-B5D9A1876FC1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BF73-C189-42D3-BEF3-8580D4A03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480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5411-6EDD-438F-8FEB-B5D9A1876FC1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BF73-C189-42D3-BEF3-8580D4A03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36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5411-6EDD-438F-8FEB-B5D9A1876FC1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BF73-C189-42D3-BEF3-8580D4A03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58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5411-6EDD-438F-8FEB-B5D9A1876FC1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BF73-C189-42D3-BEF3-8580D4A03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372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C5411-6EDD-438F-8FEB-B5D9A1876FC1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EBF73-C189-42D3-BEF3-8580D4A03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41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9309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네트워크 프로그래밍</a:t>
            </a:r>
            <a:r>
              <a:rPr lang="en-US" altLang="ko-KR" sz="4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48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설계 과제 제안서</a:t>
            </a:r>
            <a:endParaRPr lang="ko-KR" altLang="en-US" sz="4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29298" y="5029714"/>
            <a:ext cx="2044149" cy="1580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할리와 갈리</a:t>
            </a:r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2019156013 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박지영</a:t>
            </a:r>
            <a:endParaRPr lang="en-US" altLang="ko-KR" sz="16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2019156024 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윤지민</a:t>
            </a:r>
            <a:endParaRPr lang="en-US" altLang="ko-KR" sz="16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2019156037 </a:t>
            </a:r>
            <a:r>
              <a:rPr lang="ko-KR" altLang="en-US" sz="16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최혜민</a:t>
            </a:r>
            <a:endParaRPr lang="ko-KR" altLang="en-US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66012" y="3753737"/>
            <a:ext cx="3659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할리갈리</a:t>
            </a:r>
            <a:r>
              <a:rPr lang="ko-KR" altLang="en-US" sz="3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프로그램</a:t>
            </a:r>
            <a:endParaRPr lang="ko-KR" altLang="en-US" sz="3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18" b="88411" l="1942" r="96117">
                        <a14:foregroundMark x1="48128" y1="30795" x2="48128" y2="30795"/>
                        <a14:foregroundMark x1="60055" y1="25828" x2="60055" y2="25828"/>
                        <a14:foregroundMark x1="93065" y1="32450" x2="93065" y2="32450"/>
                        <a14:foregroundMark x1="36200" y1="47351" x2="36200" y2="47351"/>
                        <a14:foregroundMark x1="35506" y1="47351" x2="35506" y2="47351"/>
                        <a14:foregroundMark x1="81692" y1="23841" x2="81692" y2="23841"/>
                        <a14:foregroundMark x1="74480" y1="25166" x2="74480" y2="25166"/>
                        <a14:foregroundMark x1="74480" y1="24503" x2="74480" y2="24503"/>
                        <a14:backgroundMark x1="19140" y1="71523" x2="19140" y2="71523"/>
                        <a14:backgroundMark x1="74757" y1="23179" x2="74757" y2="23179"/>
                        <a14:backgroundMark x1="74896" y1="26159" x2="74896" y2="26159"/>
                        <a14:backgroundMark x1="34951" y1="46026" x2="34951" y2="46026"/>
                        <a14:backgroundMark x1="80583" y1="47351" x2="80583" y2="4735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6127" y="205887"/>
            <a:ext cx="1299773" cy="54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051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61462" y="2546524"/>
            <a:ext cx="10867662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4500">
              <a:spcBef>
                <a:spcPts val="1200"/>
              </a:spcBef>
              <a:spcAft>
                <a:spcPts val="1200"/>
              </a:spcAft>
            </a:pPr>
            <a:r>
              <a:rPr lang="ko-KR" altLang="en-US" sz="2800" dirty="0" smtClean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오프라인 </a:t>
            </a:r>
            <a:r>
              <a:rPr lang="ko-KR" altLang="en-US" sz="280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보드게임 ‘</a:t>
            </a:r>
            <a:r>
              <a:rPr lang="ko-KR" altLang="en-US" sz="2800" dirty="0" err="1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할리갈리’는</a:t>
            </a:r>
            <a:r>
              <a:rPr lang="ko-KR" altLang="en-US" sz="280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800" dirty="0" err="1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빠른시간</a:t>
            </a:r>
            <a:r>
              <a:rPr lang="ko-KR" altLang="en-US" sz="280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안에 종을 </a:t>
            </a:r>
            <a:r>
              <a:rPr lang="ko-KR" altLang="en-US" sz="2800" dirty="0" err="1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쳐야하는</a:t>
            </a:r>
            <a:r>
              <a:rPr lang="ko-KR" altLang="en-US" sz="280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800" dirty="0" smtClean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게임으로</a:t>
            </a:r>
            <a:endParaRPr lang="en-US" altLang="ko-KR" sz="2800" dirty="0">
              <a:solidFill>
                <a:srgbClr val="00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44500">
              <a:spcBef>
                <a:spcPts val="1200"/>
              </a:spcBef>
              <a:spcAft>
                <a:spcPts val="1200"/>
              </a:spcAft>
            </a:pPr>
            <a:r>
              <a:rPr lang="ko-KR" altLang="en-US" sz="2800" dirty="0" smtClean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손 </a:t>
            </a:r>
            <a:r>
              <a:rPr lang="ko-KR" altLang="en-US" sz="280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부상의 위험이 항상 있었다</a:t>
            </a:r>
            <a:r>
              <a:rPr lang="en-US" altLang="ko-KR" sz="2800" dirty="0" smtClean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pPr marL="4445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ko-KR" altLang="en-US" sz="2800" dirty="0" smtClean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이번에 </a:t>
            </a:r>
            <a:r>
              <a:rPr lang="ko-KR" altLang="en-US" sz="280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코로나 시대에 맞추어 부상의 위험도 없앨 수 있도록 </a:t>
            </a:r>
            <a:endParaRPr lang="en-US" altLang="ko-KR" sz="2800" dirty="0">
              <a:solidFill>
                <a:srgbClr val="00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44500">
              <a:spcBef>
                <a:spcPts val="1200"/>
              </a:spcBef>
              <a:spcAft>
                <a:spcPts val="1200"/>
              </a:spcAft>
            </a:pPr>
            <a:r>
              <a:rPr lang="ko-KR" altLang="en-US" sz="2800" dirty="0" smtClean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‘ 비대면 </a:t>
            </a:r>
            <a:r>
              <a:rPr lang="ko-KR" altLang="en-US" sz="2800" dirty="0" err="1" smtClean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할리갈리</a:t>
            </a:r>
            <a:r>
              <a:rPr lang="ko-KR" altLang="en-US" sz="2800" dirty="0" smtClean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’ 게임을 </a:t>
            </a:r>
            <a:r>
              <a:rPr lang="ko-KR" altLang="en-US" sz="280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개발하자</a:t>
            </a:r>
            <a:r>
              <a:rPr lang="en-US" altLang="ko-KR" sz="2800" dirty="0" smtClean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r>
              <a:rPr lang="ko-KR" altLang="en-US" sz="2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/>
            </a:r>
            <a:br>
              <a:rPr lang="ko-KR" altLang="en-US" sz="28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endParaRPr lang="ko-KR" altLang="en-US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307734"/>
            <a:ext cx="1031261" cy="1450061"/>
          </a:xfrm>
          <a:prstGeom prst="rect">
            <a:avLst/>
          </a:prstGeom>
          <a:solidFill>
            <a:srgbClr val="FFCB21"/>
          </a:solidFill>
          <a:ln>
            <a:solidFill>
              <a:srgbClr val="FFCB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95842" y="504695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 smtClean="0">
                <a:solidFill>
                  <a:schemeClr val="bg1"/>
                </a:solidFill>
              </a:rPr>
              <a:t>1</a:t>
            </a:r>
            <a:endParaRPr lang="ko-KR" altLang="en-US" sz="80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5983" y="988354"/>
            <a:ext cx="23775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rgbClr val="FFCB2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문제 정의</a:t>
            </a:r>
            <a:endParaRPr lang="ko-KR" altLang="en-US" sz="4400" b="1" dirty="0">
              <a:solidFill>
                <a:srgbClr val="FFCB2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6" name="직각 삼각형 5"/>
          <p:cNvSpPr/>
          <p:nvPr/>
        </p:nvSpPr>
        <p:spPr>
          <a:xfrm rot="13530552">
            <a:off x="596713" y="2621073"/>
            <a:ext cx="360000" cy="360000"/>
          </a:xfrm>
          <a:prstGeom prst="rtTriangle">
            <a:avLst/>
          </a:prstGeom>
          <a:solidFill>
            <a:srgbClr val="FFC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13530552">
            <a:off x="596712" y="4205334"/>
            <a:ext cx="360000" cy="360000"/>
          </a:xfrm>
          <a:prstGeom prst="rtTriangle">
            <a:avLst/>
          </a:prstGeom>
          <a:solidFill>
            <a:srgbClr val="FFC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317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76712" y="2576663"/>
            <a:ext cx="1150646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450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ko-KR" altLang="en-US" sz="2800" dirty="0" smtClean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여러 </a:t>
            </a:r>
            <a:r>
              <a:rPr lang="ko-KR" altLang="en-US" sz="280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소켓을 이용한 소켓클라이언트 프로그래밍을 </a:t>
            </a:r>
            <a:r>
              <a:rPr lang="ko-KR" altLang="en-US" sz="2800" dirty="0" smtClean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이해하여</a:t>
            </a:r>
            <a:endParaRPr lang="en-US" altLang="ko-KR" sz="2800" dirty="0" smtClean="0">
              <a:solidFill>
                <a:srgbClr val="000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44450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ko-KR" altLang="en-US" sz="2800" dirty="0" smtClean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서버와 </a:t>
            </a:r>
            <a:r>
              <a:rPr lang="ko-KR" altLang="en-US" sz="280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클라이언트를 만들고</a:t>
            </a:r>
            <a:r>
              <a:rPr lang="en-US" altLang="ko-KR" sz="280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800" dirty="0" err="1" smtClean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할리갈리</a:t>
            </a:r>
            <a:r>
              <a:rPr lang="ko-KR" altLang="en-US" sz="2800" dirty="0" smtClean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80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게임을 비대면 게임으로 구현한다</a:t>
            </a:r>
            <a:r>
              <a:rPr lang="en-US" altLang="ko-KR" sz="2800" dirty="0" smtClean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ko-KR" altLang="en-US" sz="2800" b="0" dirty="0" smtClean="0">
              <a:effectLst/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307734"/>
            <a:ext cx="1031261" cy="1450061"/>
          </a:xfrm>
          <a:prstGeom prst="rect">
            <a:avLst/>
          </a:prstGeom>
          <a:solidFill>
            <a:srgbClr val="FFCB21"/>
          </a:solidFill>
          <a:ln>
            <a:solidFill>
              <a:srgbClr val="FFCB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95842" y="504695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chemeClr val="bg1"/>
                </a:solidFill>
              </a:rPr>
              <a:t>2</a:t>
            </a:r>
            <a:endParaRPr lang="ko-KR" altLang="en-US" sz="80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5983" y="988354"/>
            <a:ext cx="35445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rgbClr val="FFCB2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설계 과제 목표</a:t>
            </a:r>
            <a:endParaRPr lang="ko-KR" altLang="en-US" sz="4400" b="1" dirty="0">
              <a:solidFill>
                <a:srgbClr val="FFCB2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6" name="직각 삼각형 5"/>
          <p:cNvSpPr/>
          <p:nvPr/>
        </p:nvSpPr>
        <p:spPr>
          <a:xfrm rot="13530552">
            <a:off x="596712" y="2932566"/>
            <a:ext cx="360000" cy="360000"/>
          </a:xfrm>
          <a:prstGeom prst="rtTriangle">
            <a:avLst/>
          </a:prstGeom>
          <a:solidFill>
            <a:srgbClr val="FFC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860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038089"/>
            <a:ext cx="1197864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285750" fontAlgn="base">
              <a:lnSpc>
                <a:spcPct val="2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할리갈리</a:t>
            </a:r>
            <a:r>
              <a:rPr lang="ko-KR" altLang="en-US" dirty="0" smtClean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과일은 딸기</a:t>
            </a:r>
            <a:r>
              <a:rPr lang="en-US" altLang="ko-KR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바나나</a:t>
            </a:r>
            <a:r>
              <a:rPr lang="en-US" altLang="ko-KR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라임</a:t>
            </a:r>
            <a:r>
              <a:rPr lang="en-US" altLang="ko-KR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자두 </a:t>
            </a:r>
            <a:r>
              <a:rPr lang="en-US" altLang="ko-KR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</a:t>
            </a:r>
            <a:r>
              <a:rPr lang="ko-KR" altLang="en-US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종이며</a:t>
            </a:r>
            <a:r>
              <a:rPr lang="en-US" altLang="ko-KR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각각의 과일이 </a:t>
            </a:r>
            <a:r>
              <a:rPr lang="en-US" altLang="ko-KR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  <a:r>
              <a:rPr lang="ko-KR" altLang="en-US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개부터 </a:t>
            </a:r>
            <a:r>
              <a:rPr lang="en-US" altLang="ko-KR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</a:t>
            </a:r>
            <a:r>
              <a:rPr lang="ko-KR" altLang="en-US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개까지 </a:t>
            </a:r>
            <a:r>
              <a:rPr lang="ko-KR" altLang="en-US" dirty="0" smtClean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그려져 있다</a:t>
            </a:r>
            <a:r>
              <a:rPr lang="en-US" altLang="ko-KR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pPr marL="742950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같은 과일이 </a:t>
            </a:r>
            <a:r>
              <a:rPr lang="en-US" altLang="ko-KR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</a:t>
            </a:r>
            <a:r>
              <a:rPr lang="ko-KR" altLang="en-US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개가 </a:t>
            </a:r>
            <a:r>
              <a:rPr lang="ko-KR" altLang="en-US" dirty="0" smtClean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되었을 때 </a:t>
            </a:r>
            <a:r>
              <a:rPr lang="ko-KR" altLang="en-US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종을 치면</a:t>
            </a:r>
            <a:r>
              <a:rPr lang="en-US" altLang="ko-KR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종을 먼저 친 사람이 쌓여있던 카드를 모두 가져간다 </a:t>
            </a:r>
          </a:p>
          <a:p>
            <a:pPr marL="742950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종을 잘못 친 경우에는 모든 사람들에게 카드를 </a:t>
            </a:r>
            <a:r>
              <a:rPr lang="en-US" altLang="ko-KR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  <a:r>
              <a:rPr lang="ko-KR" altLang="en-US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장씩 나눠줘야 한다</a:t>
            </a:r>
            <a:r>
              <a:rPr lang="en-US" altLang="ko-KR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pPr marL="742950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가지고 있던 카드를 모두 소진하면 게임에서 패배한다</a:t>
            </a:r>
            <a:r>
              <a:rPr lang="en-US" altLang="ko-KR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pPr marL="742950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한 사람당 초기 카드 개수는 </a:t>
            </a:r>
            <a:r>
              <a:rPr lang="en-US" altLang="ko-KR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30</a:t>
            </a:r>
            <a:r>
              <a:rPr lang="ko-KR" altLang="en-US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개씩 배분한다</a:t>
            </a:r>
          </a:p>
          <a:p>
            <a:pPr marL="742950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유저가 카드 뒤집는 버튼을 누르면 서버에서 랜덤으로 카드를 지정하고</a:t>
            </a:r>
            <a:r>
              <a:rPr lang="en-US" altLang="ko-KR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이를 모든 유저에게 전송한다</a:t>
            </a:r>
            <a:r>
              <a:rPr lang="en-US" altLang="ko-KR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pPr marL="742950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턴이 넘어간 이후에 </a:t>
            </a:r>
            <a:r>
              <a:rPr lang="en-US" altLang="ko-KR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10</a:t>
            </a:r>
            <a:r>
              <a:rPr lang="ko-KR" altLang="en-US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초안에 카드를 뒤집지 않으면 모든 사람들에게 카드를 </a:t>
            </a:r>
            <a:r>
              <a:rPr lang="en-US" altLang="ko-KR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  <a:r>
              <a:rPr lang="ko-KR" altLang="en-US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장씩 나눠주고 다음사람에게 턴을 넘긴다</a:t>
            </a:r>
            <a:r>
              <a:rPr lang="en-US" altLang="ko-KR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pPr marL="742950" indent="-285750" fontAlgn="base">
              <a:lnSpc>
                <a:spcPct val="2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보유한 카드의 개수를 표시한다</a:t>
            </a:r>
            <a:r>
              <a:rPr lang="en-US" altLang="ko-KR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만약 </a:t>
            </a:r>
            <a:r>
              <a:rPr lang="en-US" altLang="ko-KR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10</a:t>
            </a:r>
            <a:r>
              <a:rPr lang="ko-KR" altLang="en-US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장 이하라면 빨간색으로 표시한다</a:t>
            </a:r>
            <a:r>
              <a:rPr lang="en-US" altLang="ko-KR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0" y="307734"/>
            <a:ext cx="1031261" cy="1450061"/>
          </a:xfrm>
          <a:prstGeom prst="rect">
            <a:avLst/>
          </a:prstGeom>
          <a:solidFill>
            <a:srgbClr val="FFCB21"/>
          </a:solidFill>
          <a:ln>
            <a:solidFill>
              <a:srgbClr val="FFCB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95842" y="504695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chemeClr val="bg1"/>
                </a:solidFill>
              </a:rPr>
              <a:t>3</a:t>
            </a:r>
            <a:endParaRPr lang="ko-KR" altLang="en-US" sz="80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5983" y="988354"/>
            <a:ext cx="34034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rgbClr val="FFCB2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요구사항 분석</a:t>
            </a:r>
            <a:endParaRPr lang="ko-KR" altLang="en-US" sz="4400" b="1" dirty="0">
              <a:solidFill>
                <a:srgbClr val="FFCB2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1474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307734"/>
            <a:ext cx="1031261" cy="1450061"/>
          </a:xfrm>
          <a:prstGeom prst="rect">
            <a:avLst/>
          </a:prstGeom>
          <a:solidFill>
            <a:srgbClr val="FFCB21"/>
          </a:solidFill>
          <a:ln>
            <a:solidFill>
              <a:srgbClr val="FFCB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95842" y="504695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 smtClean="0">
                <a:solidFill>
                  <a:schemeClr val="bg1"/>
                </a:solidFill>
              </a:rPr>
              <a:t>1</a:t>
            </a:r>
            <a:endParaRPr lang="ko-KR" altLang="en-US" sz="80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5983" y="988354"/>
            <a:ext cx="2890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rgbClr val="FFCB2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시스템 설계</a:t>
            </a:r>
            <a:endParaRPr lang="ko-KR" altLang="en-US" sz="4400" b="1" dirty="0">
              <a:solidFill>
                <a:srgbClr val="FFCB2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311366" y="2180508"/>
            <a:ext cx="38806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서로 통신하는 메시지 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카드의 상태(</a:t>
            </a:r>
            <a:r>
              <a:rPr lang="ko-KR" altLang="en-US" sz="2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과일별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개수)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카드의 개수(점수)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게임 시간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15630" y="2180508"/>
            <a:ext cx="735025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</a:t>
            </a:r>
            <a:r>
              <a:rPr lang="ko-KR" altLang="en-US" sz="24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Connection</a:t>
            </a:r>
            <a:r>
              <a:rPr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24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Oriented</a:t>
            </a:r>
            <a:r>
              <a:rPr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24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Protocol</a:t>
            </a:r>
            <a:r>
              <a:rPr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  1대1로 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매핑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-&gt;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신뢰할 수 있는 정보를 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제공한다</a:t>
            </a:r>
            <a:endParaRPr lang="en-US" altLang="ko-KR" sz="2400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</a:t>
            </a:r>
            <a:r>
              <a:rPr lang="ko-KR" altLang="en-US" sz="2400" b="1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Iterative</a:t>
            </a:r>
            <a:r>
              <a:rPr lang="ko-KR" altLang="en-US" sz="24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Server&gt;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  하나의 프로세스가 모든 클라이언트의 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서비스 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관리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  각 서비스의 처리 시간이 짧을 때 사용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  서버 프로그램 구현이 단순</a:t>
            </a:r>
          </a:p>
        </p:txBody>
      </p:sp>
    </p:spTree>
    <p:extLst>
      <p:ext uri="{BB962C8B-B14F-4D97-AF65-F5344CB8AC3E}">
        <p14:creationId xmlns:p14="http://schemas.microsoft.com/office/powerpoint/2010/main" val="2696871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5.googleusercontent.com/xdfppWPh7c4qX6V4G_lV2DLBCyrcl2bIPuPLn1x7QgEn7rF6HmJqAswjGyEKBpbRABZ9YRMBHQumy1FQ9H2N6ScOsL7TKuKMwR-YMybP18piUZaX1iG8li7i6Hxj6HaQDKSIFWY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261" y="2025095"/>
            <a:ext cx="6836662" cy="448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0" y="307734"/>
            <a:ext cx="1031261" cy="1450061"/>
          </a:xfrm>
          <a:prstGeom prst="rect">
            <a:avLst/>
          </a:prstGeom>
          <a:solidFill>
            <a:srgbClr val="FFCB21"/>
          </a:solidFill>
          <a:ln>
            <a:solidFill>
              <a:srgbClr val="FFCB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95842" y="504695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chemeClr val="bg1"/>
                </a:solidFill>
              </a:rPr>
              <a:t>2</a:t>
            </a:r>
            <a:endParaRPr lang="ko-KR" altLang="en-US" sz="80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5983" y="988354"/>
            <a:ext cx="44294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rgbClr val="FFCB2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소프트웨어 설계도</a:t>
            </a:r>
            <a:endParaRPr lang="ko-KR" altLang="en-US" sz="4400" b="1" dirty="0">
              <a:solidFill>
                <a:srgbClr val="FFCB2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9801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127</Words>
  <Application>Microsoft Office PowerPoint</Application>
  <PresentationFormat>와이드스크린</PresentationFormat>
  <Paragraphs>41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나눔스퀘어라운드 Bold</vt:lpstr>
      <vt:lpstr>Arial</vt:lpstr>
      <vt:lpstr>나눔스퀘어라운드 ExtraBold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6</cp:revision>
  <dcterms:created xsi:type="dcterms:W3CDTF">2021-05-06T20:52:53Z</dcterms:created>
  <dcterms:modified xsi:type="dcterms:W3CDTF">2021-05-07T17:18:20Z</dcterms:modified>
</cp:coreProperties>
</file>