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9" r:id="rId2"/>
    <p:sldId id="260" r:id="rId3"/>
    <p:sldId id="308" r:id="rId4"/>
    <p:sldId id="359" r:id="rId5"/>
    <p:sldId id="346" r:id="rId6"/>
    <p:sldId id="347" r:id="rId7"/>
    <p:sldId id="348" r:id="rId8"/>
    <p:sldId id="349" r:id="rId9"/>
    <p:sldId id="356" r:id="rId10"/>
    <p:sldId id="357" r:id="rId11"/>
    <p:sldId id="358" r:id="rId12"/>
  </p:sldIdLst>
  <p:sldSz cx="12192000" cy="6858000"/>
  <p:notesSz cx="6858000" cy="9144000"/>
  <p:embeddedFontLst>
    <p:embeddedFont>
      <p:font typeface="나눔스퀘어라운드 Bold" panose="020B0600000101010101" charset="-127"/>
      <p:bold r:id="rId14"/>
    </p:embeddedFont>
    <p:embeddedFont>
      <p:font typeface="나눔스퀘어라운드 ExtraBold" panose="020B0600000101010101" charset="-127"/>
      <p:bold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" id="{6A440888-E90C-486B-BCBC-E25B284054F0}">
          <p14:sldIdLst>
            <p14:sldId id="259"/>
          </p14:sldIdLst>
        </p14:section>
        <p14:section name="목차" id="{358333B5-BD0E-4343-80AD-511BC32BEB7C}">
          <p14:sldIdLst>
            <p14:sldId id="260"/>
          </p14:sldIdLst>
        </p14:section>
        <p14:section name="소개" id="{ED8DC56A-433A-4860-8AB9-CB63C394DF90}">
          <p14:sldIdLst>
            <p14:sldId id="308"/>
            <p14:sldId id="359"/>
            <p14:sldId id="346"/>
            <p14:sldId id="347"/>
            <p14:sldId id="348"/>
            <p14:sldId id="349"/>
            <p14:sldId id="356"/>
            <p14:sldId id="357"/>
            <p14:sldId id="3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1FE"/>
    <a:srgbClr val="FFFFFF"/>
    <a:srgbClr val="4BD0FF"/>
    <a:srgbClr val="CE78F4"/>
    <a:srgbClr val="FFCB21"/>
    <a:srgbClr val="C5EBFE"/>
    <a:srgbClr val="FF6D97"/>
    <a:srgbClr val="FA72C0"/>
    <a:srgbClr val="F47881"/>
    <a:srgbClr val="F67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30" autoAdjust="0"/>
    <p:restoredTop sz="95320" autoAdjust="0"/>
  </p:normalViewPr>
  <p:slideViewPr>
    <p:cSldViewPr snapToGrid="0" showGuides="1">
      <p:cViewPr varScale="1">
        <p:scale>
          <a:sx n="114" d="100"/>
          <a:sy n="114" d="100"/>
        </p:scale>
        <p:origin x="82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E31A54-F119-40D7-B92F-D57CCBCC253C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A0302-3D45-4E2E-AECA-CFC5714E42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271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0182-FDCC-48B3-AC0E-E8B6ABE367E0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E3005-4F67-42AD-935C-4879CC864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48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0182-FDCC-48B3-AC0E-E8B6ABE367E0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E3005-4F67-42AD-935C-4879CC864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899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0182-FDCC-48B3-AC0E-E8B6ABE367E0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E3005-4F67-42AD-935C-4879CC864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798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0182-FDCC-48B3-AC0E-E8B6ABE367E0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E3005-4F67-42AD-935C-4879CC864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256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0182-FDCC-48B3-AC0E-E8B6ABE367E0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E3005-4F67-42AD-935C-4879CC864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56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0182-FDCC-48B3-AC0E-E8B6ABE367E0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E3005-4F67-42AD-935C-4879CC864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952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0182-FDCC-48B3-AC0E-E8B6ABE367E0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E3005-4F67-42AD-935C-4879CC864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897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0182-FDCC-48B3-AC0E-E8B6ABE367E0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E3005-4F67-42AD-935C-4879CC864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68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0182-FDCC-48B3-AC0E-E8B6ABE367E0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E3005-4F67-42AD-935C-4879CC864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113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0182-FDCC-48B3-AC0E-E8B6ABE367E0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E3005-4F67-42AD-935C-4879CC864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05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0182-FDCC-48B3-AC0E-E8B6ABE367E0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E3005-4F67-42AD-935C-4879CC864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22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50182-FDCC-48B3-AC0E-E8B6ABE367E0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E3005-4F67-42AD-935C-4879CC864A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597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391611" y="0"/>
            <a:ext cx="12975221" cy="540000"/>
          </a:xfrm>
          <a:prstGeom prst="rect">
            <a:avLst/>
          </a:prstGeom>
          <a:solidFill>
            <a:srgbClr val="FFC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-391611" y="6318000"/>
            <a:ext cx="12975221" cy="540000"/>
          </a:xfrm>
          <a:prstGeom prst="rect">
            <a:avLst/>
          </a:prstGeom>
          <a:solidFill>
            <a:srgbClr val="FFC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40582" y="3017520"/>
            <a:ext cx="103108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네트워크프로그래밍</a:t>
            </a:r>
            <a:r>
              <a:rPr lang="en-US" altLang="ko-KR" sz="4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4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설계 과제</a:t>
            </a:r>
            <a:r>
              <a:rPr lang="en-US" altLang="ko-KR" sz="4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48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최종 발표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442887" y="4607453"/>
            <a:ext cx="2521909" cy="1585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할리와 갈리      </a:t>
            </a:r>
            <a:endParaRPr lang="en-US" altLang="ko-KR" sz="28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r"/>
            <a:endParaRPr lang="en-US" altLang="ko-KR" sz="9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r"/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2019156013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박지영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r"/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2019156024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윤지민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r"/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2019156037 </a:t>
            </a:r>
            <a:r>
              <a:rPr lang="ko-KR" altLang="en-US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최혜민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6" name="Picture 2" descr="고양이는 정말 귀여워 on Twitter: &quot;#고양이는정말귀여워 #고정귀 앱스토어 오늘의 게임에 소개되었습니다! 😻 새로운 고양이들이  등장하는 업데이트를 9월 말에서 10월 초에 선보일 수 있게 준비하고 있습니다. 많은 관심 부탁 드립니다 🤗… 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3146" y="4563493"/>
            <a:ext cx="614066" cy="61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98310" y="2216405"/>
            <a:ext cx="4195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비대면 할리갈리 게임</a:t>
            </a:r>
          </a:p>
        </p:txBody>
      </p:sp>
    </p:spTree>
    <p:extLst>
      <p:ext uri="{BB962C8B-B14F-4D97-AF65-F5344CB8AC3E}">
        <p14:creationId xmlns:p14="http://schemas.microsoft.com/office/powerpoint/2010/main" val="3540542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307734"/>
            <a:ext cx="1031261" cy="1450061"/>
          </a:xfrm>
          <a:prstGeom prst="rect">
            <a:avLst/>
          </a:prstGeom>
          <a:solidFill>
            <a:srgbClr val="FFCB21"/>
          </a:solidFill>
          <a:ln>
            <a:solidFill>
              <a:srgbClr val="FFCB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95842" y="504695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</a:rPr>
              <a:t>7</a:t>
            </a:r>
            <a:endParaRPr lang="ko-KR" altLang="en-US" sz="80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2373" y="1058693"/>
            <a:ext cx="34034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solidFill>
                  <a:srgbClr val="FFCB2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데모 시나리오</a:t>
            </a:r>
            <a:endParaRPr lang="ko-KR" altLang="en-US" sz="2800" b="1" dirty="0">
              <a:solidFill>
                <a:srgbClr val="FFCB2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6" name="직각 삼각형 5"/>
          <p:cNvSpPr/>
          <p:nvPr/>
        </p:nvSpPr>
        <p:spPr>
          <a:xfrm rot="13528096">
            <a:off x="1099484" y="5129273"/>
            <a:ext cx="288000" cy="288000"/>
          </a:xfrm>
          <a:prstGeom prst="rtTriangle">
            <a:avLst/>
          </a:prstGeom>
          <a:solidFill>
            <a:srgbClr val="FFCB21"/>
          </a:solidFill>
          <a:ln>
            <a:solidFill>
              <a:srgbClr val="FFCB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직각 삼각형 6"/>
          <p:cNvSpPr/>
          <p:nvPr/>
        </p:nvSpPr>
        <p:spPr>
          <a:xfrm rot="13528096">
            <a:off x="1096623" y="6020689"/>
            <a:ext cx="288000" cy="288000"/>
          </a:xfrm>
          <a:prstGeom prst="rtTriangle">
            <a:avLst/>
          </a:prstGeom>
          <a:solidFill>
            <a:srgbClr val="FFCB21"/>
          </a:solidFill>
          <a:ln>
            <a:solidFill>
              <a:srgbClr val="FFCB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95868" y="5096726"/>
            <a:ext cx="40158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사용자의 카드 수가 부족할 때 쫓겨남</a:t>
            </a:r>
            <a:endParaRPr lang="ko-KR" altLang="en-US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95868" y="5933856"/>
            <a:ext cx="45352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남은 사용자의 수가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명일 때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우승자 선정</a:t>
            </a:r>
            <a:endParaRPr lang="ko-KR" altLang="en-US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1" name="직각 삼각형 10"/>
          <p:cNvSpPr/>
          <p:nvPr/>
        </p:nvSpPr>
        <p:spPr>
          <a:xfrm rot="13528096">
            <a:off x="1102344" y="2455031"/>
            <a:ext cx="288000" cy="288000"/>
          </a:xfrm>
          <a:prstGeom prst="rtTriangle">
            <a:avLst/>
          </a:prstGeom>
          <a:solidFill>
            <a:srgbClr val="FFCB21"/>
          </a:solidFill>
          <a:ln>
            <a:solidFill>
              <a:srgbClr val="FFCB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직각 삼각형 11"/>
          <p:cNvSpPr/>
          <p:nvPr/>
        </p:nvSpPr>
        <p:spPr>
          <a:xfrm rot="13528096">
            <a:off x="1090901" y="3346445"/>
            <a:ext cx="288000" cy="288000"/>
          </a:xfrm>
          <a:prstGeom prst="rtTriangle">
            <a:avLst/>
          </a:prstGeom>
          <a:solidFill>
            <a:srgbClr val="FFCB21"/>
          </a:solidFill>
          <a:ln>
            <a:solidFill>
              <a:srgbClr val="FFCB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3" name="직각 삼각형 12"/>
          <p:cNvSpPr/>
          <p:nvPr/>
        </p:nvSpPr>
        <p:spPr>
          <a:xfrm rot="13528096">
            <a:off x="1093762" y="4237859"/>
            <a:ext cx="288000" cy="288000"/>
          </a:xfrm>
          <a:prstGeom prst="rtTriangle">
            <a:avLst/>
          </a:prstGeom>
          <a:solidFill>
            <a:srgbClr val="FFCB21"/>
          </a:solidFill>
          <a:ln>
            <a:solidFill>
              <a:srgbClr val="FFCB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95868" y="2417899"/>
            <a:ext cx="48750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명의 게임 참가자가 정상적으로 게임에 입장</a:t>
            </a:r>
            <a:endParaRPr lang="ko-KR" altLang="en-US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95868" y="3323575"/>
            <a:ext cx="37730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사용자가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card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입력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정상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비정상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95868" y="4123834"/>
            <a:ext cx="36679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사용자가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bell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입력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정상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비정상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7185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307734"/>
            <a:ext cx="1031261" cy="1450061"/>
          </a:xfrm>
          <a:prstGeom prst="rect">
            <a:avLst/>
          </a:prstGeom>
          <a:solidFill>
            <a:srgbClr val="FFCB21"/>
          </a:solidFill>
          <a:ln>
            <a:solidFill>
              <a:srgbClr val="FFCB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95842" y="504695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</a:rPr>
              <a:t>8</a:t>
            </a:r>
            <a:endParaRPr lang="ko-KR" altLang="en-US" sz="80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2373" y="1058693"/>
            <a:ext cx="30315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solidFill>
                  <a:srgbClr val="FFCB2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결론 및 총평</a:t>
            </a:r>
            <a:endParaRPr lang="ko-KR" altLang="en-US" sz="2800" b="1" dirty="0">
              <a:solidFill>
                <a:srgbClr val="FFCB2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6" name="직각 삼각형 5"/>
          <p:cNvSpPr/>
          <p:nvPr/>
        </p:nvSpPr>
        <p:spPr>
          <a:xfrm rot="13528096">
            <a:off x="364065" y="5129273"/>
            <a:ext cx="288000" cy="288000"/>
          </a:xfrm>
          <a:prstGeom prst="rtTriangle">
            <a:avLst/>
          </a:prstGeom>
          <a:solidFill>
            <a:srgbClr val="FFCB21"/>
          </a:solidFill>
          <a:ln>
            <a:solidFill>
              <a:srgbClr val="FFCB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직각 삼각형 6"/>
          <p:cNvSpPr/>
          <p:nvPr/>
        </p:nvSpPr>
        <p:spPr>
          <a:xfrm rot="13528096">
            <a:off x="361204" y="6020689"/>
            <a:ext cx="288000" cy="288000"/>
          </a:xfrm>
          <a:prstGeom prst="rtTriangle">
            <a:avLst/>
          </a:prstGeom>
          <a:solidFill>
            <a:srgbClr val="FFCB21"/>
          </a:solidFill>
          <a:ln>
            <a:solidFill>
              <a:srgbClr val="FFCB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60449" y="5096726"/>
            <a:ext cx="89146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서버에서 받은 메시지에 특수문자가 섞여 있는 문제의 원인을 찾지 못해서 어려움을 겪었지만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필터링을 통해서 해결하였다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ko-KR" altLang="en-US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60449" y="5933856"/>
            <a:ext cx="7271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성공적으로 구현하고 조원 다 함께 재미있게 게임을 하면서 뿌듯함을 느꼈다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ko-KR" altLang="en-US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1" name="직각 삼각형 10"/>
          <p:cNvSpPr/>
          <p:nvPr/>
        </p:nvSpPr>
        <p:spPr>
          <a:xfrm rot="13528096">
            <a:off x="366925" y="2455031"/>
            <a:ext cx="288000" cy="288000"/>
          </a:xfrm>
          <a:prstGeom prst="rtTriangle">
            <a:avLst/>
          </a:prstGeom>
          <a:solidFill>
            <a:srgbClr val="FFCB21"/>
          </a:solidFill>
          <a:ln>
            <a:solidFill>
              <a:srgbClr val="FFCB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직각 삼각형 11"/>
          <p:cNvSpPr/>
          <p:nvPr/>
        </p:nvSpPr>
        <p:spPr>
          <a:xfrm rot="13528096">
            <a:off x="355482" y="3346445"/>
            <a:ext cx="288000" cy="288000"/>
          </a:xfrm>
          <a:prstGeom prst="rtTriangle">
            <a:avLst/>
          </a:prstGeom>
          <a:solidFill>
            <a:srgbClr val="FFCB21"/>
          </a:solidFill>
          <a:ln>
            <a:solidFill>
              <a:srgbClr val="FFCB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3" name="직각 삼각형 12"/>
          <p:cNvSpPr/>
          <p:nvPr/>
        </p:nvSpPr>
        <p:spPr>
          <a:xfrm rot="13528096">
            <a:off x="358343" y="4237859"/>
            <a:ext cx="288000" cy="288000"/>
          </a:xfrm>
          <a:prstGeom prst="rtTriangle">
            <a:avLst/>
          </a:prstGeom>
          <a:solidFill>
            <a:srgbClr val="FFCB21"/>
          </a:solidFill>
          <a:ln>
            <a:solidFill>
              <a:srgbClr val="FFCB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60449" y="2280529"/>
            <a:ext cx="924003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비대면 할리갈리 게임은 멀리 떨어진 친구와도 보드게임을 할 수 있는 아쉬움을 달래줄 수 있으며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대면 할리갈리 게임의 단점인 신체 접촉으로 인한 부상을 예방 수 있는 프로그램이 될 것이다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ko-KR" altLang="en-US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60449" y="3414711"/>
            <a:ext cx="9964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멀티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쓰레딩을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이용하여 메모리 공간을 절약하면서 시스템 자원 소모가 적은 프로그램을 개발할 수 있었다</a:t>
            </a:r>
            <a:endParaRPr lang="ko-KR" altLang="en-US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60449" y="4037224"/>
            <a:ext cx="1019542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버클리 소켓 부분을 맡으면서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putty, VMware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등 여러 가상 머신들을 이용하면서 </a:t>
            </a:r>
            <a:r>
              <a:rPr lang="en-US" altLang="ko-KR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ssh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포트 연결 부분에서 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어려움을 겪었지만 윈도우에서도 리눅스를 구동할 수 있도록 도와주는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WSL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사용하여 연결에 성공하였다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ko-KR" altLang="en-US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1513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-355922"/>
            <a:ext cx="540000" cy="7569843"/>
          </a:xfrm>
          <a:prstGeom prst="rect">
            <a:avLst/>
          </a:prstGeom>
          <a:solidFill>
            <a:srgbClr val="FFC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1652000" y="-355922"/>
            <a:ext cx="540000" cy="7569843"/>
          </a:xfrm>
          <a:prstGeom prst="rect">
            <a:avLst/>
          </a:prstGeom>
          <a:solidFill>
            <a:srgbClr val="FFC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804036" y="344092"/>
            <a:ext cx="13035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목차</a:t>
            </a:r>
            <a:endParaRPr lang="ko-KR" altLang="en-US" sz="48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1" name="직각 삼각형 30"/>
          <p:cNvSpPr/>
          <p:nvPr/>
        </p:nvSpPr>
        <p:spPr>
          <a:xfrm rot="13528096">
            <a:off x="926089" y="1892205"/>
            <a:ext cx="288000" cy="288000"/>
          </a:xfrm>
          <a:prstGeom prst="rtTriangle">
            <a:avLst/>
          </a:prstGeom>
          <a:solidFill>
            <a:srgbClr val="FFCB21"/>
          </a:solidFill>
          <a:ln>
            <a:solidFill>
              <a:srgbClr val="FFCB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2" name="직각 삼각형 31"/>
          <p:cNvSpPr/>
          <p:nvPr/>
        </p:nvSpPr>
        <p:spPr>
          <a:xfrm rot="13528096">
            <a:off x="936193" y="2903737"/>
            <a:ext cx="288000" cy="288000"/>
          </a:xfrm>
          <a:prstGeom prst="rtTriangle">
            <a:avLst/>
          </a:prstGeom>
          <a:solidFill>
            <a:srgbClr val="FFCB21"/>
          </a:solidFill>
          <a:ln>
            <a:solidFill>
              <a:srgbClr val="FFCB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3" name="직각 삼각형 32"/>
          <p:cNvSpPr/>
          <p:nvPr/>
        </p:nvSpPr>
        <p:spPr>
          <a:xfrm rot="13528096">
            <a:off x="924273" y="3886011"/>
            <a:ext cx="288000" cy="288000"/>
          </a:xfrm>
          <a:prstGeom prst="rtTriangle">
            <a:avLst/>
          </a:prstGeom>
          <a:solidFill>
            <a:srgbClr val="FFCB21"/>
          </a:solidFill>
          <a:ln>
            <a:solidFill>
              <a:srgbClr val="FFCB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4" name="직각 삼각형 33"/>
          <p:cNvSpPr/>
          <p:nvPr/>
        </p:nvSpPr>
        <p:spPr>
          <a:xfrm rot="13528096">
            <a:off x="936193" y="4867850"/>
            <a:ext cx="288000" cy="288000"/>
          </a:xfrm>
          <a:prstGeom prst="rtTriangle">
            <a:avLst/>
          </a:prstGeom>
          <a:solidFill>
            <a:srgbClr val="FFCB21"/>
          </a:solidFill>
          <a:ln>
            <a:solidFill>
              <a:srgbClr val="FFCB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516038" y="1818657"/>
            <a:ext cx="42306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문제 정의 및 설계 과제 목표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1532101" y="2785581"/>
            <a:ext cx="2236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요구사항 분석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538148" y="3631053"/>
            <a:ext cx="33538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소프트웨어 설계도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(2)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6919064" y="1776754"/>
            <a:ext cx="16722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소스 코드 </a:t>
            </a:r>
          </a:p>
        </p:txBody>
      </p:sp>
      <p:sp>
        <p:nvSpPr>
          <p:cNvPr id="39" name="직각 삼각형 38"/>
          <p:cNvSpPr/>
          <p:nvPr/>
        </p:nvSpPr>
        <p:spPr>
          <a:xfrm rot="13528096">
            <a:off x="914170" y="5756190"/>
            <a:ext cx="288000" cy="288000"/>
          </a:xfrm>
          <a:prstGeom prst="rtTriangle">
            <a:avLst/>
          </a:prstGeom>
          <a:solidFill>
            <a:srgbClr val="FFCB21"/>
          </a:solidFill>
          <a:ln>
            <a:solidFill>
              <a:srgbClr val="FFCB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516038" y="5696550"/>
            <a:ext cx="82493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현실적 제한 요소의 반영 내용 </a:t>
            </a:r>
            <a:r>
              <a:rPr lang="en-US" altLang="ko-KR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&amp; </a:t>
            </a:r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응용프로그램 성능분석</a:t>
            </a:r>
          </a:p>
        </p:txBody>
      </p:sp>
      <p:sp>
        <p:nvSpPr>
          <p:cNvPr id="19" name="직각 삼각형 18"/>
          <p:cNvSpPr/>
          <p:nvPr/>
        </p:nvSpPr>
        <p:spPr>
          <a:xfrm rot="13528096">
            <a:off x="6375817" y="1886555"/>
            <a:ext cx="288000" cy="288000"/>
          </a:xfrm>
          <a:prstGeom prst="rtTriangle">
            <a:avLst/>
          </a:prstGeom>
          <a:solidFill>
            <a:srgbClr val="FFCB21"/>
          </a:solidFill>
          <a:ln>
            <a:solidFill>
              <a:srgbClr val="FFCB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977685" y="2769262"/>
            <a:ext cx="2236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데모 시나리오</a:t>
            </a:r>
          </a:p>
        </p:txBody>
      </p:sp>
      <p:sp>
        <p:nvSpPr>
          <p:cNvPr id="21" name="직각 삼각형 20"/>
          <p:cNvSpPr/>
          <p:nvPr/>
        </p:nvSpPr>
        <p:spPr>
          <a:xfrm rot="13528096">
            <a:off x="6375817" y="2815550"/>
            <a:ext cx="288000" cy="288000"/>
          </a:xfrm>
          <a:prstGeom prst="rtTriangle">
            <a:avLst/>
          </a:prstGeom>
          <a:solidFill>
            <a:srgbClr val="FFCB21"/>
          </a:solidFill>
          <a:ln>
            <a:solidFill>
              <a:srgbClr val="FFCB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5" name="직각 삼각형 24"/>
          <p:cNvSpPr/>
          <p:nvPr/>
        </p:nvSpPr>
        <p:spPr>
          <a:xfrm rot="13528096">
            <a:off x="6375817" y="3796292"/>
            <a:ext cx="288000" cy="288000"/>
          </a:xfrm>
          <a:prstGeom prst="rtTriangle">
            <a:avLst/>
          </a:prstGeom>
          <a:solidFill>
            <a:srgbClr val="FFCB21"/>
          </a:solidFill>
          <a:ln>
            <a:solidFill>
              <a:srgbClr val="FFCB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77685" y="3736652"/>
            <a:ext cx="19992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결론 및 총평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587897" y="4716601"/>
            <a:ext cx="838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모듈</a:t>
            </a:r>
          </a:p>
        </p:txBody>
      </p:sp>
    </p:spTree>
    <p:extLst>
      <p:ext uri="{BB962C8B-B14F-4D97-AF65-F5344CB8AC3E}">
        <p14:creationId xmlns:p14="http://schemas.microsoft.com/office/powerpoint/2010/main" val="878934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307734"/>
            <a:ext cx="1031261" cy="1450061"/>
          </a:xfrm>
          <a:prstGeom prst="rect">
            <a:avLst/>
          </a:prstGeom>
          <a:solidFill>
            <a:srgbClr val="FFCB21"/>
          </a:solidFill>
          <a:ln>
            <a:solidFill>
              <a:srgbClr val="FFCB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95842" y="504695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</a:rPr>
              <a:t>1</a:t>
            </a:r>
            <a:endParaRPr lang="ko-KR" altLang="en-US" sz="80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93919" y="988354"/>
            <a:ext cx="65325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solidFill>
                  <a:srgbClr val="FFCB2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문제 정의 및 설계 과제 목표</a:t>
            </a:r>
            <a:endParaRPr lang="ko-KR" altLang="en-US" sz="2800" b="1" dirty="0">
              <a:solidFill>
                <a:srgbClr val="FFCB2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94172" y="2261391"/>
            <a:ext cx="1129782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00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오프라인 보드게임 ‘할리갈리’는 빠른 시간 안에 종을 쳐야 하는 게임으로 손 부상의 위험이 항상 있었다</a:t>
            </a:r>
            <a:r>
              <a:rPr lang="en-US" altLang="ko-KR" sz="200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 fontAlgn="base">
              <a:lnSpc>
                <a:spcPct val="150000"/>
              </a:lnSpc>
            </a:pPr>
            <a:r>
              <a:rPr lang="ko-KR" altLang="en-US" sz="200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이번에 </a:t>
            </a:r>
            <a:r>
              <a:rPr lang="ko-KR" altLang="en-US" sz="2400" dirty="0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코로나 시대</a:t>
            </a:r>
            <a:r>
              <a:rPr lang="ko-KR" altLang="en-US" sz="200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맞추어 </a:t>
            </a:r>
            <a:r>
              <a:rPr lang="ko-KR" altLang="en-US" sz="2400" dirty="0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부상</a:t>
            </a:r>
            <a:r>
              <a:rPr lang="ko-KR" altLang="en-US" sz="200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위험도 없앨 수 있도록 ‘비대면 할리 갈리’ 게임을 개발하자</a:t>
            </a:r>
            <a:r>
              <a:rPr lang="en-US" altLang="ko-KR" sz="200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</p:txBody>
      </p:sp>
      <p:sp>
        <p:nvSpPr>
          <p:cNvPr id="14" name="직각 삼각형 13"/>
          <p:cNvSpPr/>
          <p:nvPr/>
        </p:nvSpPr>
        <p:spPr>
          <a:xfrm rot="13528096">
            <a:off x="367402" y="2459728"/>
            <a:ext cx="288000" cy="288000"/>
          </a:xfrm>
          <a:prstGeom prst="rtTriangle">
            <a:avLst/>
          </a:prstGeom>
          <a:solidFill>
            <a:srgbClr val="FFCB21"/>
          </a:solidFill>
          <a:ln>
            <a:solidFill>
              <a:srgbClr val="FFCB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6" name="직각 삼각형 15"/>
          <p:cNvSpPr/>
          <p:nvPr/>
        </p:nvSpPr>
        <p:spPr>
          <a:xfrm rot="13528096">
            <a:off x="367402" y="3750173"/>
            <a:ext cx="288000" cy="288000"/>
          </a:xfrm>
          <a:prstGeom prst="rtTriangle">
            <a:avLst/>
          </a:prstGeom>
          <a:solidFill>
            <a:srgbClr val="FFCB21"/>
          </a:solidFill>
          <a:ln>
            <a:solidFill>
              <a:srgbClr val="FFCB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7" name="직각 삼각형 16"/>
          <p:cNvSpPr/>
          <p:nvPr/>
        </p:nvSpPr>
        <p:spPr>
          <a:xfrm rot="13528096">
            <a:off x="355482" y="4847190"/>
            <a:ext cx="288000" cy="288000"/>
          </a:xfrm>
          <a:prstGeom prst="rtTriangle">
            <a:avLst/>
          </a:prstGeom>
          <a:solidFill>
            <a:srgbClr val="FFCB21"/>
          </a:solidFill>
          <a:ln>
            <a:solidFill>
              <a:srgbClr val="FFCB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8" name="직각 삼각형 17"/>
          <p:cNvSpPr/>
          <p:nvPr/>
        </p:nvSpPr>
        <p:spPr>
          <a:xfrm rot="13528096">
            <a:off x="355482" y="5909042"/>
            <a:ext cx="288000" cy="288000"/>
          </a:xfrm>
          <a:prstGeom prst="rtTriangle">
            <a:avLst/>
          </a:prstGeom>
          <a:solidFill>
            <a:srgbClr val="FFCB21"/>
          </a:solidFill>
          <a:ln>
            <a:solidFill>
              <a:srgbClr val="FFCB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94172" y="3705928"/>
            <a:ext cx="109614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CLIENT-SERVER</a:t>
            </a:r>
            <a:r>
              <a:rPr lang="en-US" altLang="ko-KR" sz="200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방식으로 동작되는 네트워크 응용 프로그램을 스스로 </a:t>
            </a:r>
            <a:r>
              <a:rPr lang="ko-KR" altLang="en-US" sz="2400" dirty="0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기획</a:t>
            </a:r>
            <a:r>
              <a:rPr lang="en-US" altLang="ko-KR" sz="2400" dirty="0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설계</a:t>
            </a:r>
            <a:r>
              <a:rPr lang="en-US" altLang="ko-KR" sz="2400" dirty="0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구현</a:t>
            </a:r>
            <a:r>
              <a:rPr lang="ko-KR" altLang="en-US" sz="200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한다</a:t>
            </a:r>
            <a:r>
              <a:rPr lang="en-US" altLang="ko-KR" sz="200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94172" y="4733165"/>
            <a:ext cx="110757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서버와 클라이언트에서 사용하는 </a:t>
            </a:r>
            <a:r>
              <a:rPr lang="ko-KR" altLang="en-US" sz="2400" dirty="0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네트워크 인터페이스</a:t>
            </a:r>
            <a:r>
              <a:rPr lang="ko-KR" altLang="en-US" sz="200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다르게 하며</a:t>
            </a:r>
            <a:r>
              <a:rPr lang="en-US" altLang="ko-KR" sz="200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3</a:t>
            </a:r>
            <a:r>
              <a:rPr lang="ko-KR" altLang="en-US" sz="200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 인터페이스를 사용한다</a:t>
            </a:r>
            <a:r>
              <a:rPr lang="en-US" altLang="ko-KR" sz="200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94172" y="5849402"/>
            <a:ext cx="4963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solidFill>
                  <a:srgbClr val="0000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멀티 쓰레드</a:t>
            </a:r>
            <a:r>
              <a:rPr lang="ko-KR" altLang="en-US" sz="200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이용한 프로그램을 구현한다</a:t>
            </a:r>
            <a:r>
              <a:rPr lang="en-US" altLang="ko-KR" sz="2000" dirty="0">
                <a:solidFill>
                  <a:srgbClr val="000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1627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307734"/>
            <a:ext cx="1031261" cy="1450061"/>
          </a:xfrm>
          <a:prstGeom prst="rect">
            <a:avLst/>
          </a:prstGeom>
          <a:solidFill>
            <a:srgbClr val="FFCB21"/>
          </a:solidFill>
          <a:ln>
            <a:solidFill>
              <a:srgbClr val="FFCB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95842" y="504695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</a:rPr>
              <a:t>2</a:t>
            </a:r>
            <a:endParaRPr lang="ko-KR" altLang="en-US" sz="80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91833" y="871697"/>
            <a:ext cx="35445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solidFill>
                  <a:srgbClr val="FFCB2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요구 사항 분석</a:t>
            </a:r>
            <a:endParaRPr lang="ko-KR" altLang="en-US" sz="2800" b="1" dirty="0">
              <a:solidFill>
                <a:srgbClr val="FFCB2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4" name="직각 삼각형 13"/>
          <p:cNvSpPr/>
          <p:nvPr/>
        </p:nvSpPr>
        <p:spPr>
          <a:xfrm rot="13528096">
            <a:off x="366926" y="4609407"/>
            <a:ext cx="288000" cy="288000"/>
          </a:xfrm>
          <a:prstGeom prst="rtTriangle">
            <a:avLst/>
          </a:prstGeom>
          <a:solidFill>
            <a:srgbClr val="FFCB21"/>
          </a:solidFill>
          <a:ln>
            <a:solidFill>
              <a:srgbClr val="FFCB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6" name="직각 삼각형 15"/>
          <p:cNvSpPr/>
          <p:nvPr/>
        </p:nvSpPr>
        <p:spPr>
          <a:xfrm rot="13528096">
            <a:off x="364065" y="5430767"/>
            <a:ext cx="288000" cy="288000"/>
          </a:xfrm>
          <a:prstGeom prst="rtTriangle">
            <a:avLst/>
          </a:prstGeom>
          <a:solidFill>
            <a:srgbClr val="FFCB21"/>
          </a:solidFill>
          <a:ln>
            <a:solidFill>
              <a:srgbClr val="FFCB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7" name="직각 삼각형 16"/>
          <p:cNvSpPr/>
          <p:nvPr/>
        </p:nvSpPr>
        <p:spPr>
          <a:xfrm rot="13528096">
            <a:off x="355482" y="6252129"/>
            <a:ext cx="288000" cy="288000"/>
          </a:xfrm>
          <a:prstGeom prst="rtTriangle">
            <a:avLst/>
          </a:prstGeom>
          <a:solidFill>
            <a:srgbClr val="FFCB21"/>
          </a:solidFill>
          <a:ln>
            <a:solidFill>
              <a:srgbClr val="FFCB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63310" y="4511781"/>
            <a:ext cx="58753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 참가자에게 현재 </a:t>
            </a:r>
            <a:r>
              <a: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카드 현황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알 수 있어야 한다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ko-KR" altLang="en-US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63310" y="5316742"/>
            <a:ext cx="111620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 참가자의 차례는 </a:t>
            </a:r>
            <a:r>
              <a: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제한시간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 있고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시간 내에 카드를 뒤집지 않으면 다른 사람에게 차례가 넘어간다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ko-KR" altLang="en-US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63310" y="6163231"/>
            <a:ext cx="89402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 활동 외의 메시지는 </a:t>
            </a:r>
            <a:r>
              <a: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채팅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으로 간주되어 서버와 모든 게임 참가자에게 전송된다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ko-KR" altLang="en-US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396848" y="-400110"/>
            <a:ext cx="59282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발표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나머지는 일반적인 할리갈리 게임 규칙을 따른다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ko-KR" altLang="en-US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3" name="직각 삼각형 12"/>
          <p:cNvSpPr/>
          <p:nvPr/>
        </p:nvSpPr>
        <p:spPr>
          <a:xfrm rot="13528096">
            <a:off x="369786" y="2145327"/>
            <a:ext cx="288000" cy="288000"/>
          </a:xfrm>
          <a:prstGeom prst="rtTriangle">
            <a:avLst/>
          </a:prstGeom>
          <a:solidFill>
            <a:srgbClr val="FFCB21"/>
          </a:solidFill>
          <a:ln>
            <a:solidFill>
              <a:srgbClr val="FFCB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직각 삼각형 14"/>
          <p:cNvSpPr/>
          <p:nvPr/>
        </p:nvSpPr>
        <p:spPr>
          <a:xfrm rot="13528096">
            <a:off x="358343" y="2966687"/>
            <a:ext cx="288000" cy="288000"/>
          </a:xfrm>
          <a:prstGeom prst="rtTriangle">
            <a:avLst/>
          </a:prstGeom>
          <a:solidFill>
            <a:srgbClr val="FFCB21"/>
          </a:solidFill>
          <a:ln>
            <a:solidFill>
              <a:srgbClr val="FFCB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3" name="직각 삼각형 22"/>
          <p:cNvSpPr/>
          <p:nvPr/>
        </p:nvSpPr>
        <p:spPr>
          <a:xfrm rot="13528096">
            <a:off x="361204" y="3788047"/>
            <a:ext cx="288000" cy="288000"/>
          </a:xfrm>
          <a:prstGeom prst="rtTriangle">
            <a:avLst/>
          </a:prstGeom>
          <a:solidFill>
            <a:srgbClr val="FFCB21"/>
          </a:solidFill>
          <a:ln>
            <a:solidFill>
              <a:srgbClr val="FFCB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63310" y="2075830"/>
            <a:ext cx="47051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참가자가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명이 들어오면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게임을 시작한다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ko-KR" altLang="en-US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63310" y="2910632"/>
            <a:ext cx="71449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 참가자는 자신의 차례일때에만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카드를 뒤집을 수 있어야 한다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ko-KR" altLang="en-US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63310" y="3664534"/>
            <a:ext cx="10867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카드를 뒤집으면 소유한 카드 수가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장 감소하고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랜덤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으로 과일 종류와 과일 개수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(1~5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부여한다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ko-KR" altLang="en-US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4892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307734"/>
            <a:ext cx="1031261" cy="1450061"/>
          </a:xfrm>
          <a:prstGeom prst="rect">
            <a:avLst/>
          </a:prstGeom>
          <a:solidFill>
            <a:srgbClr val="FFCB21"/>
          </a:solidFill>
          <a:ln>
            <a:solidFill>
              <a:srgbClr val="FFCB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95842" y="504695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</a:rPr>
              <a:t>3</a:t>
            </a:r>
            <a:endParaRPr lang="ko-KR" altLang="en-US" sz="80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5223" y="504695"/>
            <a:ext cx="44294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solidFill>
                  <a:srgbClr val="FFCB2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소프트웨어 설계도</a:t>
            </a:r>
            <a:endParaRPr lang="ko-KR" altLang="en-US" sz="2800" b="1" dirty="0">
              <a:solidFill>
                <a:srgbClr val="FFCB2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b="57592"/>
          <a:stretch/>
        </p:blipFill>
        <p:spPr>
          <a:xfrm>
            <a:off x="632460" y="2200394"/>
            <a:ext cx="10927080" cy="465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88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42483" b="1"/>
          <a:stretch/>
        </p:blipFill>
        <p:spPr>
          <a:xfrm>
            <a:off x="632460" y="0"/>
            <a:ext cx="10927080" cy="631684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71C5751-6697-4B8A-A863-8419CFEDE8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570"/>
          <a:stretch/>
        </p:blipFill>
        <p:spPr>
          <a:xfrm>
            <a:off x="629574" y="4911"/>
            <a:ext cx="10948889" cy="631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78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307734"/>
            <a:ext cx="1031261" cy="1450061"/>
          </a:xfrm>
          <a:prstGeom prst="rect">
            <a:avLst/>
          </a:prstGeom>
          <a:solidFill>
            <a:srgbClr val="FFCB21"/>
          </a:solidFill>
          <a:ln>
            <a:solidFill>
              <a:srgbClr val="FFCB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95842" y="504695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</a:rPr>
              <a:t>4</a:t>
            </a:r>
            <a:endParaRPr lang="ko-KR" altLang="en-US" sz="80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2373" y="1058693"/>
            <a:ext cx="1210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solidFill>
                  <a:srgbClr val="FFCB2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모듈</a:t>
            </a:r>
            <a:endParaRPr lang="ko-KR" altLang="en-US" sz="2800" b="1" dirty="0">
              <a:solidFill>
                <a:srgbClr val="FFCB2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020" y="47549"/>
            <a:ext cx="6489959" cy="681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694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307734"/>
            <a:ext cx="1031261" cy="1450061"/>
          </a:xfrm>
          <a:prstGeom prst="rect">
            <a:avLst/>
          </a:prstGeom>
          <a:solidFill>
            <a:srgbClr val="FFCB21"/>
          </a:solidFill>
          <a:ln>
            <a:solidFill>
              <a:srgbClr val="FFCB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95842" y="504695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</a:rPr>
              <a:t>5</a:t>
            </a:r>
            <a:endParaRPr lang="ko-KR" altLang="en-US" sz="80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2373" y="1058693"/>
            <a:ext cx="10551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rgbClr val="FFCB2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현실적 제한 요소의 반영 내용 </a:t>
            </a:r>
            <a:r>
              <a:rPr lang="en-US" altLang="ko-KR" sz="3600" b="1" dirty="0">
                <a:solidFill>
                  <a:srgbClr val="FFCB2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&amp; </a:t>
            </a:r>
            <a:r>
              <a:rPr lang="ko-KR" altLang="en-US" sz="3600" b="1" dirty="0">
                <a:solidFill>
                  <a:srgbClr val="FFCB2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응용프로그램 성능분석</a:t>
            </a:r>
            <a:endParaRPr lang="ko-KR" altLang="en-US" sz="2000" b="1" dirty="0">
              <a:solidFill>
                <a:srgbClr val="FFCB2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5" name="직각 삼각형 14"/>
          <p:cNvSpPr/>
          <p:nvPr/>
        </p:nvSpPr>
        <p:spPr>
          <a:xfrm rot="13528096">
            <a:off x="364638" y="4585127"/>
            <a:ext cx="288000" cy="288000"/>
          </a:xfrm>
          <a:prstGeom prst="rtTriangle">
            <a:avLst/>
          </a:prstGeom>
          <a:solidFill>
            <a:srgbClr val="FFCB21"/>
          </a:solidFill>
          <a:ln>
            <a:solidFill>
              <a:srgbClr val="FFCB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6" name="직각 삼각형 15"/>
          <p:cNvSpPr/>
          <p:nvPr/>
        </p:nvSpPr>
        <p:spPr>
          <a:xfrm rot="13528096">
            <a:off x="362349" y="5371359"/>
            <a:ext cx="288000" cy="288000"/>
          </a:xfrm>
          <a:prstGeom prst="rtTriangle">
            <a:avLst/>
          </a:prstGeom>
          <a:solidFill>
            <a:srgbClr val="FFCB21"/>
          </a:solidFill>
          <a:ln>
            <a:solidFill>
              <a:srgbClr val="FFCB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954727" y="4556887"/>
            <a:ext cx="17171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버퍼 관련 오류</a:t>
            </a:r>
            <a:endParaRPr lang="ko-KR" altLang="en-US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54727" y="5318889"/>
            <a:ext cx="32496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메시지 이외의 쓰레기 값 수신</a:t>
            </a:r>
            <a:endParaRPr lang="ko-KR" altLang="en-US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9" name="직각 삼각형 18"/>
          <p:cNvSpPr/>
          <p:nvPr/>
        </p:nvSpPr>
        <p:spPr>
          <a:xfrm rot="13528096">
            <a:off x="366925" y="2226431"/>
            <a:ext cx="288000" cy="288000"/>
          </a:xfrm>
          <a:prstGeom prst="rtTriangle">
            <a:avLst/>
          </a:prstGeom>
          <a:solidFill>
            <a:srgbClr val="FFCB21"/>
          </a:solidFill>
          <a:ln>
            <a:solidFill>
              <a:srgbClr val="FFCB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0" name="직각 삼각형 19"/>
          <p:cNvSpPr/>
          <p:nvPr/>
        </p:nvSpPr>
        <p:spPr>
          <a:xfrm rot="13528096">
            <a:off x="355482" y="3012663"/>
            <a:ext cx="288000" cy="288000"/>
          </a:xfrm>
          <a:prstGeom prst="rtTriangle">
            <a:avLst/>
          </a:prstGeom>
          <a:solidFill>
            <a:srgbClr val="FFCB21"/>
          </a:solidFill>
          <a:ln>
            <a:solidFill>
              <a:srgbClr val="FFCB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1" name="직각 삼각형 20"/>
          <p:cNvSpPr/>
          <p:nvPr/>
        </p:nvSpPr>
        <p:spPr>
          <a:xfrm rot="13528096">
            <a:off x="360060" y="3798895"/>
            <a:ext cx="288000" cy="288000"/>
          </a:xfrm>
          <a:prstGeom prst="rtTriangle">
            <a:avLst/>
          </a:prstGeom>
          <a:solidFill>
            <a:srgbClr val="FFCB21"/>
          </a:solidFill>
          <a:ln>
            <a:solidFill>
              <a:srgbClr val="FFCB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54727" y="2151572"/>
            <a:ext cx="104855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대면 할리갈리는 손으로 종을 치거나 카드를 뒤집어야 하는데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프로그램에서는 입력하도록 구현해서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순발력 게임이 아니라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‘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순발력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+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타자 속도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＇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게임이 되었다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954727" y="2982841"/>
            <a:ext cx="104855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대면 할리갈리는 과일의 색과 모양으로 계산하지만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프로그램에서는 카드 정보를 문자로 읽어야한다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ko-KR" altLang="en-US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54727" y="3737165"/>
            <a:ext cx="14189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멀티 쓰레딩</a:t>
            </a:r>
            <a:endParaRPr lang="ko-KR" altLang="en-US" sz="2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026" name="Picture 2" descr="https://lh4.googleusercontent.com/dY-0lWluP6D0VQC56OuQt1XH6W6Xb_NglvQH5E15_xTHlEiPge16BJ6vK3mjndIMhen6-P1JpaL4qm9GrFzWlV86NebJCC0k_N1Qn7zQn3LHGW5v4bkTNfWPLDa5mPCrrq-004I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3" t="11371" r="4664" b="7706"/>
          <a:stretch/>
        </p:blipFill>
        <p:spPr bwMode="auto">
          <a:xfrm>
            <a:off x="5152278" y="4226613"/>
            <a:ext cx="2949703" cy="223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6.googleusercontent.com/K9pv-oaLpOaxC1YbU1hsagMMBpW1NRtIIA_Uqa8laiBYUKsA6ZFEnbbWCzthc9uR6izPIFSQw3wXNnfNgg-8Bhvqz3CvLrawQOAKBd2KxRAiUSB7NZmCr3nT__iKXLBZopf0z59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" r="1576"/>
          <a:stretch/>
        </p:blipFill>
        <p:spPr bwMode="auto">
          <a:xfrm>
            <a:off x="8332149" y="4317023"/>
            <a:ext cx="3351510" cy="2072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각 삼각형 24"/>
          <p:cNvSpPr/>
          <p:nvPr/>
        </p:nvSpPr>
        <p:spPr>
          <a:xfrm rot="13528096">
            <a:off x="357771" y="6157590"/>
            <a:ext cx="288000" cy="288000"/>
          </a:xfrm>
          <a:prstGeom prst="rtTriangle">
            <a:avLst/>
          </a:prstGeom>
          <a:solidFill>
            <a:srgbClr val="FFCB21"/>
          </a:solidFill>
          <a:ln>
            <a:solidFill>
              <a:srgbClr val="FFCB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954727" y="6130933"/>
            <a:ext cx="8595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Sleep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8356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307734"/>
            <a:ext cx="1031261" cy="1450061"/>
          </a:xfrm>
          <a:prstGeom prst="rect">
            <a:avLst/>
          </a:prstGeom>
          <a:solidFill>
            <a:srgbClr val="FFCB21"/>
          </a:solidFill>
          <a:ln>
            <a:solidFill>
              <a:srgbClr val="FFCB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95842" y="504695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</a:rPr>
              <a:t>6</a:t>
            </a:r>
            <a:endParaRPr lang="ko-KR" altLang="en-US" sz="80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32373" y="1058693"/>
            <a:ext cx="22365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solidFill>
                  <a:srgbClr val="FFCB2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소스코드</a:t>
            </a:r>
            <a:endParaRPr lang="ko-KR" altLang="en-US" sz="2800" b="1" dirty="0">
              <a:solidFill>
                <a:srgbClr val="FFCB2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186" y="2221888"/>
            <a:ext cx="6324600" cy="177165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394" y="3993538"/>
            <a:ext cx="6322392" cy="1651123"/>
          </a:xfrm>
          <a:prstGeom prst="rect">
            <a:avLst/>
          </a:prstGeom>
        </p:spPr>
      </p:pic>
      <p:pic>
        <p:nvPicPr>
          <p:cNvPr id="3074" name="Picture 2" descr="https://lh4.googleusercontent.com/BeasQmN3t4lh6q6L7k9aXnVmCdEMGWwoBo59XSdAB7nfa0DbzE-Y5PBh8Ab9-ecQLOXBnPHvlzxwkB3xtWbVTToBE34EqXJ7wfhdmvU4SsXPUs13ms2tXytmtNLjR05mCktOKOW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09"/>
          <a:stretch/>
        </p:blipFill>
        <p:spPr bwMode="auto">
          <a:xfrm>
            <a:off x="295842" y="2221888"/>
            <a:ext cx="5779643" cy="440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979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예스크린세탁협동조합_발표자료_2020</Template>
  <TotalTime>611</TotalTime>
  <Words>423</Words>
  <Application>Microsoft Office PowerPoint</Application>
  <PresentationFormat>와이드스크린</PresentationFormat>
  <Paragraphs>64</Paragraphs>
  <Slides>11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나눔스퀘어라운드 ExtraBold</vt:lpstr>
      <vt:lpstr>나눔스퀘어라운드 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박지영(2019156013)</cp:lastModifiedBy>
  <cp:revision>62</cp:revision>
  <dcterms:created xsi:type="dcterms:W3CDTF">2021-04-27T13:29:35Z</dcterms:created>
  <dcterms:modified xsi:type="dcterms:W3CDTF">2021-05-31T08:27:09Z</dcterms:modified>
</cp:coreProperties>
</file>