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63" r:id="rId6"/>
    <p:sldId id="259" r:id="rId7"/>
    <p:sldId id="258"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652"/>
  </p:normalViewPr>
  <p:slideViewPr>
    <p:cSldViewPr snapToGrid="0" snapToObjects="1">
      <p:cViewPr varScale="1">
        <p:scale>
          <a:sx n="115" d="100"/>
          <a:sy n="115" d="100"/>
        </p:scale>
        <p:origin x="2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561-355D-341F-D2C7-9AA15B76C8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340FFC-8F74-6B2B-4E70-EBF7389AF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94924F-B3F2-3F10-F3E2-03C3B3D3E571}"/>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9D363090-4EBB-1482-4707-070DA2891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FF02F-58E0-5E4F-4478-58CBC626AB69}"/>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172505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5DE4-56F8-EF96-4BD6-B116A734FF7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7A33271-4E22-BAC3-F12A-495111B3064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9B9595-6506-D6B3-02CD-419A23EF0F3C}"/>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B970EA4E-1B2A-FC35-5B4D-51ABE1814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0B3DA-D29E-67E9-A268-5E89565C7652}"/>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16996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0E17C-2629-3306-7104-854994AD1B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121921-BC25-DC09-DF20-F2A3E6132F4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7FD971-E4D3-6E81-36FC-508BE4B7C055}"/>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344AC0AD-C078-0340-9B22-EBD6804F1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C1626-144E-201A-B028-D0C0C3D98E46}"/>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389663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26B3-C068-177F-4871-94FB1F2F5F6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88AB54-2C3E-EAF3-F1F7-28A0F0C059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D84DB4-BC51-5969-7179-878DF9CA491C}"/>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D4DC775E-73CA-7631-083E-B6E18B04D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7F5A-2472-EB51-76D3-466F3C989D0C}"/>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175049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DB7B-75A4-4D49-39FA-580CD7A8CD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343BE1-1C5E-CA2D-F736-A174C160A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3E9318-2F42-D427-2884-205620DECC1A}"/>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27875ADD-7789-8494-8E9E-AD1D55C12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B86A7-7E09-2F52-1208-4917B94C1E0B}"/>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346238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47BF-66FE-4E56-1A62-EA5CF74571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310A69-1D7F-EBA0-17F9-7F1CCBB10E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D1093F-C648-DB4A-661D-6E320F5556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5887FF3-3269-C700-460B-C0AE7E8AC8E5}"/>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6" name="Footer Placeholder 5">
            <a:extLst>
              <a:ext uri="{FF2B5EF4-FFF2-40B4-BE49-F238E27FC236}">
                <a16:creationId xmlns:a16="http://schemas.microsoft.com/office/drawing/2014/main" id="{DC6BA4A4-BE97-EE16-9654-3DF22AFDB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2481C-8FD8-778C-5BD8-7679E1DE39E4}"/>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246975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D7CB-3472-CD34-4E54-6F975101D29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95711E-9EAF-2C89-6075-713118CA5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ABA7D9-3332-615F-44BD-860F813EB4B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62195A-CB99-A241-BA1C-0CE22DA17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E892FE-23A3-2EEB-B413-A442C69E80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0D656A6-B9CD-10CE-D826-DE5F6106E0FD}"/>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8" name="Footer Placeholder 7">
            <a:extLst>
              <a:ext uri="{FF2B5EF4-FFF2-40B4-BE49-F238E27FC236}">
                <a16:creationId xmlns:a16="http://schemas.microsoft.com/office/drawing/2014/main" id="{EBFF82EB-3307-64F0-A386-DBA072611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86295-871F-AB40-2B8D-F84AE61765C2}"/>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115397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DC7B-F290-AF87-1CA2-27CB06384C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01F669-263E-1977-3FFA-537B78F67504}"/>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4" name="Footer Placeholder 3">
            <a:extLst>
              <a:ext uri="{FF2B5EF4-FFF2-40B4-BE49-F238E27FC236}">
                <a16:creationId xmlns:a16="http://schemas.microsoft.com/office/drawing/2014/main" id="{7E128EA3-5173-3228-BA27-AB0DA683CA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209945-9E56-41FD-1312-C1AF6B155238}"/>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8767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C4E76-9E4B-DAD6-55F5-63A571CD83CE}"/>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3" name="Footer Placeholder 2">
            <a:extLst>
              <a:ext uri="{FF2B5EF4-FFF2-40B4-BE49-F238E27FC236}">
                <a16:creationId xmlns:a16="http://schemas.microsoft.com/office/drawing/2014/main" id="{6370670A-9B56-FB75-5F1D-0FEC77EB10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E2D07-6446-29FD-9C75-82B37A1F625B}"/>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89022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576F-13FE-C45A-4CE7-05B1B3A37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9A1057-C66E-0952-429D-BE6DAC8C5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48F183B-8342-0B6A-5B1E-B95FFC63E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C0AE11-B4BC-B21B-8DCB-7D6705F01B24}"/>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6" name="Footer Placeholder 5">
            <a:extLst>
              <a:ext uri="{FF2B5EF4-FFF2-40B4-BE49-F238E27FC236}">
                <a16:creationId xmlns:a16="http://schemas.microsoft.com/office/drawing/2014/main" id="{F04607F4-A20F-975B-A3CB-742439C1B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A758E-48A8-77F5-2F12-A215745118D3}"/>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265569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C508-77DC-1B6F-0355-8E431E5150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F2519ED-86F2-F7B1-B88C-A34EF721D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0E4BB1-3BBB-674C-BFA3-FB269FB5A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96C66B-EE61-14EA-9AFE-BD5EA081F422}"/>
              </a:ext>
            </a:extLst>
          </p:cNvPr>
          <p:cNvSpPr>
            <a:spLocks noGrp="1"/>
          </p:cNvSpPr>
          <p:nvPr>
            <p:ph type="dt" sz="half" idx="10"/>
          </p:nvPr>
        </p:nvSpPr>
        <p:spPr/>
        <p:txBody>
          <a:bodyPr/>
          <a:lstStyle/>
          <a:p>
            <a:fld id="{8F0392F8-C1B9-974C-B339-8CC93F87E943}" type="datetimeFigureOut">
              <a:rPr lang="en-US" smtClean="0"/>
              <a:t>10/6/22</a:t>
            </a:fld>
            <a:endParaRPr lang="en-US"/>
          </a:p>
        </p:txBody>
      </p:sp>
      <p:sp>
        <p:nvSpPr>
          <p:cNvPr id="6" name="Footer Placeholder 5">
            <a:extLst>
              <a:ext uri="{FF2B5EF4-FFF2-40B4-BE49-F238E27FC236}">
                <a16:creationId xmlns:a16="http://schemas.microsoft.com/office/drawing/2014/main" id="{EFBE554C-2E45-BD77-57B9-C1741926C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F7CDB-87E8-11EE-8432-BD1FF092267D}"/>
              </a:ext>
            </a:extLst>
          </p:cNvPr>
          <p:cNvSpPr>
            <a:spLocks noGrp="1"/>
          </p:cNvSpPr>
          <p:nvPr>
            <p:ph type="sldNum" sz="quarter" idx="12"/>
          </p:nvPr>
        </p:nvSpPr>
        <p:spPr/>
        <p:txBody>
          <a:bodyPr/>
          <a:lstStyle/>
          <a:p>
            <a:fld id="{0BB7D3D7-D343-A14C-A3A8-D1E1B1004F16}" type="slidenum">
              <a:rPr lang="en-US" smtClean="0"/>
              <a:t>‹#›</a:t>
            </a:fld>
            <a:endParaRPr lang="en-US"/>
          </a:p>
        </p:txBody>
      </p:sp>
    </p:spTree>
    <p:extLst>
      <p:ext uri="{BB962C8B-B14F-4D97-AF65-F5344CB8AC3E}">
        <p14:creationId xmlns:p14="http://schemas.microsoft.com/office/powerpoint/2010/main" val="211090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F4048-C1F3-DB1F-4DAE-375D48D22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58925A-B8D2-7142-6997-9D9DB04C3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0050EB-46EC-E696-6FDD-2ECD98F9F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92F8-C1B9-974C-B339-8CC93F87E943}" type="datetimeFigureOut">
              <a:rPr lang="en-US" smtClean="0"/>
              <a:t>10/6/22</a:t>
            </a:fld>
            <a:endParaRPr lang="en-US"/>
          </a:p>
        </p:txBody>
      </p:sp>
      <p:sp>
        <p:nvSpPr>
          <p:cNvPr id="5" name="Footer Placeholder 4">
            <a:extLst>
              <a:ext uri="{FF2B5EF4-FFF2-40B4-BE49-F238E27FC236}">
                <a16:creationId xmlns:a16="http://schemas.microsoft.com/office/drawing/2014/main" id="{C763EC65-B49A-31A7-1528-2A55714E3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4A5F0B-45AB-C28D-6D94-C2F4A81DC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7D3D7-D343-A14C-A3A8-D1E1B1004F16}" type="slidenum">
              <a:rPr lang="en-US" smtClean="0"/>
              <a:t>‹#›</a:t>
            </a:fld>
            <a:endParaRPr lang="en-US"/>
          </a:p>
        </p:txBody>
      </p:sp>
    </p:spTree>
    <p:extLst>
      <p:ext uri="{BB962C8B-B14F-4D97-AF65-F5344CB8AC3E}">
        <p14:creationId xmlns:p14="http://schemas.microsoft.com/office/powerpoint/2010/main" val="812657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inisetti.akshai@vi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A4B8-48F8-3301-8734-FFF6411E9751}"/>
              </a:ext>
            </a:extLst>
          </p:cNvPr>
          <p:cNvSpPr>
            <a:spLocks noGrp="1"/>
          </p:cNvSpPr>
          <p:nvPr>
            <p:ph type="ctrTitle"/>
          </p:nvPr>
        </p:nvSpPr>
        <p:spPr>
          <a:xfrm>
            <a:off x="1524000" y="528639"/>
            <a:ext cx="9144000" cy="2150030"/>
          </a:xfrm>
        </p:spPr>
        <p:txBody>
          <a:bodyPr>
            <a:normAutofit/>
          </a:bodyPr>
          <a:lstStyle/>
          <a:p>
            <a:r>
              <a:rPr lang="en-IN" spc="-1">
                <a:solidFill>
                  <a:srgbClr val="000000"/>
                </a:solidFill>
              </a:rPr>
              <a:t>BCSE103E- Computer Programming: Java </a:t>
            </a:r>
            <a:endParaRPr lang="en-US" dirty="0"/>
          </a:p>
        </p:txBody>
      </p:sp>
      <p:sp>
        <p:nvSpPr>
          <p:cNvPr id="3" name="Subtitle 2">
            <a:extLst>
              <a:ext uri="{FF2B5EF4-FFF2-40B4-BE49-F238E27FC236}">
                <a16:creationId xmlns:a16="http://schemas.microsoft.com/office/drawing/2014/main" id="{F19564D2-9BDD-2AA2-F964-1E23C07BCA21}"/>
              </a:ext>
            </a:extLst>
          </p:cNvPr>
          <p:cNvSpPr>
            <a:spLocks noGrp="1"/>
          </p:cNvSpPr>
          <p:nvPr>
            <p:ph type="subTitle" idx="1"/>
          </p:nvPr>
        </p:nvSpPr>
        <p:spPr>
          <a:xfrm>
            <a:off x="1524000" y="3257551"/>
            <a:ext cx="9144000" cy="2900362"/>
          </a:xfrm>
        </p:spPr>
        <p:txBody>
          <a:bodyPr>
            <a:normAutofit fontScale="92500" lnSpcReduction="10000"/>
          </a:bodyPr>
          <a:lstStyle/>
          <a:p>
            <a:r>
              <a:rPr lang="en-US" dirty="0" err="1"/>
              <a:t>Pinisetti</a:t>
            </a:r>
            <a:r>
              <a:rPr lang="en-US" dirty="0"/>
              <a:t> </a:t>
            </a:r>
            <a:r>
              <a:rPr lang="en-US" dirty="0" err="1"/>
              <a:t>Akshai</a:t>
            </a:r>
            <a:r>
              <a:rPr lang="en-US" dirty="0"/>
              <a:t> Kumar, </a:t>
            </a:r>
          </a:p>
          <a:p>
            <a:r>
              <a:rPr lang="en-US" dirty="0"/>
              <a:t>Email id – </a:t>
            </a:r>
            <a:r>
              <a:rPr lang="en-US" dirty="0">
                <a:hlinkClick r:id="rId2"/>
              </a:rPr>
              <a:t>pinisetti.akshai@vit.ac.in</a:t>
            </a:r>
            <a:endParaRPr lang="en-US" dirty="0"/>
          </a:p>
          <a:p>
            <a:endParaRPr lang="en-US" dirty="0"/>
          </a:p>
          <a:p>
            <a:pPr>
              <a:lnSpc>
                <a:spcPct val="120000"/>
              </a:lnSpc>
            </a:pPr>
            <a:r>
              <a:rPr lang="en-US" b="1" u="sng" dirty="0"/>
              <a:t>Open hours</a:t>
            </a:r>
            <a:br>
              <a:rPr lang="en-US" dirty="0"/>
            </a:br>
            <a:r>
              <a:rPr lang="en-US" dirty="0"/>
              <a:t>Tuesday 2:00 PM – 4:30 PM</a:t>
            </a:r>
          </a:p>
          <a:p>
            <a:r>
              <a:rPr lang="en-US" dirty="0"/>
              <a:t>Thursday 2:00 PM – 3:30 PM</a:t>
            </a:r>
          </a:p>
          <a:p>
            <a:r>
              <a:rPr lang="en-US" dirty="0"/>
              <a:t>Friday 9:30 AM – 11:30 AM </a:t>
            </a:r>
          </a:p>
          <a:p>
            <a:endParaRPr lang="en-US" dirty="0"/>
          </a:p>
          <a:p>
            <a:endParaRPr lang="en-US" dirty="0"/>
          </a:p>
        </p:txBody>
      </p:sp>
    </p:spTree>
    <p:extLst>
      <p:ext uri="{BB962C8B-B14F-4D97-AF65-F5344CB8AC3E}">
        <p14:creationId xmlns:p14="http://schemas.microsoft.com/office/powerpoint/2010/main" val="85379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39AC0-E937-B607-21CD-8482EF3613F7}"/>
              </a:ext>
            </a:extLst>
          </p:cNvPr>
          <p:cNvSpPr>
            <a:spLocks noGrp="1"/>
          </p:cNvSpPr>
          <p:nvPr>
            <p:ph idx="1"/>
          </p:nvPr>
        </p:nvSpPr>
        <p:spPr>
          <a:xfrm>
            <a:off x="838200" y="858644"/>
            <a:ext cx="10515600" cy="5318319"/>
          </a:xfrm>
        </p:spPr>
        <p:txBody>
          <a:bodyPr/>
          <a:lstStyle/>
          <a:p>
            <a:r>
              <a:rPr lang="en-IN" b="0" i="0" u="none" strike="noStrike" dirty="0">
                <a:solidFill>
                  <a:srgbClr val="000000"/>
                </a:solidFill>
                <a:effectLst/>
                <a:latin typeface="Verdana" panose="020B0604030504040204" pitchFamily="34" charset="0"/>
              </a:rPr>
              <a:t>The try and catch keywords come in pairs:</a:t>
            </a:r>
          </a:p>
          <a:p>
            <a:endParaRPr lang="en-US" dirty="0"/>
          </a:p>
        </p:txBody>
      </p:sp>
      <p:pic>
        <p:nvPicPr>
          <p:cNvPr id="4" name="Picture 3">
            <a:extLst>
              <a:ext uri="{FF2B5EF4-FFF2-40B4-BE49-F238E27FC236}">
                <a16:creationId xmlns:a16="http://schemas.microsoft.com/office/drawing/2014/main" id="{F2EBD664-1F4B-24D4-CE49-38A53A3CB90D}"/>
              </a:ext>
            </a:extLst>
          </p:cNvPr>
          <p:cNvPicPr>
            <a:picLocks noChangeAspect="1"/>
          </p:cNvPicPr>
          <p:nvPr/>
        </p:nvPicPr>
        <p:blipFill>
          <a:blip r:embed="rId2"/>
          <a:stretch>
            <a:fillRect/>
          </a:stretch>
        </p:blipFill>
        <p:spPr>
          <a:xfrm>
            <a:off x="6229815" y="2334942"/>
            <a:ext cx="4621251" cy="2305656"/>
          </a:xfrm>
          <a:prstGeom prst="rect">
            <a:avLst/>
          </a:prstGeom>
        </p:spPr>
      </p:pic>
      <p:pic>
        <p:nvPicPr>
          <p:cNvPr id="5" name="Picture 4">
            <a:extLst>
              <a:ext uri="{FF2B5EF4-FFF2-40B4-BE49-F238E27FC236}">
                <a16:creationId xmlns:a16="http://schemas.microsoft.com/office/drawing/2014/main" id="{30C5921F-4389-ED93-058B-F2B593191A09}"/>
              </a:ext>
            </a:extLst>
          </p:cNvPr>
          <p:cNvPicPr>
            <a:picLocks noChangeAspect="1"/>
          </p:cNvPicPr>
          <p:nvPr/>
        </p:nvPicPr>
        <p:blipFill>
          <a:blip r:embed="rId3"/>
          <a:stretch>
            <a:fillRect/>
          </a:stretch>
        </p:blipFill>
        <p:spPr>
          <a:xfrm>
            <a:off x="7219640" y="4838817"/>
            <a:ext cx="2641600" cy="419100"/>
          </a:xfrm>
          <a:prstGeom prst="rect">
            <a:avLst/>
          </a:prstGeom>
        </p:spPr>
      </p:pic>
      <p:pic>
        <p:nvPicPr>
          <p:cNvPr id="6" name="Picture 5">
            <a:extLst>
              <a:ext uri="{FF2B5EF4-FFF2-40B4-BE49-F238E27FC236}">
                <a16:creationId xmlns:a16="http://schemas.microsoft.com/office/drawing/2014/main" id="{553DAF73-2859-8E74-6588-929BD1FCFE3D}"/>
              </a:ext>
            </a:extLst>
          </p:cNvPr>
          <p:cNvPicPr>
            <a:picLocks noChangeAspect="1"/>
          </p:cNvPicPr>
          <p:nvPr/>
        </p:nvPicPr>
        <p:blipFill>
          <a:blip r:embed="rId4"/>
          <a:stretch>
            <a:fillRect/>
          </a:stretch>
        </p:blipFill>
        <p:spPr>
          <a:xfrm>
            <a:off x="1116981" y="2334942"/>
            <a:ext cx="4560267" cy="1456473"/>
          </a:xfrm>
          <a:prstGeom prst="rect">
            <a:avLst/>
          </a:prstGeom>
        </p:spPr>
      </p:pic>
      <p:pic>
        <p:nvPicPr>
          <p:cNvPr id="7" name="Picture 6">
            <a:extLst>
              <a:ext uri="{FF2B5EF4-FFF2-40B4-BE49-F238E27FC236}">
                <a16:creationId xmlns:a16="http://schemas.microsoft.com/office/drawing/2014/main" id="{6B655215-9B23-DE11-2F76-54DFAE158496}"/>
              </a:ext>
            </a:extLst>
          </p:cNvPr>
          <p:cNvPicPr>
            <a:picLocks noChangeAspect="1"/>
          </p:cNvPicPr>
          <p:nvPr/>
        </p:nvPicPr>
        <p:blipFill>
          <a:blip r:embed="rId5"/>
          <a:stretch>
            <a:fillRect/>
          </a:stretch>
        </p:blipFill>
        <p:spPr>
          <a:xfrm>
            <a:off x="1116981" y="4196077"/>
            <a:ext cx="4411043" cy="364772"/>
          </a:xfrm>
          <a:prstGeom prst="rect">
            <a:avLst/>
          </a:prstGeom>
        </p:spPr>
      </p:pic>
    </p:spTree>
    <p:extLst>
      <p:ext uri="{BB962C8B-B14F-4D97-AF65-F5344CB8AC3E}">
        <p14:creationId xmlns:p14="http://schemas.microsoft.com/office/powerpoint/2010/main" val="44202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10A1-C030-5026-B60C-FE9E97683278}"/>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3D689F9C-D0B9-60D3-F9DD-33566C1F8BA4}"/>
              </a:ext>
            </a:extLst>
          </p:cNvPr>
          <p:cNvSpPr>
            <a:spLocks noGrp="1"/>
          </p:cNvSpPr>
          <p:nvPr>
            <p:ph idx="1"/>
          </p:nvPr>
        </p:nvSpPr>
        <p:spPr>
          <a:xfrm>
            <a:off x="838200" y="1527717"/>
            <a:ext cx="10515600" cy="4649246"/>
          </a:xfrm>
        </p:spPr>
        <p:txBody>
          <a:bodyPr/>
          <a:lstStyle/>
          <a:p>
            <a:r>
              <a:rPr lang="en-IN" b="0" i="0" u="none" strike="noStrike" dirty="0">
                <a:solidFill>
                  <a:srgbClr val="000000"/>
                </a:solidFill>
                <a:effectLst/>
                <a:latin typeface="Verdana" panose="020B0604030504040204" pitchFamily="34" charset="0"/>
              </a:rPr>
              <a:t>The </a:t>
            </a:r>
            <a:r>
              <a:rPr lang="en-IN" dirty="0"/>
              <a:t>finally</a:t>
            </a:r>
            <a:r>
              <a:rPr lang="en-IN" b="0" i="0" u="none" strike="noStrike" dirty="0">
                <a:solidFill>
                  <a:srgbClr val="000000"/>
                </a:solidFill>
                <a:effectLst/>
                <a:latin typeface="Verdana" panose="020B0604030504040204" pitchFamily="34" charset="0"/>
              </a:rPr>
              <a:t> statement lets you execute code, after </a:t>
            </a:r>
            <a:r>
              <a:rPr lang="en-IN" dirty="0"/>
              <a:t>try...catch</a:t>
            </a:r>
            <a:r>
              <a:rPr lang="en-IN" b="0" i="0" u="none" strike="noStrike" dirty="0">
                <a:solidFill>
                  <a:srgbClr val="000000"/>
                </a:solidFill>
                <a:effectLst/>
                <a:latin typeface="Verdana" panose="020B0604030504040204" pitchFamily="34" charset="0"/>
              </a:rPr>
              <a:t>, regardless of the result</a:t>
            </a:r>
            <a:endParaRPr lang="en-US" dirty="0"/>
          </a:p>
        </p:txBody>
      </p:sp>
      <p:pic>
        <p:nvPicPr>
          <p:cNvPr id="5" name="Picture 4">
            <a:extLst>
              <a:ext uri="{FF2B5EF4-FFF2-40B4-BE49-F238E27FC236}">
                <a16:creationId xmlns:a16="http://schemas.microsoft.com/office/drawing/2014/main" id="{CDBF7E31-1E23-792B-5268-4443672BAFE5}"/>
              </a:ext>
            </a:extLst>
          </p:cNvPr>
          <p:cNvPicPr>
            <a:picLocks noChangeAspect="1"/>
          </p:cNvPicPr>
          <p:nvPr/>
        </p:nvPicPr>
        <p:blipFill>
          <a:blip r:embed="rId2"/>
          <a:stretch>
            <a:fillRect/>
          </a:stretch>
        </p:blipFill>
        <p:spPr>
          <a:xfrm>
            <a:off x="2755900" y="2442582"/>
            <a:ext cx="6680200" cy="3467100"/>
          </a:xfrm>
          <a:prstGeom prst="rect">
            <a:avLst/>
          </a:prstGeom>
        </p:spPr>
      </p:pic>
      <p:pic>
        <p:nvPicPr>
          <p:cNvPr id="7" name="Picture 6">
            <a:extLst>
              <a:ext uri="{FF2B5EF4-FFF2-40B4-BE49-F238E27FC236}">
                <a16:creationId xmlns:a16="http://schemas.microsoft.com/office/drawing/2014/main" id="{535BD372-FCA9-205E-28B2-01AB464620DF}"/>
              </a:ext>
            </a:extLst>
          </p:cNvPr>
          <p:cNvPicPr>
            <a:picLocks noChangeAspect="1"/>
          </p:cNvPicPr>
          <p:nvPr/>
        </p:nvPicPr>
        <p:blipFill>
          <a:blip r:embed="rId3"/>
          <a:stretch>
            <a:fillRect/>
          </a:stretch>
        </p:blipFill>
        <p:spPr>
          <a:xfrm>
            <a:off x="4330700" y="5909682"/>
            <a:ext cx="3530600" cy="698500"/>
          </a:xfrm>
          <a:prstGeom prst="rect">
            <a:avLst/>
          </a:prstGeom>
        </p:spPr>
      </p:pic>
    </p:spTree>
    <p:extLst>
      <p:ext uri="{BB962C8B-B14F-4D97-AF65-F5344CB8AC3E}">
        <p14:creationId xmlns:p14="http://schemas.microsoft.com/office/powerpoint/2010/main" val="40522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laceHolder 1">
            <a:extLst>
              <a:ext uri="{FF2B5EF4-FFF2-40B4-BE49-F238E27FC236}">
                <a16:creationId xmlns:a16="http://schemas.microsoft.com/office/drawing/2014/main" id="{0ABE63E9-53A2-817E-91C0-1287EA5EEAAF}"/>
              </a:ext>
            </a:extLst>
          </p:cNvPr>
          <p:cNvSpPr>
            <a:spLocks noGrp="1"/>
          </p:cNvSpPr>
          <p:nvPr>
            <p:ph type="title"/>
          </p:nvPr>
        </p:nvSpPr>
        <p:spPr>
          <a:xfrm>
            <a:off x="838080" y="365040"/>
            <a:ext cx="10514160" cy="1324080"/>
          </a:xfrm>
          <a:prstGeom prst="rect">
            <a:avLst/>
          </a:prstGeom>
          <a:noFill/>
          <a:ln w="0">
            <a:noFill/>
          </a:ln>
        </p:spPr>
        <p:txBody>
          <a:bodyPr lIns="90000" tIns="45000" rIns="90000" bIns="45000" anchor="ctr">
            <a:normAutofit/>
          </a:bodyPr>
          <a:lstStyle/>
          <a:p>
            <a:pPr>
              <a:lnSpc>
                <a:spcPct val="90000"/>
              </a:lnSpc>
              <a:buNone/>
            </a:pPr>
            <a:r>
              <a:rPr lang="en-IN" sz="3200" b="1" strike="noStrike" spc="-1" dirty="0">
                <a:solidFill>
                  <a:srgbClr val="000000"/>
                </a:solidFill>
                <a:latin typeface="+mn-lt"/>
              </a:rPr>
              <a:t>Contents</a:t>
            </a:r>
            <a:endParaRPr lang="en-US" sz="3200" b="0" strike="noStrike" spc="-1" dirty="0">
              <a:latin typeface="+mn-lt"/>
            </a:endParaRPr>
          </a:p>
        </p:txBody>
      </p:sp>
      <p:sp>
        <p:nvSpPr>
          <p:cNvPr id="11" name="PlaceHolder 2">
            <a:extLst>
              <a:ext uri="{FF2B5EF4-FFF2-40B4-BE49-F238E27FC236}">
                <a16:creationId xmlns:a16="http://schemas.microsoft.com/office/drawing/2014/main" id="{925D792F-8566-FE14-58B9-918858AD0E49}"/>
              </a:ext>
            </a:extLst>
          </p:cNvPr>
          <p:cNvSpPr txBox="1">
            <a:spLocks/>
          </p:cNvSpPr>
          <p:nvPr/>
        </p:nvSpPr>
        <p:spPr>
          <a:xfrm>
            <a:off x="838080" y="1689120"/>
            <a:ext cx="10514160" cy="4486320"/>
          </a:xfrm>
          <a:prstGeom prst="rect">
            <a:avLst/>
          </a:prstGeom>
          <a:noFill/>
          <a:ln w="0">
            <a:noFill/>
          </a:ln>
        </p:spPr>
        <p:txBody>
          <a:bodyPr vert="horz" lIns="90000" tIns="45000" rIns="90000" bIns="4500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1"/>
              </a:spcBef>
              <a:buClr>
                <a:srgbClr val="000000"/>
              </a:buClr>
              <a:buFont typeface="Arial"/>
              <a:buChar char="•"/>
            </a:pPr>
            <a:r>
              <a:rPr lang="en-IN" sz="2400" spc="-1" dirty="0">
                <a:solidFill>
                  <a:srgbClr val="000000"/>
                </a:solidFill>
                <a:latin typeface="+mn-lt"/>
              </a:rPr>
              <a:t>Packages</a:t>
            </a:r>
          </a:p>
          <a:p>
            <a:pPr marL="228600" indent="-228600">
              <a:spcBef>
                <a:spcPts val="1001"/>
              </a:spcBef>
              <a:buClr>
                <a:srgbClr val="000000"/>
              </a:buClr>
              <a:buFont typeface="Arial"/>
              <a:buChar char="•"/>
            </a:pPr>
            <a:r>
              <a:rPr lang="en-IN" sz="2400" spc="-1" dirty="0">
                <a:solidFill>
                  <a:srgbClr val="000000"/>
                </a:solidFill>
                <a:latin typeface="+mn-lt"/>
              </a:rPr>
              <a:t>Exceptions</a:t>
            </a:r>
            <a:endParaRPr lang="en-US" sz="2400" spc="-1" dirty="0">
              <a:latin typeface="Arial"/>
            </a:endParaRPr>
          </a:p>
          <a:p>
            <a:pPr>
              <a:spcBef>
                <a:spcPts val="1001"/>
              </a:spcBef>
            </a:pPr>
            <a:endParaRPr lang="en-US" sz="2400" spc="-1" dirty="0">
              <a:latin typeface="Arial"/>
            </a:endParaRPr>
          </a:p>
          <a:p>
            <a:pPr>
              <a:spcBef>
                <a:spcPts val="1001"/>
              </a:spcBef>
            </a:pPr>
            <a:endParaRPr lang="en-US" sz="2800" spc="-1" dirty="0">
              <a:latin typeface="Arial"/>
            </a:endParaRPr>
          </a:p>
          <a:p>
            <a:pPr>
              <a:spcBef>
                <a:spcPts val="1001"/>
              </a:spcBef>
            </a:pPr>
            <a:endParaRPr lang="en-US" sz="2800" spc="-1" dirty="0">
              <a:latin typeface="Arial"/>
            </a:endParaRPr>
          </a:p>
        </p:txBody>
      </p:sp>
    </p:spTree>
    <p:extLst>
      <p:ext uri="{BB962C8B-B14F-4D97-AF65-F5344CB8AC3E}">
        <p14:creationId xmlns:p14="http://schemas.microsoft.com/office/powerpoint/2010/main" val="170115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9D17-6BB9-773F-CDD0-0F06EF4DD1E6}"/>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27993DA3-253D-FAFD-0C29-61B6F4336499}"/>
              </a:ext>
            </a:extLst>
          </p:cNvPr>
          <p:cNvSpPr>
            <a:spLocks noGrp="1"/>
          </p:cNvSpPr>
          <p:nvPr>
            <p:ph idx="1"/>
          </p:nvPr>
        </p:nvSpPr>
        <p:spPr>
          <a:xfrm>
            <a:off x="838200" y="1425040"/>
            <a:ext cx="10515600" cy="2956956"/>
          </a:xfrm>
        </p:spPr>
        <p:txBody>
          <a:bodyPr>
            <a:normAutofit lnSpcReduction="10000"/>
          </a:bodyPr>
          <a:lstStyle/>
          <a:p>
            <a:pPr algn="l"/>
            <a:r>
              <a:rPr lang="en-IN" b="0" i="0" u="none" strike="noStrike" dirty="0">
                <a:solidFill>
                  <a:srgbClr val="000000"/>
                </a:solidFill>
                <a:effectLst/>
                <a:latin typeface="Verdana" panose="020B0604030504040204" pitchFamily="34" charset="0"/>
              </a:rPr>
              <a:t>A package in Java is used to group related classes. </a:t>
            </a:r>
            <a:br>
              <a:rPr lang="en-IN" dirty="0">
                <a:solidFill>
                  <a:srgbClr val="000000"/>
                </a:solidFill>
                <a:latin typeface="Verdana" panose="020B0604030504040204" pitchFamily="34" charset="0"/>
              </a:rPr>
            </a:br>
            <a:r>
              <a:rPr lang="en-IN" b="1" i="0" u="none" strike="noStrike" dirty="0">
                <a:solidFill>
                  <a:srgbClr val="000000"/>
                </a:solidFill>
                <a:effectLst/>
                <a:latin typeface="Verdana" panose="020B0604030504040204" pitchFamily="34" charset="0"/>
              </a:rPr>
              <a:t>(a folder in a file directory)</a:t>
            </a:r>
            <a:r>
              <a:rPr lang="en-IN" b="0" i="0" u="none" strike="noStrike" dirty="0">
                <a:solidFill>
                  <a:srgbClr val="000000"/>
                </a:solidFill>
                <a:effectLst/>
                <a:latin typeface="Verdana" panose="020B0604030504040204" pitchFamily="34" charset="0"/>
              </a:rPr>
              <a:t> </a:t>
            </a:r>
          </a:p>
          <a:p>
            <a:pPr algn="l"/>
            <a:r>
              <a:rPr lang="en-IN" dirty="0">
                <a:solidFill>
                  <a:srgbClr val="000000"/>
                </a:solidFill>
                <a:latin typeface="Verdana" panose="020B0604030504040204" pitchFamily="34" charset="0"/>
              </a:rPr>
              <a:t>To </a:t>
            </a:r>
            <a:r>
              <a:rPr lang="en-IN" b="0" i="0" u="none" strike="noStrike" dirty="0">
                <a:solidFill>
                  <a:srgbClr val="000000"/>
                </a:solidFill>
                <a:effectLst/>
                <a:latin typeface="Verdana" panose="020B0604030504040204" pitchFamily="34" charset="0"/>
              </a:rPr>
              <a:t>avoid name conflicts, and to write a better maintainable code. </a:t>
            </a:r>
          </a:p>
          <a:p>
            <a:pPr algn="l"/>
            <a:r>
              <a:rPr lang="en-IN" b="0" i="0" u="none" strike="noStrike" dirty="0">
                <a:solidFill>
                  <a:srgbClr val="000000"/>
                </a:solidFill>
                <a:effectLst/>
                <a:latin typeface="Verdana" panose="020B0604030504040204" pitchFamily="34" charset="0"/>
              </a:rPr>
              <a:t>Packages are divided into two categories:</a:t>
            </a:r>
          </a:p>
          <a:p>
            <a:pPr lvl="1"/>
            <a:r>
              <a:rPr lang="en-IN" b="0" i="0" u="none" strike="noStrike" dirty="0">
                <a:solidFill>
                  <a:srgbClr val="000000"/>
                </a:solidFill>
                <a:effectLst/>
                <a:latin typeface="Verdana" panose="020B0604030504040204" pitchFamily="34" charset="0"/>
              </a:rPr>
              <a:t>Built-in Packages (packages from the Java API)</a:t>
            </a:r>
          </a:p>
          <a:p>
            <a:pPr lvl="1"/>
            <a:r>
              <a:rPr lang="en-IN" b="0" i="0" u="none" strike="noStrike" dirty="0">
                <a:solidFill>
                  <a:srgbClr val="000000"/>
                </a:solidFill>
                <a:effectLst/>
                <a:latin typeface="Verdana" panose="020B0604030504040204" pitchFamily="34" charset="0"/>
              </a:rPr>
              <a:t>User-defined Packages (create your own packages)</a:t>
            </a:r>
          </a:p>
          <a:p>
            <a:pPr marL="0" indent="0">
              <a:buNone/>
            </a:pPr>
            <a:endParaRPr lang="en-US" dirty="0"/>
          </a:p>
        </p:txBody>
      </p:sp>
      <p:pic>
        <p:nvPicPr>
          <p:cNvPr id="5" name="Picture 4">
            <a:extLst>
              <a:ext uri="{FF2B5EF4-FFF2-40B4-BE49-F238E27FC236}">
                <a16:creationId xmlns:a16="http://schemas.microsoft.com/office/drawing/2014/main" id="{CFFB2565-BCAF-E75C-7868-FBC70B15C0E5}"/>
              </a:ext>
            </a:extLst>
          </p:cNvPr>
          <p:cNvPicPr>
            <a:picLocks noChangeAspect="1"/>
          </p:cNvPicPr>
          <p:nvPr/>
        </p:nvPicPr>
        <p:blipFill>
          <a:blip r:embed="rId2"/>
          <a:stretch>
            <a:fillRect/>
          </a:stretch>
        </p:blipFill>
        <p:spPr>
          <a:xfrm>
            <a:off x="838200" y="4381996"/>
            <a:ext cx="9672935" cy="1182463"/>
          </a:xfrm>
          <a:prstGeom prst="rect">
            <a:avLst/>
          </a:prstGeom>
        </p:spPr>
      </p:pic>
      <p:pic>
        <p:nvPicPr>
          <p:cNvPr id="7" name="Picture 6">
            <a:extLst>
              <a:ext uri="{FF2B5EF4-FFF2-40B4-BE49-F238E27FC236}">
                <a16:creationId xmlns:a16="http://schemas.microsoft.com/office/drawing/2014/main" id="{ADF520C6-8EB9-7BDA-F886-363446DB840E}"/>
              </a:ext>
            </a:extLst>
          </p:cNvPr>
          <p:cNvPicPr>
            <a:picLocks noChangeAspect="1"/>
          </p:cNvPicPr>
          <p:nvPr/>
        </p:nvPicPr>
        <p:blipFill>
          <a:blip r:embed="rId3"/>
          <a:stretch>
            <a:fillRect/>
          </a:stretch>
        </p:blipFill>
        <p:spPr>
          <a:xfrm>
            <a:off x="3355045" y="5564459"/>
            <a:ext cx="5481909" cy="700332"/>
          </a:xfrm>
          <a:prstGeom prst="rect">
            <a:avLst/>
          </a:prstGeom>
        </p:spPr>
      </p:pic>
    </p:spTree>
    <p:extLst>
      <p:ext uri="{BB962C8B-B14F-4D97-AF65-F5344CB8AC3E}">
        <p14:creationId xmlns:p14="http://schemas.microsoft.com/office/powerpoint/2010/main" val="373150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F14D-3060-4328-E45C-56C15F07E090}"/>
              </a:ext>
            </a:extLst>
          </p:cNvPr>
          <p:cNvSpPr>
            <a:spLocks noGrp="1"/>
          </p:cNvSpPr>
          <p:nvPr>
            <p:ph type="title"/>
          </p:nvPr>
        </p:nvSpPr>
        <p:spPr>
          <a:xfrm>
            <a:off x="838200" y="365125"/>
            <a:ext cx="10515600" cy="950719"/>
          </a:xfrm>
        </p:spPr>
        <p:txBody>
          <a:bodyPr/>
          <a:lstStyle/>
          <a:p>
            <a:r>
              <a:rPr lang="en-US" dirty="0"/>
              <a:t>User defined package</a:t>
            </a:r>
          </a:p>
        </p:txBody>
      </p:sp>
      <p:sp>
        <p:nvSpPr>
          <p:cNvPr id="3" name="Content Placeholder 2">
            <a:extLst>
              <a:ext uri="{FF2B5EF4-FFF2-40B4-BE49-F238E27FC236}">
                <a16:creationId xmlns:a16="http://schemas.microsoft.com/office/drawing/2014/main" id="{53808035-DD9B-B466-816B-EBB0E280E574}"/>
              </a:ext>
            </a:extLst>
          </p:cNvPr>
          <p:cNvSpPr>
            <a:spLocks noGrp="1"/>
          </p:cNvSpPr>
          <p:nvPr>
            <p:ph idx="1"/>
          </p:nvPr>
        </p:nvSpPr>
        <p:spPr>
          <a:xfrm>
            <a:off x="838200" y="1159727"/>
            <a:ext cx="10515600" cy="5333147"/>
          </a:xfrm>
        </p:spPr>
        <p:txBody>
          <a:bodyPr>
            <a:normAutofit fontScale="85000" lnSpcReduction="20000"/>
          </a:bodyPr>
          <a:lstStyle/>
          <a:p>
            <a:r>
              <a:rPr lang="en-IN" b="0" i="0" u="none" strike="noStrike" dirty="0">
                <a:solidFill>
                  <a:srgbClr val="000000"/>
                </a:solidFill>
                <a:effectLst/>
                <a:latin typeface="Verdana" panose="020B0604030504040204" pitchFamily="34" charset="0"/>
              </a:rPr>
              <a:t> Java uses a file system directory to store them. Just like folders on your computer:</a:t>
            </a:r>
          </a:p>
          <a:p>
            <a:endParaRPr lang="en-IN"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b="0" i="0" u="none" strike="noStrike" dirty="0">
                <a:solidFill>
                  <a:srgbClr val="000000"/>
                </a:solidFill>
                <a:effectLst/>
                <a:latin typeface="Verdana" panose="020B0604030504040204" pitchFamily="34" charset="0"/>
              </a:rPr>
              <a:t>To create a package, use the </a:t>
            </a:r>
            <a:r>
              <a:rPr lang="en-IN" dirty="0"/>
              <a:t>package</a:t>
            </a:r>
            <a:r>
              <a:rPr lang="en-IN" b="0" i="0" u="none" strike="noStrike" dirty="0">
                <a:solidFill>
                  <a:srgbClr val="000000"/>
                </a:solidFill>
                <a:effectLst/>
                <a:latin typeface="Verdana" panose="020B0604030504040204" pitchFamily="34" charset="0"/>
              </a:rPr>
              <a:t> keyword:</a:t>
            </a:r>
            <a:br>
              <a:rPr lang="en-IN" b="0" i="0" u="none" strike="noStrike" dirty="0">
                <a:solidFill>
                  <a:srgbClr val="000000"/>
                </a:solidFill>
                <a:effectLst/>
                <a:latin typeface="Verdana" panose="020B0604030504040204" pitchFamily="34" charset="0"/>
              </a:rPr>
            </a:br>
            <a:r>
              <a:rPr lang="en-IN" b="0" i="0" u="none" strike="noStrike" dirty="0" err="1">
                <a:solidFill>
                  <a:srgbClr val="000000"/>
                </a:solidFill>
                <a:effectLst/>
                <a:latin typeface="Segoe UI" panose="020B0502040204020203" pitchFamily="34" charset="0"/>
              </a:rPr>
              <a:t>MyPackageClass.java</a:t>
            </a: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b="0" i="0" u="none" strike="noStrike" dirty="0">
                <a:solidFill>
                  <a:srgbClr val="000000"/>
                </a:solidFill>
                <a:effectLst/>
                <a:latin typeface="Segoe UI" panose="020B0502040204020203" pitchFamily="34" charset="0"/>
              </a:rPr>
            </a:br>
            <a:br>
              <a:rPr lang="en-IN" sz="4000" b="0" i="0" u="none" strike="noStrike" dirty="0">
                <a:solidFill>
                  <a:srgbClr val="000000"/>
                </a:solidFill>
                <a:effectLst/>
                <a:latin typeface="Verdana" panose="020B0604030504040204" pitchFamily="34" charset="0"/>
              </a:rPr>
            </a:br>
            <a:r>
              <a:rPr lang="en-IN" sz="4000" b="0" i="0" u="none" strike="noStrike" dirty="0">
                <a:solidFill>
                  <a:srgbClr val="000000"/>
                </a:solidFill>
                <a:effectLst/>
                <a:latin typeface="Verdana" panose="020B0604030504040204" pitchFamily="34" charset="0"/>
              </a:rPr>
              <a:t>*** </a:t>
            </a:r>
            <a:r>
              <a:rPr lang="en-IN" sz="2800" b="0" i="0" u="none" strike="noStrike" dirty="0">
                <a:solidFill>
                  <a:srgbClr val="000000"/>
                </a:solidFill>
                <a:effectLst/>
                <a:latin typeface="Verdana" panose="020B0604030504040204" pitchFamily="34" charset="0"/>
              </a:rPr>
              <a:t>The package name should be written in lower case to avoid conflict with class names.</a:t>
            </a:r>
            <a:endParaRPr lang="en-IN" b="0" i="0" u="none" strike="noStrike"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829C9976-031C-7D55-A6DA-B4BC1F7D40C1}"/>
              </a:ext>
            </a:extLst>
          </p:cNvPr>
          <p:cNvPicPr>
            <a:picLocks noChangeAspect="1"/>
          </p:cNvPicPr>
          <p:nvPr/>
        </p:nvPicPr>
        <p:blipFill>
          <a:blip r:embed="rId2"/>
          <a:stretch>
            <a:fillRect/>
          </a:stretch>
        </p:blipFill>
        <p:spPr>
          <a:xfrm>
            <a:off x="7030689" y="1790313"/>
            <a:ext cx="3416300" cy="952500"/>
          </a:xfrm>
          <a:prstGeom prst="rect">
            <a:avLst/>
          </a:prstGeom>
        </p:spPr>
      </p:pic>
      <p:pic>
        <p:nvPicPr>
          <p:cNvPr id="7" name="Picture 6">
            <a:extLst>
              <a:ext uri="{FF2B5EF4-FFF2-40B4-BE49-F238E27FC236}">
                <a16:creationId xmlns:a16="http://schemas.microsoft.com/office/drawing/2014/main" id="{D1F22D26-642D-CF9B-4DAE-78892CDC9B0F}"/>
              </a:ext>
            </a:extLst>
          </p:cNvPr>
          <p:cNvPicPr>
            <a:picLocks noChangeAspect="1"/>
          </p:cNvPicPr>
          <p:nvPr/>
        </p:nvPicPr>
        <p:blipFill>
          <a:blip r:embed="rId3"/>
          <a:stretch>
            <a:fillRect/>
          </a:stretch>
        </p:blipFill>
        <p:spPr>
          <a:xfrm>
            <a:off x="2487399" y="3128015"/>
            <a:ext cx="6659021" cy="2079974"/>
          </a:xfrm>
          <a:prstGeom prst="rect">
            <a:avLst/>
          </a:prstGeom>
        </p:spPr>
      </p:pic>
    </p:spTree>
    <p:extLst>
      <p:ext uri="{BB962C8B-B14F-4D97-AF65-F5344CB8AC3E}">
        <p14:creationId xmlns:p14="http://schemas.microsoft.com/office/powerpoint/2010/main" val="53660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9918-57E2-4D12-6F75-1130CDC6DE5E}"/>
              </a:ext>
            </a:extLst>
          </p:cNvPr>
          <p:cNvSpPr>
            <a:spLocks noGrp="1"/>
          </p:cNvSpPr>
          <p:nvPr>
            <p:ph type="title"/>
          </p:nvPr>
        </p:nvSpPr>
        <p:spPr>
          <a:xfrm>
            <a:off x="838200" y="365126"/>
            <a:ext cx="10515600" cy="872660"/>
          </a:xfrm>
        </p:spPr>
        <p:txBody>
          <a:bodyPr/>
          <a:lstStyle/>
          <a:p>
            <a:r>
              <a:rPr lang="en-US" dirty="0"/>
              <a:t>Steps</a:t>
            </a:r>
          </a:p>
        </p:txBody>
      </p:sp>
      <p:sp>
        <p:nvSpPr>
          <p:cNvPr id="3" name="Content Placeholder 2">
            <a:extLst>
              <a:ext uri="{FF2B5EF4-FFF2-40B4-BE49-F238E27FC236}">
                <a16:creationId xmlns:a16="http://schemas.microsoft.com/office/drawing/2014/main" id="{2571BF1F-396F-DD1E-7527-EB12685B4DF2}"/>
              </a:ext>
            </a:extLst>
          </p:cNvPr>
          <p:cNvSpPr>
            <a:spLocks noGrp="1"/>
          </p:cNvSpPr>
          <p:nvPr>
            <p:ph idx="1"/>
          </p:nvPr>
        </p:nvSpPr>
        <p:spPr>
          <a:xfrm>
            <a:off x="838200" y="1237786"/>
            <a:ext cx="10515600" cy="4939177"/>
          </a:xfrm>
        </p:spPr>
        <p:txBody>
          <a:bodyPr>
            <a:normAutofit fontScale="92500" lnSpcReduction="20000"/>
          </a:bodyPr>
          <a:lstStyle/>
          <a:p>
            <a:pPr marL="514350" indent="-514350">
              <a:buFont typeface="+mj-lt"/>
              <a:buAutoNum type="arabicPeriod"/>
            </a:pPr>
            <a:r>
              <a:rPr lang="en-IN" sz="2400" b="0" i="0" u="none" strike="noStrike" dirty="0">
                <a:solidFill>
                  <a:srgbClr val="000000"/>
                </a:solidFill>
                <a:effectLst/>
                <a:latin typeface="Verdana" panose="020B0604030504040204" pitchFamily="34" charset="0"/>
              </a:rPr>
              <a:t>Save the file as </a:t>
            </a:r>
            <a:r>
              <a:rPr lang="en-IN" sz="2400" b="1" i="0" u="none" strike="noStrike" dirty="0" err="1">
                <a:solidFill>
                  <a:srgbClr val="000000"/>
                </a:solidFill>
                <a:effectLst/>
                <a:latin typeface="Verdana" panose="020B0604030504040204" pitchFamily="34" charset="0"/>
              </a:rPr>
              <a:t>MyPackageClass.java</a:t>
            </a:r>
            <a:r>
              <a:rPr lang="en-IN" sz="2400" b="0" i="0" u="none" strike="noStrike" dirty="0">
                <a:solidFill>
                  <a:srgbClr val="000000"/>
                </a:solidFill>
                <a:effectLst/>
                <a:latin typeface="Verdana" panose="020B0604030504040204" pitchFamily="34" charset="0"/>
              </a:rPr>
              <a:t>, and compile it:</a:t>
            </a:r>
            <a:br>
              <a:rPr lang="en-IN" sz="2400" b="0" i="0" u="none" strike="noStrike" dirty="0">
                <a:solidFill>
                  <a:srgbClr val="000000"/>
                </a:solidFill>
                <a:effectLst/>
                <a:latin typeface="Verdana" panose="020B0604030504040204" pitchFamily="34" charset="0"/>
              </a:rPr>
            </a:br>
            <a:br>
              <a:rPr lang="en-IN" sz="2400" b="0" i="0" u="none" strike="noStrike" dirty="0">
                <a:solidFill>
                  <a:srgbClr val="000000"/>
                </a:solidFill>
                <a:effectLst/>
                <a:latin typeface="Verdana" panose="020B0604030504040204" pitchFamily="34" charset="0"/>
              </a:rPr>
            </a:br>
            <a:endParaRPr lang="en-IN" sz="2400" b="0" i="0" u="none" strike="noStrike" dirty="0">
              <a:solidFill>
                <a:srgbClr val="000000"/>
              </a:solidFill>
              <a:effectLst/>
              <a:latin typeface="Verdana" panose="020B0604030504040204" pitchFamily="34" charset="0"/>
            </a:endParaRPr>
          </a:p>
          <a:p>
            <a:pPr marL="514350" indent="-514350">
              <a:buFont typeface="+mj-lt"/>
              <a:buAutoNum type="arabicPeriod"/>
            </a:pPr>
            <a:r>
              <a:rPr lang="en-IN" sz="2400" b="0" i="0" u="none" strike="noStrike" dirty="0">
                <a:solidFill>
                  <a:srgbClr val="000000"/>
                </a:solidFill>
                <a:effectLst/>
                <a:latin typeface="Verdana" panose="020B0604030504040204" pitchFamily="34" charset="0"/>
              </a:rPr>
              <a:t>Then compile the package:</a:t>
            </a:r>
            <a:br>
              <a:rPr lang="en-IN" sz="2400" b="0" i="0" u="none" strike="noStrike" dirty="0">
                <a:solidFill>
                  <a:srgbClr val="000000"/>
                </a:solidFill>
                <a:effectLst/>
                <a:latin typeface="Verdana" panose="020B0604030504040204" pitchFamily="34" charset="0"/>
              </a:rPr>
            </a:br>
            <a:br>
              <a:rPr lang="en-IN" sz="2400" dirty="0">
                <a:solidFill>
                  <a:srgbClr val="000000"/>
                </a:solidFill>
                <a:latin typeface="Verdana" panose="020B0604030504040204" pitchFamily="34" charset="0"/>
              </a:rPr>
            </a:br>
            <a:br>
              <a:rPr lang="en-IN" sz="2400" dirty="0">
                <a:solidFill>
                  <a:srgbClr val="000000"/>
                </a:solidFill>
                <a:latin typeface="Verdana" panose="020B0604030504040204" pitchFamily="34" charset="0"/>
              </a:rPr>
            </a:br>
            <a:br>
              <a:rPr lang="en-IN" sz="2400" dirty="0">
                <a:solidFill>
                  <a:srgbClr val="000000"/>
                </a:solidFill>
                <a:latin typeface="Verdana" panose="020B0604030504040204" pitchFamily="34" charset="0"/>
              </a:rPr>
            </a:br>
            <a:r>
              <a:rPr lang="en-IN" sz="2400" dirty="0">
                <a:solidFill>
                  <a:srgbClr val="000000"/>
                </a:solidFill>
                <a:latin typeface="Verdana" panose="020B0604030504040204" pitchFamily="34" charset="0"/>
              </a:rPr>
              <a:t>** </a:t>
            </a:r>
            <a:r>
              <a:rPr lang="en-IN" sz="2400" b="0" i="0" u="none" strike="noStrike" dirty="0">
                <a:solidFill>
                  <a:srgbClr val="000000"/>
                </a:solidFill>
                <a:effectLst/>
                <a:latin typeface="Verdana" panose="020B0604030504040204" pitchFamily="34" charset="0"/>
              </a:rPr>
              <a:t>When we compiled the package in the example above, a new folder was created, called "</a:t>
            </a:r>
            <a:r>
              <a:rPr lang="en-IN" sz="2400" b="0" i="0" u="none" strike="noStrike" dirty="0" err="1">
                <a:solidFill>
                  <a:srgbClr val="000000"/>
                </a:solidFill>
                <a:effectLst/>
                <a:latin typeface="Verdana" panose="020B0604030504040204" pitchFamily="34" charset="0"/>
              </a:rPr>
              <a:t>mypack</a:t>
            </a:r>
            <a:r>
              <a:rPr lang="en-IN" sz="2400" b="0" i="0" u="none" strike="noStrike" dirty="0">
                <a:solidFill>
                  <a:srgbClr val="000000"/>
                </a:solidFill>
                <a:effectLst/>
                <a:latin typeface="Verdana" panose="020B0604030504040204" pitchFamily="34" charset="0"/>
              </a:rPr>
              <a:t>".</a:t>
            </a:r>
            <a:br>
              <a:rPr lang="en-IN" sz="2400" b="0" i="0" u="none" strike="noStrike" dirty="0">
                <a:solidFill>
                  <a:srgbClr val="000000"/>
                </a:solidFill>
                <a:effectLst/>
                <a:latin typeface="Verdana" panose="020B0604030504040204" pitchFamily="34" charset="0"/>
              </a:rPr>
            </a:br>
            <a:r>
              <a:rPr lang="en-IN" sz="2400" b="0" i="0" u="none" strike="noStrike" dirty="0">
                <a:solidFill>
                  <a:srgbClr val="000000"/>
                </a:solidFill>
                <a:effectLst/>
                <a:latin typeface="Verdana" panose="020B0604030504040204" pitchFamily="34" charset="0"/>
              </a:rPr>
              <a:t>“-d” - </a:t>
            </a:r>
            <a:r>
              <a:rPr lang="en-IN" sz="1600" b="0" i="0" u="none" strike="noStrike" dirty="0">
                <a:solidFill>
                  <a:srgbClr val="000000"/>
                </a:solidFill>
                <a:effectLst/>
                <a:latin typeface="Verdana" panose="020B0604030504040204" pitchFamily="34" charset="0"/>
              </a:rPr>
              <a:t>destination for where to save the class file (</a:t>
            </a:r>
            <a:r>
              <a:rPr lang="en-IN" sz="1100" b="0" i="0" u="none" strike="noStrike" dirty="0">
                <a:solidFill>
                  <a:srgbClr val="000000"/>
                </a:solidFill>
                <a:effectLst/>
                <a:latin typeface="Verdana" panose="020B0604030504040204" pitchFamily="34" charset="0"/>
              </a:rPr>
              <a:t>c:/user</a:t>
            </a:r>
            <a:r>
              <a:rPr lang="en-IN" sz="1600" b="0" i="0" u="none" strike="noStrike" dirty="0">
                <a:solidFill>
                  <a:srgbClr val="000000"/>
                </a:solidFill>
                <a:effectLst/>
                <a:latin typeface="Verdana" panose="020B0604030504040204" pitchFamily="34" charset="0"/>
              </a:rPr>
              <a:t>)</a:t>
            </a:r>
            <a:br>
              <a:rPr lang="en-IN" sz="2400" b="0" i="0" u="none" strike="noStrike" dirty="0">
                <a:solidFill>
                  <a:srgbClr val="000000"/>
                </a:solidFill>
                <a:effectLst/>
                <a:latin typeface="Verdana" panose="020B0604030504040204" pitchFamily="34" charset="0"/>
              </a:rPr>
            </a:br>
            <a:r>
              <a:rPr lang="en-IN" sz="1600" b="0" i="0" u="none" strike="noStrike" dirty="0">
                <a:solidFill>
                  <a:srgbClr val="000000"/>
                </a:solidFill>
                <a:effectLst/>
                <a:latin typeface="Verdana" panose="020B0604030504040204" pitchFamily="34" charset="0"/>
              </a:rPr>
              <a:t> To keep the package within the same directory “.”</a:t>
            </a:r>
            <a:br>
              <a:rPr lang="en-IN" sz="1600" b="0" i="0" u="none" strike="noStrike" dirty="0">
                <a:solidFill>
                  <a:srgbClr val="000000"/>
                </a:solidFill>
                <a:effectLst/>
                <a:latin typeface="Verdana" panose="020B0604030504040204" pitchFamily="34" charset="0"/>
              </a:rPr>
            </a:br>
            <a:endParaRPr lang="en-IN" sz="2400" dirty="0">
              <a:solidFill>
                <a:srgbClr val="000000"/>
              </a:solidFill>
              <a:latin typeface="Verdana" panose="020B0604030504040204" pitchFamily="34" charset="0"/>
            </a:endParaRPr>
          </a:p>
          <a:p>
            <a:pPr marL="514350" indent="-514350">
              <a:buFont typeface="+mj-lt"/>
              <a:buAutoNum type="arabicPeriod"/>
            </a:pPr>
            <a:r>
              <a:rPr lang="en-IN" sz="2400" b="0" i="0" u="none" strike="noStrike" dirty="0">
                <a:solidFill>
                  <a:srgbClr val="000000"/>
                </a:solidFill>
                <a:effectLst/>
                <a:latin typeface="Verdana" panose="020B0604030504040204" pitchFamily="34" charset="0"/>
              </a:rPr>
              <a:t>To run the </a:t>
            </a:r>
            <a:r>
              <a:rPr lang="en-IN" sz="2400" b="1" i="0" u="none" strike="noStrike" dirty="0" err="1">
                <a:solidFill>
                  <a:srgbClr val="000000"/>
                </a:solidFill>
                <a:effectLst/>
                <a:latin typeface="Verdana" panose="020B0604030504040204" pitchFamily="34" charset="0"/>
              </a:rPr>
              <a:t>MyPackageClass.java</a:t>
            </a:r>
            <a:r>
              <a:rPr lang="en-IN" sz="2400" b="0" i="0" u="none" strike="noStrike" dirty="0">
                <a:solidFill>
                  <a:srgbClr val="000000"/>
                </a:solidFill>
                <a:effectLst/>
                <a:latin typeface="Verdana" panose="020B0604030504040204" pitchFamily="34" charset="0"/>
              </a:rPr>
              <a:t> file, write the following:</a:t>
            </a:r>
            <a:br>
              <a:rPr lang="en-IN" sz="2400" b="0" i="0" u="none" strike="noStrike" dirty="0">
                <a:solidFill>
                  <a:srgbClr val="000000"/>
                </a:solidFill>
                <a:effectLst/>
                <a:latin typeface="Verdana" panose="020B0604030504040204" pitchFamily="34" charset="0"/>
              </a:rPr>
            </a:br>
            <a:br>
              <a:rPr lang="en-IN" sz="2400" b="0" i="0" u="none" strike="noStrike" dirty="0">
                <a:solidFill>
                  <a:srgbClr val="000000"/>
                </a:solidFill>
                <a:effectLst/>
                <a:latin typeface="Verdana" panose="020B0604030504040204" pitchFamily="34" charset="0"/>
              </a:rPr>
            </a:br>
            <a:br>
              <a:rPr lang="en-IN" sz="2400" b="0" i="0" u="none" strike="noStrike" dirty="0">
                <a:solidFill>
                  <a:srgbClr val="000000"/>
                </a:solidFill>
                <a:effectLst/>
                <a:latin typeface="Verdana" panose="020B0604030504040204" pitchFamily="34" charset="0"/>
              </a:rPr>
            </a:br>
            <a:endParaRPr lang="en-IN" sz="2400" b="0" i="0" u="none" strike="noStrike" dirty="0">
              <a:solidFill>
                <a:srgbClr val="000000"/>
              </a:solidFill>
              <a:effectLst/>
              <a:latin typeface="Verdana" panose="020B0604030504040204" pitchFamily="34" charset="0"/>
            </a:endParaRPr>
          </a:p>
          <a:p>
            <a:pPr marL="514350" indent="-514350">
              <a:buFont typeface="+mj-lt"/>
              <a:buAutoNum type="arabicPeriod"/>
            </a:pPr>
            <a:r>
              <a:rPr lang="en-IN" sz="2400" b="0" i="0" u="none" strike="noStrike" dirty="0">
                <a:solidFill>
                  <a:srgbClr val="000000"/>
                </a:solidFill>
                <a:effectLst/>
                <a:latin typeface="Verdana" panose="020B0604030504040204" pitchFamily="34" charset="0"/>
              </a:rPr>
              <a:t>The output will be:</a:t>
            </a:r>
            <a:br>
              <a:rPr lang="en-IN" sz="2400" b="0" i="0" u="none" strike="noStrike" dirty="0">
                <a:solidFill>
                  <a:srgbClr val="000000"/>
                </a:solidFill>
                <a:effectLst/>
                <a:latin typeface="Verdana" panose="020B0604030504040204" pitchFamily="34" charset="0"/>
              </a:rPr>
            </a:br>
            <a:endParaRPr lang="en-US" sz="2400" dirty="0"/>
          </a:p>
        </p:txBody>
      </p:sp>
      <p:pic>
        <p:nvPicPr>
          <p:cNvPr id="5" name="Picture 4">
            <a:extLst>
              <a:ext uri="{FF2B5EF4-FFF2-40B4-BE49-F238E27FC236}">
                <a16:creationId xmlns:a16="http://schemas.microsoft.com/office/drawing/2014/main" id="{4129B682-7AE7-F3E0-F3E2-77739CCA9DA5}"/>
              </a:ext>
            </a:extLst>
          </p:cNvPr>
          <p:cNvPicPr>
            <a:picLocks noChangeAspect="1"/>
          </p:cNvPicPr>
          <p:nvPr/>
        </p:nvPicPr>
        <p:blipFill>
          <a:blip r:embed="rId2"/>
          <a:stretch>
            <a:fillRect/>
          </a:stretch>
        </p:blipFill>
        <p:spPr>
          <a:xfrm>
            <a:off x="4298346" y="5493525"/>
            <a:ext cx="3595307" cy="494623"/>
          </a:xfrm>
          <a:prstGeom prst="rect">
            <a:avLst/>
          </a:prstGeom>
        </p:spPr>
      </p:pic>
      <p:pic>
        <p:nvPicPr>
          <p:cNvPr id="7" name="Picture 6">
            <a:extLst>
              <a:ext uri="{FF2B5EF4-FFF2-40B4-BE49-F238E27FC236}">
                <a16:creationId xmlns:a16="http://schemas.microsoft.com/office/drawing/2014/main" id="{222C0391-1A43-3843-0DBA-A0362DB55820}"/>
              </a:ext>
            </a:extLst>
          </p:cNvPr>
          <p:cNvPicPr>
            <a:picLocks noChangeAspect="1"/>
          </p:cNvPicPr>
          <p:nvPr/>
        </p:nvPicPr>
        <p:blipFill>
          <a:blip r:embed="rId3"/>
          <a:stretch>
            <a:fillRect/>
          </a:stretch>
        </p:blipFill>
        <p:spPr>
          <a:xfrm>
            <a:off x="1788685" y="4668269"/>
            <a:ext cx="8614627" cy="554181"/>
          </a:xfrm>
          <a:prstGeom prst="rect">
            <a:avLst/>
          </a:prstGeom>
        </p:spPr>
      </p:pic>
      <p:pic>
        <p:nvPicPr>
          <p:cNvPr id="9" name="Picture 8">
            <a:extLst>
              <a:ext uri="{FF2B5EF4-FFF2-40B4-BE49-F238E27FC236}">
                <a16:creationId xmlns:a16="http://schemas.microsoft.com/office/drawing/2014/main" id="{E40C7020-B923-2B8D-4615-C2E6AC725D28}"/>
              </a:ext>
            </a:extLst>
          </p:cNvPr>
          <p:cNvPicPr>
            <a:picLocks noChangeAspect="1"/>
          </p:cNvPicPr>
          <p:nvPr/>
        </p:nvPicPr>
        <p:blipFill>
          <a:blip r:embed="rId4"/>
          <a:stretch>
            <a:fillRect/>
          </a:stretch>
        </p:blipFill>
        <p:spPr>
          <a:xfrm>
            <a:off x="2834939" y="1533087"/>
            <a:ext cx="6522122" cy="449802"/>
          </a:xfrm>
          <a:prstGeom prst="rect">
            <a:avLst/>
          </a:prstGeom>
        </p:spPr>
      </p:pic>
      <p:pic>
        <p:nvPicPr>
          <p:cNvPr id="11" name="Picture 10">
            <a:extLst>
              <a:ext uri="{FF2B5EF4-FFF2-40B4-BE49-F238E27FC236}">
                <a16:creationId xmlns:a16="http://schemas.microsoft.com/office/drawing/2014/main" id="{63DAADDC-64BD-EBA0-D3B7-321A27C9369F}"/>
              </a:ext>
            </a:extLst>
          </p:cNvPr>
          <p:cNvPicPr>
            <a:picLocks noChangeAspect="1"/>
          </p:cNvPicPr>
          <p:nvPr/>
        </p:nvPicPr>
        <p:blipFill>
          <a:blip r:embed="rId5"/>
          <a:stretch>
            <a:fillRect/>
          </a:stretch>
        </p:blipFill>
        <p:spPr>
          <a:xfrm>
            <a:off x="2278285" y="2446251"/>
            <a:ext cx="7635425" cy="506776"/>
          </a:xfrm>
          <a:prstGeom prst="rect">
            <a:avLst/>
          </a:prstGeom>
        </p:spPr>
      </p:pic>
    </p:spTree>
    <p:extLst>
      <p:ext uri="{BB962C8B-B14F-4D97-AF65-F5344CB8AC3E}">
        <p14:creationId xmlns:p14="http://schemas.microsoft.com/office/powerpoint/2010/main" val="26128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433973-4BC2-F1FC-A52D-5B5D474D32DC}"/>
              </a:ext>
            </a:extLst>
          </p:cNvPr>
          <p:cNvPicPr>
            <a:picLocks noChangeAspect="1"/>
          </p:cNvPicPr>
          <p:nvPr/>
        </p:nvPicPr>
        <p:blipFill>
          <a:blip r:embed="rId2"/>
          <a:stretch>
            <a:fillRect/>
          </a:stretch>
        </p:blipFill>
        <p:spPr>
          <a:xfrm>
            <a:off x="1822406" y="329378"/>
            <a:ext cx="8547187" cy="6199244"/>
          </a:xfrm>
          <a:prstGeom prst="rect">
            <a:avLst/>
          </a:prstGeom>
        </p:spPr>
      </p:pic>
    </p:spTree>
    <p:extLst>
      <p:ext uri="{BB962C8B-B14F-4D97-AF65-F5344CB8AC3E}">
        <p14:creationId xmlns:p14="http://schemas.microsoft.com/office/powerpoint/2010/main" val="418675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EFBC9-04CC-DE05-D893-7A6FE8EB9640}"/>
              </a:ext>
            </a:extLst>
          </p:cNvPr>
          <p:cNvSpPr>
            <a:spLocks noGrp="1"/>
          </p:cNvSpPr>
          <p:nvPr>
            <p:ph idx="4294967295"/>
          </p:nvPr>
        </p:nvSpPr>
        <p:spPr>
          <a:xfrm>
            <a:off x="838200" y="697675"/>
            <a:ext cx="10515600" cy="5462650"/>
          </a:xfrm>
        </p:spPr>
        <p:txBody>
          <a:bodyPr>
            <a:normAutofit/>
          </a:bodyPr>
          <a:lstStyle/>
          <a:p>
            <a:pPr marL="0" indent="0" algn="just" fontAlgn="base">
              <a:buNone/>
            </a:pPr>
            <a:r>
              <a:rPr lang="en-IN" sz="2400" b="1" i="0" u="none" strike="noStrike" dirty="0">
                <a:effectLst/>
              </a:rPr>
              <a:t>Major reasons why an exception Occurs</a:t>
            </a:r>
          </a:p>
          <a:p>
            <a:pPr algn="just" fontAlgn="base">
              <a:buFont typeface="Arial" panose="020B0604020202020204" pitchFamily="34" charset="0"/>
              <a:buChar char="•"/>
            </a:pPr>
            <a:r>
              <a:rPr lang="en-IN" sz="2400" b="0" i="0" u="none" strike="noStrike" dirty="0">
                <a:effectLst/>
              </a:rPr>
              <a:t>Invalid user input</a:t>
            </a:r>
          </a:p>
          <a:p>
            <a:pPr algn="just" fontAlgn="base">
              <a:buFont typeface="Arial" panose="020B0604020202020204" pitchFamily="34" charset="0"/>
              <a:buChar char="•"/>
            </a:pPr>
            <a:r>
              <a:rPr lang="en-IN" sz="2400" b="0" i="0" u="none" strike="noStrike" dirty="0">
                <a:effectLst/>
              </a:rPr>
              <a:t>Device failure</a:t>
            </a:r>
          </a:p>
          <a:p>
            <a:pPr algn="just" fontAlgn="base">
              <a:buFont typeface="Arial" panose="020B0604020202020204" pitchFamily="34" charset="0"/>
              <a:buChar char="•"/>
            </a:pPr>
            <a:r>
              <a:rPr lang="en-IN" sz="2400" b="0" i="0" u="none" strike="noStrike" dirty="0">
                <a:effectLst/>
              </a:rPr>
              <a:t>Loss of network connection</a:t>
            </a:r>
          </a:p>
          <a:p>
            <a:pPr algn="just" fontAlgn="base">
              <a:buFont typeface="Arial" panose="020B0604020202020204" pitchFamily="34" charset="0"/>
              <a:buChar char="•"/>
            </a:pPr>
            <a:r>
              <a:rPr lang="en-IN" sz="2400" b="0" i="0" u="none" strike="noStrike" dirty="0">
                <a:effectLst/>
              </a:rPr>
              <a:t>Physical limitations (out of disk memory)</a:t>
            </a:r>
          </a:p>
          <a:p>
            <a:pPr algn="just" fontAlgn="base">
              <a:buFont typeface="Arial" panose="020B0604020202020204" pitchFamily="34" charset="0"/>
              <a:buChar char="•"/>
            </a:pPr>
            <a:r>
              <a:rPr lang="en-IN" sz="2400" b="0" i="0" u="none" strike="noStrike" dirty="0">
                <a:effectLst/>
              </a:rPr>
              <a:t>Code errors</a:t>
            </a:r>
          </a:p>
          <a:p>
            <a:pPr algn="just" fontAlgn="base">
              <a:buFont typeface="Arial" panose="020B0604020202020204" pitchFamily="34" charset="0"/>
              <a:buChar char="•"/>
            </a:pPr>
            <a:r>
              <a:rPr lang="en-IN" sz="2400" b="0" i="0" u="none" strike="noStrike" dirty="0">
                <a:effectLst/>
              </a:rPr>
              <a:t>Opening an unavailable file</a:t>
            </a:r>
          </a:p>
          <a:p>
            <a:pPr marL="0" indent="0" algn="just" fontAlgn="base">
              <a:buNone/>
            </a:pPr>
            <a:endParaRPr lang="en-IN" sz="2400" b="1" i="0" u="none" strike="noStrike" dirty="0">
              <a:effectLst/>
            </a:endParaRPr>
          </a:p>
          <a:p>
            <a:pPr marL="0" indent="0" algn="just" fontAlgn="base">
              <a:buNone/>
            </a:pPr>
            <a:r>
              <a:rPr lang="en-IN" sz="2400" b="1" i="0" u="none" strike="noStrike" dirty="0">
                <a:effectLst/>
              </a:rPr>
              <a:t>Errors</a:t>
            </a:r>
            <a:r>
              <a:rPr lang="en-IN" sz="2400" b="0" i="0" u="none" strike="noStrike" dirty="0">
                <a:effectLst/>
              </a:rPr>
              <a:t> represent irrecoverable conditions such as Java virtual machine (JVM) running out of memory, memory leaks, stack overflow errors, library incompatibility, infinite recursion, etc. Errors are usually beyond the control of the programmer, and we should not try to handle errors.</a:t>
            </a:r>
          </a:p>
          <a:p>
            <a:endParaRPr lang="en-US" sz="3600" dirty="0"/>
          </a:p>
        </p:txBody>
      </p:sp>
    </p:spTree>
    <p:extLst>
      <p:ext uri="{BB962C8B-B14F-4D97-AF65-F5344CB8AC3E}">
        <p14:creationId xmlns:p14="http://schemas.microsoft.com/office/powerpoint/2010/main" val="13828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1BD40-E399-410A-292D-D65EB1E03239}"/>
              </a:ext>
            </a:extLst>
          </p:cNvPr>
          <p:cNvPicPr>
            <a:picLocks noChangeAspect="1"/>
          </p:cNvPicPr>
          <p:nvPr/>
        </p:nvPicPr>
        <p:blipFill>
          <a:blip r:embed="rId2"/>
          <a:stretch>
            <a:fillRect/>
          </a:stretch>
        </p:blipFill>
        <p:spPr>
          <a:xfrm>
            <a:off x="1008413" y="885206"/>
            <a:ext cx="10175173" cy="5087587"/>
          </a:xfrm>
          <a:prstGeom prst="rect">
            <a:avLst/>
          </a:prstGeom>
        </p:spPr>
      </p:pic>
      <p:sp>
        <p:nvSpPr>
          <p:cNvPr id="4" name="TextBox 3">
            <a:extLst>
              <a:ext uri="{FF2B5EF4-FFF2-40B4-BE49-F238E27FC236}">
                <a16:creationId xmlns:a16="http://schemas.microsoft.com/office/drawing/2014/main" id="{4305EB2A-A918-3551-1DB6-790D83C0B6FB}"/>
              </a:ext>
            </a:extLst>
          </p:cNvPr>
          <p:cNvSpPr txBox="1"/>
          <p:nvPr/>
        </p:nvSpPr>
        <p:spPr>
          <a:xfrm>
            <a:off x="2633352" y="5474029"/>
            <a:ext cx="8550234"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49902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2BAE-D5A0-6687-2F29-373DF657C5FC}"/>
              </a:ext>
            </a:extLst>
          </p:cNvPr>
          <p:cNvSpPr>
            <a:spLocks noGrp="1"/>
          </p:cNvSpPr>
          <p:nvPr>
            <p:ph type="title"/>
          </p:nvPr>
        </p:nvSpPr>
        <p:spPr/>
        <p:txBody>
          <a:bodyPr/>
          <a:lstStyle/>
          <a:p>
            <a:r>
              <a:rPr lang="en-US" dirty="0"/>
              <a:t>try catch </a:t>
            </a:r>
          </a:p>
        </p:txBody>
      </p:sp>
      <p:sp>
        <p:nvSpPr>
          <p:cNvPr id="3" name="Content Placeholder 2">
            <a:extLst>
              <a:ext uri="{FF2B5EF4-FFF2-40B4-BE49-F238E27FC236}">
                <a16:creationId xmlns:a16="http://schemas.microsoft.com/office/drawing/2014/main" id="{7A73F618-D7DC-B461-21D7-02A7E14EE281}"/>
              </a:ext>
            </a:extLst>
          </p:cNvPr>
          <p:cNvSpPr>
            <a:spLocks noGrp="1"/>
          </p:cNvSpPr>
          <p:nvPr>
            <p:ph idx="1"/>
          </p:nvPr>
        </p:nvSpPr>
        <p:spPr>
          <a:xfrm>
            <a:off x="838200" y="1393902"/>
            <a:ext cx="10515600" cy="4783061"/>
          </a:xfrm>
        </p:spPr>
        <p:txBody>
          <a:bodyPr/>
          <a:lstStyle/>
          <a:p>
            <a:pPr algn="l"/>
            <a:r>
              <a:rPr lang="en-IN" b="0" i="0" u="none" strike="noStrike" dirty="0">
                <a:solidFill>
                  <a:srgbClr val="000000"/>
                </a:solidFill>
                <a:effectLst/>
                <a:latin typeface="Verdana" panose="020B0604030504040204" pitchFamily="34" charset="0"/>
              </a:rPr>
              <a:t>The try statement allows you to define a block of code to be tested for errors while it is being executed.</a:t>
            </a:r>
          </a:p>
          <a:p>
            <a:pPr algn="l"/>
            <a:r>
              <a:rPr lang="en-IN" b="0" i="0" u="none" strike="noStrike" dirty="0">
                <a:solidFill>
                  <a:srgbClr val="000000"/>
                </a:solidFill>
                <a:effectLst/>
                <a:latin typeface="Verdana" panose="020B0604030504040204" pitchFamily="34" charset="0"/>
              </a:rPr>
              <a:t>The catch statement allows you to define a block of code to be executed, if an error occurs in the try block.</a:t>
            </a:r>
          </a:p>
          <a:p>
            <a:endParaRPr lang="en-US" dirty="0"/>
          </a:p>
        </p:txBody>
      </p:sp>
      <p:pic>
        <p:nvPicPr>
          <p:cNvPr id="13" name="Picture 12">
            <a:extLst>
              <a:ext uri="{FF2B5EF4-FFF2-40B4-BE49-F238E27FC236}">
                <a16:creationId xmlns:a16="http://schemas.microsoft.com/office/drawing/2014/main" id="{CAE2276B-39C3-6715-59F5-45F371340957}"/>
              </a:ext>
            </a:extLst>
          </p:cNvPr>
          <p:cNvPicPr>
            <a:picLocks noChangeAspect="1"/>
          </p:cNvPicPr>
          <p:nvPr/>
        </p:nvPicPr>
        <p:blipFill>
          <a:blip r:embed="rId2"/>
          <a:stretch>
            <a:fillRect/>
          </a:stretch>
        </p:blipFill>
        <p:spPr>
          <a:xfrm>
            <a:off x="3338598" y="3439756"/>
            <a:ext cx="5514803" cy="2336242"/>
          </a:xfrm>
          <a:prstGeom prst="rect">
            <a:avLst/>
          </a:prstGeom>
        </p:spPr>
      </p:pic>
    </p:spTree>
    <p:extLst>
      <p:ext uri="{BB962C8B-B14F-4D97-AF65-F5344CB8AC3E}">
        <p14:creationId xmlns:p14="http://schemas.microsoft.com/office/powerpoint/2010/main" val="56190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417</Words>
  <Application>Microsoft Macintosh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Verdana</vt:lpstr>
      <vt:lpstr>Office Theme</vt:lpstr>
      <vt:lpstr>BCSE103E- Computer Programming: Java </vt:lpstr>
      <vt:lpstr>Contents</vt:lpstr>
      <vt:lpstr>Packages</vt:lpstr>
      <vt:lpstr>User defined package</vt:lpstr>
      <vt:lpstr>Steps</vt:lpstr>
      <vt:lpstr>PowerPoint Presentation</vt:lpstr>
      <vt:lpstr>PowerPoint Presentation</vt:lpstr>
      <vt:lpstr>PowerPoint Presentation</vt:lpstr>
      <vt:lpstr>try catch </vt:lpstr>
      <vt:lpstr>PowerPoint Presentation</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BCSE103E- Computer Programming: Java </dc:title>
  <dc:creator>Akshai Kumar Pinisetti</dc:creator>
  <cp:lastModifiedBy>Akshai Kumar Pinisetti</cp:lastModifiedBy>
  <cp:revision>76</cp:revision>
  <dcterms:created xsi:type="dcterms:W3CDTF">2022-07-26T10:33:35Z</dcterms:created>
  <dcterms:modified xsi:type="dcterms:W3CDTF">2022-10-06T10:27:32Z</dcterms:modified>
</cp:coreProperties>
</file>