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10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2015年9月</a:t>
            </a:r>
            <a:endParaRPr lang="en-US" altLang="zh-CN"/>
          </a:p>
        </p:txBody>
      </p:sp>
      <p:sp>
        <p:nvSpPr>
          <p:cNvPr id="5" name="页脚占位符 10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恶意代码分析技术课程</a:t>
            </a:r>
            <a:endParaRPr lang="en-US" altLang="en-US"/>
          </a:p>
          <a:p>
            <a:r>
              <a:rPr lang="en-US" altLang="en-US"/>
              <a:t>Copyright (c)2015－2016 欧晓聪</a:t>
            </a:r>
            <a:endParaRPr lang="en-US" altLang="en-US"/>
          </a:p>
        </p:txBody>
      </p:sp>
      <p:sp>
        <p:nvSpPr>
          <p:cNvPr id="6" name="灯片编号占位符 10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5B284-375E-4AE0-9B73-28924E61A9B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DE35-BF56-42A0-A2AF-6896FF5D33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5FC3-1FEF-4201-B9D9-FBCDFC32F8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>
            <a:spLocks noGrp="1"/>
          </p:cNvSpPr>
          <p:nvPr>
            <p:ph type="title"/>
          </p:nvPr>
        </p:nvSpPr>
        <p:spPr>
          <a:xfrm>
            <a:off x="2098301" y="305771"/>
            <a:ext cx="8002121" cy="761067"/>
          </a:xfrm>
        </p:spPr>
        <p:txBody>
          <a:bodyPr/>
          <a:lstStyle/>
          <a:p>
            <a:r>
              <a:rPr lang="zh-CN" altLang="en-US" sz="4655" noProof="1"/>
              <a:t>报告模板-</a:t>
            </a:r>
            <a:r>
              <a:rPr lang="zh-CN" altLang="en-US" sz="3385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样本分析登记表</a:t>
            </a:r>
            <a:endParaRPr lang="zh-CN" altLang="en-US" sz="3385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aphicFrame>
        <p:nvGraphicFramePr>
          <p:cNvPr id="30723" name="内容占位符 30722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064700" y="2054713"/>
          <a:ext cx="8000441" cy="1992550"/>
        </p:xfrm>
        <a:graphic>
          <a:graphicData uri="http://schemas.openxmlformats.org/drawingml/2006/table">
            <a:tbl>
              <a:tblPr/>
              <a:tblGrid>
                <a:gridCol w="1599416"/>
                <a:gridCol w="1601097"/>
                <a:gridCol w="1599416"/>
                <a:gridCol w="1599416"/>
                <a:gridCol w="1601096"/>
              </a:tblGrid>
              <a:tr h="87730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 dirty="0"/>
                        <a:t>样本名称</a:t>
                      </a:r>
                      <a:endParaRPr lang="zh-CN" altLang="en-US" sz="2500" dirty="0"/>
                    </a:p>
                  </a:txBody>
                  <a:tcPr marL="96771" marR="96771" marT="48739" marB="4873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/>
                        <a:t>样本日期</a:t>
                      </a:r>
                      <a:endParaRPr lang="zh-CN" altLang="en-US" sz="2500"/>
                    </a:p>
                  </a:txBody>
                  <a:tcPr marL="96771" marR="96771" marT="48739" marB="4873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/>
                        <a:t>大小（</a:t>
                      </a:r>
                      <a:r>
                        <a:rPr lang="en-US" altLang="zh-CN" sz="2500"/>
                        <a:t>Bytes</a:t>
                      </a:r>
                      <a:r>
                        <a:rPr lang="zh-CN" altLang="en-US" sz="2500"/>
                        <a:t>）</a:t>
                      </a:r>
                      <a:endParaRPr lang="zh-CN" altLang="en-US" sz="2500"/>
                    </a:p>
                  </a:txBody>
                  <a:tcPr marL="96771" marR="96771" marT="48739" marB="4873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/>
                        <a:t>样本编号</a:t>
                      </a:r>
                      <a:endParaRPr lang="zh-CN" altLang="en-US" sz="2500"/>
                    </a:p>
                  </a:txBody>
                  <a:tcPr marL="96771" marR="96771" marT="48739" marB="4873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/>
                        <a:t>样本来源</a:t>
                      </a:r>
                      <a:endParaRPr lang="zh-CN" altLang="en-US" sz="2500"/>
                    </a:p>
                  </a:txBody>
                  <a:tcPr marL="96771" marR="96771" marT="48739" marB="4873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524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c6a9db52a3855d980a7f383dbe2fb70300a12b7a3a4f0a995e2ebdef769eaaca</a:t>
                      </a:r>
                      <a:endParaRPr lang="zh-CN" altLang="en-US" sz="3000"/>
                    </a:p>
                  </a:txBody>
                  <a:tcPr marL="96771" marR="96771" marT="48739" marB="4873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2019‎年‎3‎月‎31‎日，‏‎0:14:18</a:t>
                      </a:r>
                      <a:endParaRPr lang="zh-CN" altLang="en-US" sz="3000"/>
                    </a:p>
                  </a:txBody>
                  <a:tcPr marL="96771" marR="96771" marT="48739" marB="4873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2,107,904 字节</a:t>
                      </a:r>
                      <a:endParaRPr lang="zh-CN" altLang="en-US" sz="3000"/>
                    </a:p>
                  </a:txBody>
                  <a:tcPr marL="96771" marR="96771" marT="48739" marB="4873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/>
                        <a:t>19</a:t>
                      </a:r>
                      <a:endParaRPr lang="en-US" altLang="zh-CN" sz="3000"/>
                    </a:p>
                  </a:txBody>
                  <a:tcPr marL="96771" marR="96771" marT="48739" marB="4873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 dirty="0"/>
                        <a:t>网络</a:t>
                      </a:r>
                      <a:endParaRPr lang="zh-CN" altLang="en-US" sz="3000" dirty="0"/>
                    </a:p>
                  </a:txBody>
                  <a:tcPr marL="96771" marR="96771" marT="48739" marB="4873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1A2016E-B002-4BA1-823D-A500358027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二、</a:t>
            </a:r>
            <a:r>
              <a:rPr lang="zh-CN" altLang="en-US">
                <a:sym typeface="+mn-ea"/>
              </a:rPr>
              <a:t>行为预览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感染类型</a:t>
            </a:r>
            <a:r>
              <a:rPr lang="en-US" altLang="zh-CN"/>
              <a:t>       </a:t>
            </a:r>
            <a:r>
              <a:rPr lang="zh-CN" altLang="en-US"/>
              <a:t>后门？？？</a:t>
            </a:r>
            <a:endParaRPr lang="en-US" altLang="zh-CN"/>
          </a:p>
          <a:p>
            <a:pPr marL="0" lvl="1"/>
            <a:endParaRPr lang="en-US" altLang="zh-CN" sz="2800" b="1" i="1">
              <a:sym typeface="+mn-ea"/>
            </a:endParaRPr>
          </a:p>
          <a:p>
            <a:pPr marL="0" lvl="1"/>
            <a:r>
              <a:rPr lang="en-US" altLang="zh-CN" sz="2800" b="1" i="1">
                <a:sym typeface="+mn-ea"/>
              </a:rPr>
              <a:t>8.</a:t>
            </a:r>
            <a:r>
              <a:rPr lang="zh-CN" altLang="en-US" sz="2800" b="1" i="1">
                <a:sym typeface="+mn-ea"/>
              </a:rPr>
              <a:t>开放工具</a:t>
            </a:r>
            <a:r>
              <a:rPr lang="en-US" altLang="zh-CN" sz="2800" b="1" i="1">
                <a:sym typeface="+mn-ea"/>
              </a:rPr>
              <a:t>     </a:t>
            </a:r>
            <a:r>
              <a:rPr lang="zh-CN" altLang="en-US" sz="2800" b="1" i="1">
                <a:sym typeface="+mn-ea"/>
              </a:rPr>
              <a:t>无</a:t>
            </a:r>
            <a:endParaRPr lang="zh-CN" altLang="en-US" sz="2800" b="1" i="1"/>
          </a:p>
          <a:p>
            <a:endParaRPr lang="en-US" altLang="zh-CN"/>
          </a:p>
          <a:p>
            <a:pPr marL="0" lvl="1"/>
            <a:r>
              <a:rPr lang="en-US" altLang="zh-CN" sz="2800" b="1" i="1">
                <a:sym typeface="+mn-ea"/>
              </a:rPr>
              <a:t>9.</a:t>
            </a:r>
            <a:r>
              <a:rPr lang="zh-CN" altLang="en-US" sz="2800" b="1" i="1">
                <a:sym typeface="+mn-ea"/>
              </a:rPr>
              <a:t>加壳类型</a:t>
            </a:r>
            <a:r>
              <a:rPr lang="en-US" altLang="zh-CN" sz="2800" b="1" i="1">
                <a:sym typeface="+mn-ea"/>
              </a:rPr>
              <a:t>     </a:t>
            </a:r>
            <a:r>
              <a:rPr lang="zh-CN" altLang="en-US" sz="2800" b="1" i="1">
                <a:sym typeface="+mn-ea"/>
              </a:rPr>
              <a:t>无</a:t>
            </a:r>
            <a:endParaRPr lang="zh-CN" altLang="en-US" sz="2800" b="1" i="1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内容占位符 3174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057979" y="1676699"/>
          <a:ext cx="8000440" cy="3960357"/>
        </p:xfrm>
        <a:graphic>
          <a:graphicData uri="http://schemas.openxmlformats.org/drawingml/2006/table">
            <a:tbl>
              <a:tblPr/>
              <a:tblGrid>
                <a:gridCol w="1999270"/>
                <a:gridCol w="2000951"/>
                <a:gridCol w="2000949"/>
                <a:gridCol w="1999270"/>
              </a:tblGrid>
              <a:tr h="5483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项目</a:t>
                      </a:r>
                      <a:endParaRPr lang="zh-CN" altLang="en-US" sz="3000"/>
                    </a:p>
                  </a:txBody>
                  <a:tcPr marL="96771" marR="96771" marT="48377" marB="4837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属性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详细描述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备注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自删除</a:t>
                      </a:r>
                      <a:endParaRPr lang="zh-CN" altLang="en-US" sz="3000"/>
                    </a:p>
                  </a:txBody>
                  <a:tcPr marL="96771" marR="96771" marT="48377" marB="4837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无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启动方式</a:t>
                      </a:r>
                      <a:endParaRPr lang="zh-CN" altLang="en-US" sz="3000"/>
                    </a:p>
                  </a:txBody>
                  <a:tcPr marL="96771" marR="96771" marT="48377" marB="4837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双击</a:t>
                      </a:r>
                      <a:r>
                        <a:rPr lang="zh-CN" altLang="en-US" sz="3000"/>
                        <a:t>运行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8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释放文件</a:t>
                      </a:r>
                      <a:endParaRPr lang="zh-CN" altLang="en-US" sz="3000"/>
                    </a:p>
                  </a:txBody>
                  <a:tcPr marL="96771" marR="96771" marT="48377" marB="4837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无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进程注入</a:t>
                      </a:r>
                      <a:endParaRPr lang="zh-CN" altLang="en-US" sz="3000"/>
                    </a:p>
                  </a:txBody>
                  <a:tcPr marL="96771" marR="96771" marT="48377" marB="4837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无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8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网络连接</a:t>
                      </a:r>
                      <a:endParaRPr lang="zh-CN" altLang="en-US" sz="3000"/>
                    </a:p>
                  </a:txBody>
                  <a:tcPr marL="96771" marR="96771" marT="48377" marB="4837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/>
                        <a:t>TCP</a:t>
                      </a:r>
                      <a:endParaRPr lang="en-US" altLang="zh-CN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81.17.30.29:443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63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其他属性</a:t>
                      </a:r>
                      <a:endParaRPr lang="zh-CN" altLang="en-US" sz="3000"/>
                    </a:p>
                  </a:txBody>
                  <a:tcPr marL="96771" marR="96771" marT="48377" marB="4837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注册表</a:t>
                      </a:r>
                      <a:r>
                        <a:rPr lang="zh-CN" altLang="en-US" sz="3000"/>
                        <a:t>项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/>
                        <a:t>修改了</a:t>
                      </a:r>
                      <a:r>
                        <a:rPr lang="zh-CN" altLang="en-US" sz="3000"/>
                        <a:t>注册表</a:t>
                      </a: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楷体" panose="02010609060101010101" charset="-122"/>
                        </a:defRPr>
                      </a:lvl1pPr>
                      <a:lvl2pPr marL="742950" lvl="1" indent="-285750" algn="l">
                        <a:buBlip>
                          <a:blip r:embed="rId3"/>
                        </a:buBlip>
                        <a:defRPr sz="2400" b="0" u="none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charset="-122"/>
                        </a:defRPr>
                      </a:lvl2pPr>
                      <a:lvl3pPr marL="1143000" lvl="2" indent="-228600" algn="l">
                        <a:buBlip>
                          <a:blip r:embed="rId2"/>
                        </a:buBlip>
                        <a:defRPr sz="2000" kern="1200"/>
                      </a:lvl3pPr>
                      <a:lvl4pPr marL="1600200" lvl="3" indent="-228600" algn="l">
                        <a:buBlip>
                          <a:blip r:embed="rId3"/>
                        </a:buBlip>
                        <a:defRPr sz="1800" kern="1200"/>
                      </a:lvl4pPr>
                      <a:lvl5pPr marL="2056130" lvl="4" indent="-227330" algn="l">
                        <a:buBlip>
                          <a:blip r:embed="rId2"/>
                        </a:buBlip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/>
                    </a:p>
                  </a:txBody>
                  <a:tcPr marL="96771" marR="96771" marT="48377" marB="4837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3" name="矩形 31787"/>
          <p:cNvSpPr>
            <a:spLocks noGrp="1" noChangeArrowheads="1"/>
          </p:cNvSpPr>
          <p:nvPr/>
        </p:nvSpPr>
        <p:spPr bwMode="auto">
          <a:xfrm>
            <a:off x="2098301" y="305771"/>
            <a:ext cx="8002121" cy="76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61" tIns="48380" rIns="96761" bIns="48380" anchor="ctr"/>
          <a:lstStyle/>
          <a:p>
            <a:r>
              <a:rPr lang="zh-CN" altLang="en-US" sz="4655" b="1"/>
              <a:t>报告模板-</a:t>
            </a:r>
            <a:r>
              <a:rPr lang="zh-CN" altLang="en-US" sz="2965" b="1">
                <a:solidFill>
                  <a:srgbClr val="CC3300"/>
                </a:solidFill>
              </a:rPr>
              <a:t>恶意代码样本分析结果登记表</a:t>
            </a:r>
            <a:endParaRPr lang="zh-CN" altLang="en-US" sz="2965" b="1">
              <a:solidFill>
                <a:srgbClr val="CC3300"/>
              </a:solidFill>
            </a:endParaRPr>
          </a:p>
        </p:txBody>
      </p:sp>
      <p:sp>
        <p:nvSpPr>
          <p:cNvPr id="30766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F63676F-96E7-472B-B346-B908FC0A957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占位符 32769"/>
          <p:cNvSpPr>
            <a:spLocks noGrp="1"/>
          </p:cNvSpPr>
          <p:nvPr>
            <p:ph type="body" idx="1"/>
          </p:nvPr>
        </p:nvSpPr>
        <p:spPr>
          <a:xfrm>
            <a:off x="2133582" y="1221404"/>
            <a:ext cx="3734770" cy="4875531"/>
          </a:xfrm>
        </p:spPr>
        <p:txBody>
          <a:bodyPr>
            <a:normAutofit lnSpcReduction="10000"/>
          </a:bodyPr>
          <a:lstStyle/>
          <a:p>
            <a:pPr marL="1905" indent="-365125">
              <a:lnSpc>
                <a:spcPct val="150000"/>
              </a:lnSpc>
              <a:buNone/>
            </a:pPr>
            <a:r>
              <a:rPr lang="zh-CN" altLang="en-US" sz="2750" noProof="1"/>
              <a:t>一、概述</a:t>
            </a:r>
            <a:endParaRPr lang="zh-CN" altLang="en-US" sz="2750" noProof="1"/>
          </a:p>
          <a:p>
            <a:pPr marL="1905" indent="-365125">
              <a:lnSpc>
                <a:spcPct val="150000"/>
              </a:lnSpc>
              <a:buNone/>
            </a:pPr>
            <a:r>
              <a:rPr lang="zh-CN" altLang="en-US" sz="2750" noProof="1"/>
              <a:t>二、行为预览</a:t>
            </a:r>
            <a:endParaRPr lang="zh-CN" altLang="en-US" sz="2750" noProof="1"/>
          </a:p>
          <a:p>
            <a:pPr marL="1905" lvl="1" indent="179705">
              <a:lnSpc>
                <a:spcPct val="150000"/>
              </a:lnSpc>
              <a:buNone/>
            </a:pPr>
            <a:r>
              <a:rPr lang="zh-CN" altLang="en-US" sz="2115" noProof="1"/>
              <a:t>1.</a:t>
            </a:r>
            <a:r>
              <a:rPr lang="zh-CN" altLang="en-US" sz="2750" noProof="1"/>
              <a:t>恶意代码</a:t>
            </a:r>
            <a:r>
              <a:rPr lang="zh-CN" altLang="en-US" sz="2115" noProof="1"/>
              <a:t>名称</a:t>
            </a:r>
            <a:endParaRPr lang="zh-CN" altLang="en-US" sz="2115" noProof="1"/>
          </a:p>
          <a:p>
            <a:pPr marL="1905" lvl="1" indent="179705">
              <a:lnSpc>
                <a:spcPct val="150000"/>
              </a:lnSpc>
              <a:buNone/>
            </a:pPr>
            <a:r>
              <a:rPr lang="zh-CN" altLang="en-US" sz="2115" noProof="1"/>
              <a:t>2.恶意代码类型</a:t>
            </a:r>
            <a:endParaRPr lang="zh-CN" altLang="en-US" sz="2115" noProof="1"/>
          </a:p>
          <a:p>
            <a:pPr marL="1905" lvl="1" indent="179705">
              <a:lnSpc>
                <a:spcPct val="150000"/>
              </a:lnSpc>
              <a:buNone/>
            </a:pPr>
            <a:r>
              <a:rPr lang="zh-CN" altLang="en-US" sz="2115" noProof="1"/>
              <a:t>3.恶意代码大小</a:t>
            </a:r>
            <a:endParaRPr lang="zh-CN" altLang="en-US" sz="2115" noProof="1"/>
          </a:p>
          <a:p>
            <a:pPr marL="1905" lvl="1" indent="179705">
              <a:lnSpc>
                <a:spcPct val="150000"/>
              </a:lnSpc>
              <a:buNone/>
            </a:pPr>
            <a:r>
              <a:rPr lang="zh-CN" altLang="en-US" sz="2115" noProof="1"/>
              <a:t>4.传播方式</a:t>
            </a:r>
            <a:endParaRPr lang="zh-CN" altLang="en-US" sz="2115" noProof="1"/>
          </a:p>
          <a:p>
            <a:pPr marL="1905" lvl="1" indent="179705">
              <a:lnSpc>
                <a:spcPct val="150000"/>
              </a:lnSpc>
              <a:buNone/>
            </a:pPr>
            <a:r>
              <a:rPr lang="zh-CN" altLang="en-US" sz="2115" noProof="1"/>
              <a:t>5.相关文件</a:t>
            </a:r>
            <a:endParaRPr lang="zh-CN" altLang="en-US" sz="2115" noProof="1"/>
          </a:p>
          <a:p>
            <a:pPr marL="1905" lvl="1" indent="179705">
              <a:lnSpc>
                <a:spcPct val="150000"/>
              </a:lnSpc>
              <a:buNone/>
            </a:pPr>
            <a:r>
              <a:rPr lang="zh-CN" altLang="en-US" sz="2115" noProof="1"/>
              <a:t>6.恶意代码具体行为</a:t>
            </a:r>
            <a:endParaRPr lang="zh-CN" altLang="en-US" sz="2010" noProof="1"/>
          </a:p>
        </p:txBody>
      </p:sp>
      <p:sp>
        <p:nvSpPr>
          <p:cNvPr id="32771" name="矩形 32770"/>
          <p:cNvSpPr/>
          <p:nvPr/>
        </p:nvSpPr>
        <p:spPr>
          <a:xfrm>
            <a:off x="6248046" y="1906868"/>
            <a:ext cx="3810373" cy="426566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1905" indent="-190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05" indent="4559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2585" lvl="1" indent="-362585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330" b="1" i="1"/>
              <a:t>7.</a:t>
            </a:r>
            <a:r>
              <a:rPr lang="zh-CN" altLang="en-US" sz="2330" b="1" i="1"/>
              <a:t>感染类型</a:t>
            </a:r>
            <a:endParaRPr lang="zh-CN" altLang="en-US" sz="2330" b="1" i="1"/>
          </a:p>
          <a:p>
            <a:pPr marL="362585" lvl="1" indent="-362585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330" b="1" i="1"/>
              <a:t>8.</a:t>
            </a:r>
            <a:r>
              <a:rPr lang="zh-CN" altLang="en-US" sz="2330" b="1" i="1"/>
              <a:t>开放工具</a:t>
            </a:r>
            <a:endParaRPr lang="zh-CN" altLang="en-US" sz="2330" b="1" i="1"/>
          </a:p>
          <a:p>
            <a:pPr marL="362585" lvl="1" indent="-362585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330" b="1" i="1"/>
              <a:t>9.</a:t>
            </a:r>
            <a:r>
              <a:rPr lang="zh-CN" altLang="en-US" sz="2330" b="1" i="1"/>
              <a:t>加壳类型</a:t>
            </a:r>
            <a:endParaRPr lang="zh-CN" altLang="en-US" sz="2330" b="1" i="1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750" b="1">
                <a:effectLst>
                  <a:outerShdw blurRad="38100" dist="38100" dir="2700000" algn="tl">
                    <a:srgbClr val="C0C0C0"/>
                  </a:outerShdw>
                </a:effectLst>
              </a:rPr>
              <a:t>三、清理方式</a:t>
            </a:r>
            <a:endParaRPr lang="zh-CN" altLang="en-US" sz="275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2585" lvl="1" indent="-362585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330" b="1" i="1"/>
              <a:t>1.</a:t>
            </a:r>
            <a:endParaRPr lang="en-US" altLang="zh-CN" sz="2330" b="1" i="1"/>
          </a:p>
          <a:p>
            <a:pPr marL="362585" lvl="1" indent="-362585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330" b="1" i="1"/>
              <a:t>2.</a:t>
            </a:r>
            <a:endParaRPr lang="en-US" altLang="zh-CN" sz="2330" b="1" i="1"/>
          </a:p>
          <a:p>
            <a:pPr marL="362585" lvl="1" indent="-362585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330" b="1" i="1"/>
              <a:t>……</a:t>
            </a:r>
            <a:endParaRPr lang="en-US" altLang="zh-CN" sz="2330" b="1" i="1"/>
          </a:p>
          <a:p>
            <a:pPr marL="362585" lvl="1" indent="-362585"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zh-CN" sz="2540" b="1" i="1"/>
          </a:p>
        </p:txBody>
      </p:sp>
      <p:sp>
        <p:nvSpPr>
          <p:cNvPr id="31747" name="矩形 32771"/>
          <p:cNvSpPr>
            <a:spLocks noGrp="1" noChangeArrowheads="1"/>
          </p:cNvSpPr>
          <p:nvPr/>
        </p:nvSpPr>
        <p:spPr bwMode="auto">
          <a:xfrm>
            <a:off x="2098301" y="305771"/>
            <a:ext cx="8002121" cy="76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61" tIns="48380" rIns="96761" bIns="48380" anchor="ctr"/>
          <a:lstStyle/>
          <a:p>
            <a:r>
              <a:rPr lang="zh-CN" altLang="en-US" sz="4655" b="1"/>
              <a:t>报告模板-</a:t>
            </a:r>
            <a:r>
              <a:rPr lang="zh-CN" altLang="en-US" sz="3385" b="1">
                <a:solidFill>
                  <a:srgbClr val="CC3300"/>
                </a:solidFill>
              </a:rPr>
              <a:t>恶意代码分析报告结构</a:t>
            </a:r>
            <a:endParaRPr lang="zh-CN" altLang="en-US" sz="3385" b="1">
              <a:solidFill>
                <a:srgbClr val="CC3300"/>
              </a:solidFill>
            </a:endParaRPr>
          </a:p>
        </p:txBody>
      </p:sp>
      <p:sp>
        <p:nvSpPr>
          <p:cNvPr id="3175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3ED88C6-D55E-4943-A0AF-23FC766E9F3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zh-CN" altLang="en-US"/>
              <a:t>清理方式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似乎没有备份到其它地方去</a:t>
            </a:r>
            <a:r>
              <a:rPr lang="en-US" altLang="zh-CN"/>
              <a:t> </a:t>
            </a:r>
            <a:r>
              <a:rPr lang="zh-CN" altLang="en-US"/>
              <a:t>直接删除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双击运行后拉起了额外的</a:t>
            </a:r>
            <a:r>
              <a:rPr lang="en-US" altLang="zh-CN"/>
              <a:t>8</a:t>
            </a:r>
            <a:r>
              <a:rPr lang="zh-CN" altLang="en-US"/>
              <a:t>个线程，</a:t>
            </a:r>
            <a:r>
              <a:rPr lang="zh-CN" altLang="en-US"/>
              <a:t>继而执行</a:t>
            </a:r>
            <a:r>
              <a:rPr lang="zh-CN" altLang="en-US"/>
              <a:t>恶意行为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2320925"/>
            <a:ext cx="577215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二、行为</a:t>
            </a:r>
            <a:r>
              <a:rPr lang="zh-CN" altLang="en-US"/>
              <a:t>预览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1905" lvl="1" indent="179705">
              <a:lnSpc>
                <a:spcPct val="150000"/>
              </a:lnSpc>
              <a:buNone/>
            </a:pPr>
            <a:r>
              <a:rPr lang="zh-CN" altLang="en-US" sz="2800">
                <a:sym typeface="+mn-ea"/>
              </a:rPr>
              <a:t>1.恶意代码名称：</a:t>
            </a:r>
            <a:r>
              <a:rPr lang="en-US" altLang="zh-CN" sz="2800">
                <a:sym typeface="+mn-ea"/>
              </a:rPr>
              <a:t>  c6a9db52a3855d980a7f383dbe2fb70300a12b7a3a4f0a995e2ebdef769eaaca</a:t>
            </a:r>
            <a:endParaRPr lang="en-US" altLang="zh-CN" sz="2800">
              <a:sym typeface="+mn-ea"/>
            </a:endParaRPr>
          </a:p>
          <a:p>
            <a:pPr marL="1905" lvl="1" indent="179705">
              <a:lnSpc>
                <a:spcPct val="150000"/>
              </a:lnSpc>
              <a:buNone/>
            </a:pPr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恶意代码类型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：</a:t>
            </a:r>
            <a:r>
              <a:rPr lang="en-US" altLang="zh-CN" sz="2800">
                <a:sym typeface="+mn-ea"/>
              </a:rPr>
              <a:t> exe win</a:t>
            </a:r>
            <a:r>
              <a:rPr lang="zh-CN" altLang="en-US" sz="2800">
                <a:sym typeface="+mn-ea"/>
              </a:rPr>
              <a:t>可执行</a:t>
            </a:r>
            <a:r>
              <a:rPr lang="zh-CN" altLang="en-US" sz="2800">
                <a:sym typeface="+mn-ea"/>
              </a:rPr>
              <a:t>文件</a:t>
            </a:r>
            <a:endParaRPr lang="zh-CN" altLang="en-US" sz="2800">
              <a:sym typeface="+mn-ea"/>
            </a:endParaRPr>
          </a:p>
          <a:p>
            <a:pPr marL="1905" lvl="1" indent="179705">
              <a:lnSpc>
                <a:spcPct val="150000"/>
              </a:lnSpc>
              <a:buNone/>
            </a:pPr>
            <a:r>
              <a:rPr lang="en-US" altLang="zh-CN" sz="2800">
                <a:sym typeface="+mn-ea"/>
              </a:rPr>
              <a:t>3.</a:t>
            </a:r>
            <a:r>
              <a:rPr lang="zh-CN" altLang="en-US" sz="2800">
                <a:sym typeface="+mn-ea"/>
              </a:rPr>
              <a:t>恶意代码大小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：</a:t>
            </a:r>
            <a:r>
              <a:rPr lang="en-US" altLang="zh-CN" sz="2800">
                <a:sym typeface="+mn-ea"/>
              </a:rPr>
              <a:t>2,107,904 字节</a:t>
            </a:r>
            <a:endParaRPr lang="en-US" altLang="zh-CN" sz="2800">
              <a:sym typeface="+mn-ea"/>
            </a:endParaRPr>
          </a:p>
          <a:p>
            <a:pPr marL="1905" lvl="1" indent="179705">
              <a:lnSpc>
                <a:spcPct val="150000"/>
              </a:lnSpc>
              <a:buNone/>
            </a:pPr>
            <a:r>
              <a:rPr lang="en-US" altLang="zh-CN" sz="2800">
                <a:sym typeface="+mn-ea"/>
              </a:rPr>
              <a:t>4.</a:t>
            </a:r>
            <a:r>
              <a:rPr lang="zh-CN" altLang="en-US" sz="2800">
                <a:sym typeface="+mn-ea"/>
              </a:rPr>
              <a:t>传播方式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：网络传播</a:t>
            </a:r>
            <a:endParaRPr lang="zh-CN" altLang="en-US" sz="2800">
              <a:sym typeface="+mn-ea"/>
            </a:endParaRPr>
          </a:p>
          <a:p>
            <a:pPr marL="1905" lvl="1" indent="179705">
              <a:lnSpc>
                <a:spcPct val="150000"/>
              </a:lnSpc>
              <a:buNone/>
            </a:pPr>
            <a:r>
              <a:rPr lang="en-US" altLang="zh-CN" sz="2800">
                <a:sym typeface="+mn-ea"/>
              </a:rPr>
              <a:t>5.</a:t>
            </a:r>
            <a:r>
              <a:rPr lang="zh-CN" altLang="en-US" sz="2800">
                <a:sym typeface="+mn-ea"/>
              </a:rPr>
              <a:t>相关文件：</a:t>
            </a:r>
            <a:r>
              <a:rPr lang="zh-CN" altLang="en-US" sz="2800">
                <a:sym typeface="+mn-ea"/>
              </a:rPr>
              <a:t>无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en-US" altLang="zh-CN"/>
              <a:t>6.</a:t>
            </a:r>
            <a:r>
              <a:rPr lang="zh-CN" altLang="en-US">
                <a:sym typeface="+mn-ea"/>
              </a:rPr>
              <a:t>恶意代码具体行为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通过监视</a:t>
            </a:r>
            <a:r>
              <a:rPr lang="en-US" altLang="zh-CN"/>
              <a:t>API</a:t>
            </a:r>
            <a:r>
              <a:rPr lang="zh-CN" altLang="en-US"/>
              <a:t>发现调用了LoadLibrary函数，并且加载了shell32.dll ws2_32.dll crypt32.dll wininet.dll 等</a:t>
            </a:r>
            <a:r>
              <a:rPr lang="en-US" altLang="zh-CN"/>
              <a:t>dll</a:t>
            </a:r>
            <a:r>
              <a:rPr lang="zh-CN" altLang="en-US"/>
              <a:t>文件，初步可以判断是一个后门文件。并且</a:t>
            </a:r>
            <a:r>
              <a:rPr lang="en-US" altLang="zh-CN"/>
              <a:t>IDA</a:t>
            </a:r>
            <a:r>
              <a:rPr lang="zh-CN" altLang="en-US"/>
              <a:t>的字符串中可以找到两个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最后通过端口监听发现连接的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81.17.30.29:443（瑞士苏黎世）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可能是</a:t>
            </a:r>
            <a:r>
              <a:rPr lang="en-US" altLang="zh-CN">
                <a:sym typeface="+mn-ea"/>
              </a:rPr>
              <a:t>shell</a:t>
            </a:r>
            <a:r>
              <a:rPr lang="zh-CN" altLang="en-US">
                <a:sym typeface="+mn-ea"/>
              </a:rPr>
              <a:t>交互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3209290"/>
            <a:ext cx="823912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恶意代码具体行为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然后还发现了一些加密和</a:t>
            </a:r>
            <a:r>
              <a:rPr lang="en-US" altLang="zh-CN"/>
              <a:t>hash</a:t>
            </a:r>
            <a:r>
              <a:rPr lang="zh-CN" altLang="en-US"/>
              <a:t>算法但是没有发现具体的使用位置，并且加密和后门</a:t>
            </a:r>
            <a:r>
              <a:rPr lang="zh-CN" altLang="en-US"/>
              <a:t>也不算太占边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3016250"/>
            <a:ext cx="6561455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二、</a:t>
            </a:r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恶意代码具体行为</a:t>
            </a:r>
            <a:br>
              <a:rPr lang="zh-CN" altLang="en-US"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30" y="769620"/>
            <a:ext cx="12181840" cy="6088380"/>
          </a:xfrm>
        </p:spPr>
        <p:txBody>
          <a:bodyPr>
            <a:normAutofit fontScale="50000"/>
          </a:bodyPr>
          <a:p>
            <a:r>
              <a:rPr lang="zh-CN" altLang="en-US"/>
              <a:t>有许多出修改注册表和注册表项的地方但是不理解</a:t>
            </a:r>
            <a:r>
              <a:rPr lang="zh-CN" altLang="en-US"/>
              <a:t>有什么作用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SETTINGS\WPAD\52-55-0A-00-02-02_52-56-00-00-00-02</a:t>
            </a:r>
            <a:endParaRPr lang="zh-CN" altLang="en-US"/>
          </a:p>
          <a:p>
            <a:r>
              <a:rPr lang="zh-CN" altLang="en-US"/>
              <a:t>HKLM\SOFTWARE\MICROSOFT\TRACING\C6A9DB52A3855D980A7F383DBE2FB7E2EBDEF769EAACA_RASAPI32</a:t>
            </a:r>
            <a:endParaRPr lang="zh-CN" altLang="en-US"/>
          </a:p>
          <a:p>
            <a:r>
              <a:rPr lang="zh-CN" altLang="en-US"/>
              <a:t>HKLM\SOFTWARE\MICROSOFT\TRACING\C6A9DB52A3855D980A7F383DBE2FB7E2EBDEF769EAACA_RASAPI32</a:t>
            </a:r>
            <a:endParaRPr lang="zh-CN" altLang="en-US"/>
          </a:p>
          <a:p>
            <a:r>
              <a:rPr lang="zh-CN" altLang="en-US"/>
              <a:t>HKLM\SOFTWARE\MICROSOFT\TRACING\C6A9DB52A3855D980A7F383DBE2FB7E2EBDEF769EAACA_RASAPI32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SETTINGS\WPAD\{3903E592-516A-4628-BD5F-B2BE4EC7A24D}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SETTINGS\WPAD\52-55-0A-00-02-02_52-56-00-00-00-02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</a:t>
            </a:r>
            <a:endParaRPr lang="zh-CN" altLang="en-US"/>
          </a:p>
          <a:p>
            <a:r>
              <a:rPr lang="zh-CN" altLang="en-US"/>
              <a:t>HKLM\SOFTWARE\MICROSOFT\TRACING\C6A9DB52A3855D980A7F383DBE2FB7E2EBDEF769EAACA_RASAPI32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SETTINGS\WPAD\52-55-0A-00-02-02_52-56-00-00-00-02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SETTINGS\5.0\CACHE\CONTENT</a:t>
            </a:r>
            <a:endParaRPr lang="zh-CN" altLang="en-US"/>
          </a:p>
          <a:p>
            <a:r>
              <a:rPr lang="zh-CN" altLang="en-US"/>
              <a:t>删除以下注册表</a:t>
            </a:r>
            <a:r>
              <a:rPr lang="zh-CN" altLang="en-US"/>
              <a:t>项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SETTINGS\WPAD\52-55-0A-00-02-02_52-56-00-00-00 -02 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 </a:t>
            </a:r>
            <a:endParaRPr lang="zh-CN" altLang="en-US"/>
          </a:p>
          <a:p>
            <a:r>
              <a:rPr lang="zh-CN" altLang="en-US"/>
              <a:t>HKU\S-1-5-21-3712457824-2419000099-45725732-1005\SOFTWARE\MICROSOFT\WINDOWS\CURRENTVERSION\INTERNET SETTINGS\WPAD\{3903E592-516A-4628-BD5F-B2BE4EC7A24D}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555e640-2094-4ed1-8664-0fded0e12fdb}"/>
</p:tagLst>
</file>

<file path=ppt/tags/tag2.xml><?xml version="1.0" encoding="utf-8"?>
<p:tagLst xmlns:p="http://schemas.openxmlformats.org/presentationml/2006/main">
  <p:tag name="KSO_WM_UNIT_TABLE_BEAUTIFY" val="smartTable{54834044-ac89-46ad-923a-9017380c43c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WPS 演示</Application>
  <PresentationFormat>宽屏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楷体</vt:lpstr>
      <vt:lpstr>Calibri Light</vt:lpstr>
      <vt:lpstr>Calibri</vt:lpstr>
      <vt:lpstr>微软雅黑</vt:lpstr>
      <vt:lpstr>Arial Unicode MS</vt:lpstr>
      <vt:lpstr>Office 主题</vt:lpstr>
      <vt:lpstr>报告模板-样本分析登记表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报告模板-样本分析登记表</dc:title>
  <dc:creator>李磊</dc:creator>
  <cp:lastModifiedBy>Papayawd</cp:lastModifiedBy>
  <cp:revision>4</cp:revision>
  <dcterms:created xsi:type="dcterms:W3CDTF">2016-12-11T07:14:00Z</dcterms:created>
  <dcterms:modified xsi:type="dcterms:W3CDTF">2022-01-08T14:47:06Z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94FDA24BA81D456298C7BB23AEFF14BC</vt:lpwstr>
  </property>
  <property fmtid="{D5CDD505-2E9C-101B-9397-08002B2CF9AE}" pid="3" name="KSOProductBuildVer">
    <vt:lpwstr>2052-11.1.0.11194</vt:lpwstr>
  </property>
</Properties>
</file>