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7" r:id="rId2"/>
    <p:sldId id="258" r:id="rId3"/>
    <p:sldId id="369" r:id="rId4"/>
    <p:sldId id="259" r:id="rId5"/>
    <p:sldId id="303" r:id="rId6"/>
    <p:sldId id="370" r:id="rId7"/>
    <p:sldId id="371" r:id="rId8"/>
    <p:sldId id="372" r:id="rId9"/>
    <p:sldId id="373" r:id="rId10"/>
    <p:sldId id="376" r:id="rId11"/>
    <p:sldId id="374" r:id="rId12"/>
    <p:sldId id="305" r:id="rId13"/>
    <p:sldId id="377" r:id="rId14"/>
    <p:sldId id="378" r:id="rId15"/>
    <p:sldId id="379" r:id="rId16"/>
    <p:sldId id="381" r:id="rId17"/>
    <p:sldId id="382" r:id="rId18"/>
    <p:sldId id="380" r:id="rId19"/>
    <p:sldId id="383" r:id="rId20"/>
    <p:sldId id="384" r:id="rId21"/>
    <p:sldId id="410" r:id="rId22"/>
    <p:sldId id="386" r:id="rId23"/>
    <p:sldId id="387" r:id="rId24"/>
    <p:sldId id="388" r:id="rId25"/>
    <p:sldId id="389" r:id="rId26"/>
    <p:sldId id="390" r:id="rId27"/>
    <p:sldId id="391" r:id="rId28"/>
    <p:sldId id="393" r:id="rId29"/>
    <p:sldId id="394" r:id="rId30"/>
    <p:sldId id="395" r:id="rId31"/>
    <p:sldId id="397" r:id="rId32"/>
    <p:sldId id="396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9" r:id="rId44"/>
    <p:sldId id="411" r:id="rId45"/>
    <p:sldId id="412" r:id="rId46"/>
    <p:sldId id="413" r:id="rId47"/>
    <p:sldId id="414" r:id="rId48"/>
    <p:sldId id="415" r:id="rId49"/>
    <p:sldId id="416" r:id="rId50"/>
    <p:sldId id="418" r:id="rId51"/>
    <p:sldId id="419" r:id="rId52"/>
    <p:sldId id="420" r:id="rId53"/>
    <p:sldId id="421" r:id="rId54"/>
    <p:sldId id="422" r:id="rId55"/>
    <p:sldId id="424" r:id="rId56"/>
    <p:sldId id="425" r:id="rId57"/>
    <p:sldId id="426" r:id="rId58"/>
    <p:sldId id="427" r:id="rId59"/>
    <p:sldId id="428" r:id="rId60"/>
    <p:sldId id="429" r:id="rId61"/>
    <p:sldId id="368" r:id="rId62"/>
    <p:sldId id="430" r:id="rId63"/>
    <p:sldId id="322" r:id="rId64"/>
    <p:sldId id="320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6"/>
    <p:restoredTop sz="94613"/>
  </p:normalViewPr>
  <p:slideViewPr>
    <p:cSldViewPr snapToGrid="0">
      <p:cViewPr varScale="1">
        <p:scale>
          <a:sx n="109" d="100"/>
          <a:sy n="109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A639-2918-4357-A2F9-4DC379D69556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EA97-FD0B-4F29-B35E-573D328C9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50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2917-5309-4DAE-91AE-56476AC7F2C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0A28-369F-4266-818D-83517AC5D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2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A44E6-C6FB-487A-9C04-CB4D0BBEA75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9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54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03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8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53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217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48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94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6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74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1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为什么要学这门课程、要学哪些内容、</a:t>
            </a:r>
            <a:r>
              <a:rPr lang="zh-CN" altLang="en-US" dirty="0"/>
              <a:t>目标、</a:t>
            </a:r>
            <a:r>
              <a:rPr lang="zh-Hans" altLang="en-US" dirty="0"/>
              <a:t>怎么学习和考评</a:t>
            </a:r>
            <a:endParaRPr lang="en-HK" altLang="zh-Han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57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</a:t>
            </a:r>
            <a:r>
              <a:rPr kumimoji="1" lang="zh-Hans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都被归类为可持续的“对象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39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1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altLang="zh-Han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01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6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2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15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5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8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12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7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61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95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369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71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5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46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5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7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7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3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4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7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5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A448-85DA-440A-BB8D-A8297612E750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9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1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17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mailto:ruanshuhua@sc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1" name="矩形 5"/>
          <p:cNvSpPr>
            <a:spLocks noChangeArrowheads="1"/>
          </p:cNvSpPr>
          <p:nvPr/>
        </p:nvSpPr>
        <p:spPr bwMode="auto">
          <a:xfrm>
            <a:off x="0" y="4249929"/>
            <a:ext cx="12192000" cy="45719"/>
          </a:xfrm>
          <a:prstGeom prst="rect">
            <a:avLst/>
          </a:prstGeom>
          <a:solidFill>
            <a:srgbClr val="DB5355"/>
          </a:solidFill>
          <a:ln>
            <a:solidFill>
              <a:srgbClr val="DB5355"/>
            </a:solidFill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Verdana" pitchFamily="34" charset="0"/>
                <a:sym typeface="Verdana" pitchFamily="34" charset="0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52" name="矩形 3"/>
          <p:cNvSpPr>
            <a:spLocks noChangeArrowheads="1"/>
          </p:cNvSpPr>
          <p:nvPr/>
        </p:nvSpPr>
        <p:spPr bwMode="auto">
          <a:xfrm>
            <a:off x="0" y="1849645"/>
            <a:ext cx="12192000" cy="2286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b="1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Verdana" pitchFamily="34" charset="0"/>
                <a:sym typeface="Verdana" pitchFamily="34" charset="0"/>
              </a:rPr>
              <a:t> </a:t>
            </a:r>
            <a:endParaRPr lang="zh-CN" altLang="en-US">
              <a:ln w="12700">
                <a:solidFill>
                  <a:schemeClr val="tx1"/>
                </a:solidFill>
              </a:ln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2" y="207315"/>
            <a:ext cx="3816026" cy="1193224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7428149" y="6434331"/>
            <a:ext cx="38090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AD3EA99-D919-465F-B541-1947BDF55DEC}"/>
              </a:ext>
            </a:extLst>
          </p:cNvPr>
          <p:cNvSpPr txBox="1"/>
          <p:nvPr/>
        </p:nvSpPr>
        <p:spPr>
          <a:xfrm>
            <a:off x="1832794" y="2736214"/>
            <a:ext cx="852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1"/>
                </a:solidFill>
                <a:latin typeface="微软雅黑" pitchFamily="34" charset="-122"/>
              </a:rPr>
              <a:t>面向对象程序设计导论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</a:rPr>
              <a:t>Java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）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14038" y="4466795"/>
            <a:ext cx="9902283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阮树骅</a:t>
            </a:r>
            <a:endParaRPr lang="en-US" altLang="ja-JP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ruanshuhua@scu.edu.cn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Cell-p and WeChat: 13708090854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70D096-FE58-41D7-ADAD-0C31C8223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2" y="432849"/>
            <a:ext cx="1495818" cy="193537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20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C3366A0-EB99-1148-99CE-9EDD965CE939}"/>
              </a:ext>
            </a:extLst>
          </p:cNvPr>
          <p:cNvSpPr txBox="1">
            <a:spLocks/>
          </p:cNvSpPr>
          <p:nvPr/>
        </p:nvSpPr>
        <p:spPr>
          <a:xfrm>
            <a:off x="0" y="1450670"/>
            <a:ext cx="12076770" cy="245129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HK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JRE</a:t>
            </a:r>
            <a:r>
              <a:rPr lang="en-HK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运行时环境，是运行</a:t>
            </a:r>
            <a:r>
              <a:rPr lang="en-HK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程序所必需的环境的集合。包括</a:t>
            </a:r>
            <a:r>
              <a:rPr lang="en-HK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虚拟机、</a:t>
            </a:r>
            <a:r>
              <a:rPr lang="en-HK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平台核心类和支持文件。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HK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JDK</a:t>
            </a:r>
            <a:r>
              <a:rPr lang="en-HK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开发包，又叫</a:t>
            </a:r>
            <a:r>
              <a:rPr lang="en-HK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 SDK</a:t>
            </a:r>
            <a:r>
              <a:rPr lang="zh-CN" altLang="en-HK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HK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是整个</a:t>
            </a:r>
            <a:r>
              <a:rPr lang="en-HK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的核心，包括</a:t>
            </a:r>
            <a:r>
              <a:rPr lang="en-HK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JRE</a:t>
            </a:r>
            <a:r>
              <a:rPr lang="zh-CN" altLang="en-HK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HK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工具和</a:t>
            </a:r>
            <a:r>
              <a:rPr lang="en-HK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基础类库。</a:t>
            </a:r>
          </a:p>
        </p:txBody>
      </p:sp>
      <p:grpSp>
        <p:nvGrpSpPr>
          <p:cNvPr id="10" name="组合 10">
            <a:extLst>
              <a:ext uri="{FF2B5EF4-FFF2-40B4-BE49-F238E27FC236}">
                <a16:creationId xmlns:a16="http://schemas.microsoft.com/office/drawing/2014/main" id="{F60ADB08-95F3-C044-9F4A-90373E6F7F42}"/>
              </a:ext>
            </a:extLst>
          </p:cNvPr>
          <p:cNvGrpSpPr>
            <a:grpSpLocks/>
          </p:cNvGrpSpPr>
          <p:nvPr/>
        </p:nvGrpSpPr>
        <p:grpSpPr bwMode="auto">
          <a:xfrm>
            <a:off x="2531327" y="4009181"/>
            <a:ext cx="3884341" cy="1681483"/>
            <a:chOff x="304800" y="4191000"/>
            <a:chExt cx="4876800" cy="2362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圆角矩形 4">
              <a:extLst>
                <a:ext uri="{FF2B5EF4-FFF2-40B4-BE49-F238E27FC236}">
                  <a16:creationId xmlns:a16="http://schemas.microsoft.com/office/drawing/2014/main" id="{C453B5B8-49A2-AA48-888C-D208D5FA6B79}"/>
                </a:ext>
              </a:extLst>
            </p:cNvPr>
            <p:cNvSpPr/>
            <p:nvPr/>
          </p:nvSpPr>
          <p:spPr>
            <a:xfrm>
              <a:off x="304800" y="4191000"/>
              <a:ext cx="4876800" cy="2362200"/>
            </a:xfrm>
            <a:prstGeom prst="roundRect">
              <a:avLst/>
            </a:prstGeom>
            <a:grp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4000" b="1" dirty="0">
                <a:solidFill>
                  <a:srgbClr val="C00000"/>
                </a:solidFill>
              </a:endParaRPr>
            </a:p>
          </p:txBody>
        </p:sp>
        <p:sp>
          <p:nvSpPr>
            <p:cNvPr id="15" name="矩形 7">
              <a:extLst>
                <a:ext uri="{FF2B5EF4-FFF2-40B4-BE49-F238E27FC236}">
                  <a16:creationId xmlns:a16="http://schemas.microsoft.com/office/drawing/2014/main" id="{1EDF25AB-5747-FC4B-AE9D-C94B973C72F0}"/>
                </a:ext>
              </a:extLst>
            </p:cNvPr>
            <p:cNvSpPr/>
            <p:nvPr/>
          </p:nvSpPr>
          <p:spPr>
            <a:xfrm>
              <a:off x="533400" y="4267200"/>
              <a:ext cx="1143000" cy="68580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600" b="1" dirty="0">
                  <a:solidFill>
                    <a:srgbClr val="C00000"/>
                  </a:solidFill>
                </a:rPr>
                <a:t>JDK</a:t>
              </a:r>
              <a:endParaRPr lang="zh-CN" altLang="en-US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19" name="圆角矩形 8">
              <a:extLst>
                <a:ext uri="{FF2B5EF4-FFF2-40B4-BE49-F238E27FC236}">
                  <a16:creationId xmlns:a16="http://schemas.microsoft.com/office/drawing/2014/main" id="{2E225F1A-5F01-134E-B945-CD16ACE210B6}"/>
                </a:ext>
              </a:extLst>
            </p:cNvPr>
            <p:cNvSpPr/>
            <p:nvPr/>
          </p:nvSpPr>
          <p:spPr>
            <a:xfrm>
              <a:off x="1676400" y="4953000"/>
              <a:ext cx="3498850" cy="1600200"/>
            </a:xfrm>
            <a:prstGeom prst="roundRect">
              <a:avLst/>
            </a:prstGeom>
            <a:grp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4000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矩形 6">
              <a:extLst>
                <a:ext uri="{FF2B5EF4-FFF2-40B4-BE49-F238E27FC236}">
                  <a16:creationId xmlns:a16="http://schemas.microsoft.com/office/drawing/2014/main" id="{636034C5-EF13-6E41-BE8B-034C6AA6714F}"/>
                </a:ext>
              </a:extLst>
            </p:cNvPr>
            <p:cNvSpPr/>
            <p:nvPr/>
          </p:nvSpPr>
          <p:spPr>
            <a:xfrm>
              <a:off x="1828800" y="5029200"/>
              <a:ext cx="1143000" cy="68580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600" b="1" dirty="0">
                  <a:solidFill>
                    <a:srgbClr val="C00000"/>
                  </a:solidFill>
                </a:rPr>
                <a:t>JRE</a:t>
              </a:r>
              <a:endParaRPr lang="zh-CN" altLang="en-US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21" name="圆角矩形 9">
              <a:extLst>
                <a:ext uri="{FF2B5EF4-FFF2-40B4-BE49-F238E27FC236}">
                  <a16:creationId xmlns:a16="http://schemas.microsoft.com/office/drawing/2014/main" id="{7416A1B8-4FBB-5C47-BCB9-26894F7EDE0C}"/>
                </a:ext>
              </a:extLst>
            </p:cNvPr>
            <p:cNvSpPr/>
            <p:nvPr/>
          </p:nvSpPr>
          <p:spPr>
            <a:xfrm>
              <a:off x="3352800" y="5702300"/>
              <a:ext cx="1790700" cy="850900"/>
            </a:xfrm>
            <a:prstGeom prst="roundRect">
              <a:avLst/>
            </a:prstGeom>
            <a:grp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4000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矩形 5">
              <a:extLst>
                <a:ext uri="{FF2B5EF4-FFF2-40B4-BE49-F238E27FC236}">
                  <a16:creationId xmlns:a16="http://schemas.microsoft.com/office/drawing/2014/main" id="{B6EBA5B3-4740-AF44-A357-E46614D8A83B}"/>
                </a:ext>
              </a:extLst>
            </p:cNvPr>
            <p:cNvSpPr/>
            <p:nvPr/>
          </p:nvSpPr>
          <p:spPr>
            <a:xfrm>
              <a:off x="3676650" y="5784850"/>
              <a:ext cx="1276350" cy="68580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600" b="1" dirty="0">
                  <a:solidFill>
                    <a:srgbClr val="C00000"/>
                  </a:solidFill>
                </a:rPr>
                <a:t>JVM</a:t>
              </a:r>
              <a:endParaRPr lang="zh-CN" altLang="en-US" sz="3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38E9A821-2B95-A441-AF07-7BB3DE1F0EBA}"/>
              </a:ext>
            </a:extLst>
          </p:cNvPr>
          <p:cNvSpPr txBox="1">
            <a:spLocks/>
          </p:cNvSpPr>
          <p:nvPr/>
        </p:nvSpPr>
        <p:spPr bwMode="auto">
          <a:xfrm>
            <a:off x="6787696" y="4324604"/>
            <a:ext cx="2936168" cy="1054244"/>
          </a:xfrm>
          <a:prstGeom prst="rect">
            <a:avLst/>
          </a:prstGeom>
          <a:noFill/>
          <a:ln w="762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800" b="1">
                <a:solidFill>
                  <a:srgbClr val="C00000"/>
                </a:solidFill>
              </a:rPr>
              <a:t>开发需要</a:t>
            </a:r>
            <a:r>
              <a:rPr lang="en-US" altLang="zh-CN" sz="2800" b="1">
                <a:solidFill>
                  <a:srgbClr val="C00000"/>
                </a:solidFill>
              </a:rPr>
              <a:t>JDK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800" b="1">
                <a:solidFill>
                  <a:srgbClr val="C00000"/>
                </a:solidFill>
              </a:rPr>
              <a:t>用户只需</a:t>
            </a:r>
            <a:r>
              <a:rPr lang="en-US" altLang="zh-CN" sz="2800" b="1">
                <a:solidFill>
                  <a:srgbClr val="C00000"/>
                </a:solidFill>
              </a:rPr>
              <a:t>JRE</a:t>
            </a:r>
          </a:p>
        </p:txBody>
      </p:sp>
      <p:sp>
        <p:nvSpPr>
          <p:cNvPr id="24" name="文本框 1">
            <a:extLst>
              <a:ext uri="{FF2B5EF4-FFF2-40B4-BE49-F238E27FC236}">
                <a16:creationId xmlns:a16="http://schemas.microsoft.com/office/drawing/2014/main" id="{4D44343E-8E8B-E342-A7B1-D92582847381}"/>
              </a:ext>
            </a:extLst>
          </p:cNvPr>
          <p:cNvSpPr txBox="1"/>
          <p:nvPr/>
        </p:nvSpPr>
        <p:spPr>
          <a:xfrm>
            <a:off x="0" y="1042372"/>
            <a:ext cx="295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</a:t>
            </a:r>
            <a:r>
              <a:rPr lang="zh-Han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与 </a:t>
            </a:r>
            <a:r>
              <a:rPr lang="en-US" altLang="zh-Han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JDK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85438" y="224645"/>
            <a:ext cx="496722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 </a:t>
            </a:r>
            <a:r>
              <a:rPr lang="en-US" altLang="zh-CN" sz="2400" b="1" dirty="0" smtClean="0"/>
              <a:t>—— </a:t>
            </a:r>
            <a:r>
              <a:rPr lang="en-HK" altLang="zh-Hans" sz="2400" b="1" dirty="0" smtClean="0"/>
              <a:t>HelloWorld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69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6" y="3009171"/>
            <a:ext cx="4888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HK" altLang="ja-JP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7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2" y="224645"/>
            <a:ext cx="251579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8">
            <a:extLst>
              <a:ext uri="{FF2B5EF4-FFF2-40B4-BE49-F238E27FC236}">
                <a16:creationId xmlns:a16="http://schemas.microsoft.com/office/drawing/2014/main" id="{F6A09B57-A573-0E45-B254-C23B02D25058}"/>
              </a:ext>
            </a:extLst>
          </p:cNvPr>
          <p:cNvSpPr txBox="1"/>
          <p:nvPr/>
        </p:nvSpPr>
        <p:spPr>
          <a:xfrm>
            <a:off x="969022" y="1491349"/>
            <a:ext cx="174004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Hans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标识符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8A5CCEF9-7054-6743-A47E-0702878B12D7}"/>
              </a:ext>
            </a:extLst>
          </p:cNvPr>
          <p:cNvSpPr>
            <a:spLocks/>
          </p:cNvSpPr>
          <p:nvPr/>
        </p:nvSpPr>
        <p:spPr bwMode="auto">
          <a:xfrm flipH="1">
            <a:off x="491515" y="1450219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C232FDD9-EB2B-BB41-BBDD-B8C1530F60B0}"/>
              </a:ext>
            </a:extLst>
          </p:cNvPr>
          <p:cNvSpPr>
            <a:spLocks/>
          </p:cNvSpPr>
          <p:nvPr/>
        </p:nvSpPr>
        <p:spPr bwMode="auto">
          <a:xfrm flipH="1">
            <a:off x="479342" y="2236130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id="{96EFFF90-E959-774D-AF84-CF1F1E639813}"/>
              </a:ext>
            </a:extLst>
          </p:cNvPr>
          <p:cNvSpPr>
            <a:spLocks/>
          </p:cNvSpPr>
          <p:nvPr/>
        </p:nvSpPr>
        <p:spPr bwMode="auto">
          <a:xfrm flipH="1">
            <a:off x="434798" y="3099483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C9744817-CDF9-5B45-95F0-083AD1C1C082}"/>
              </a:ext>
            </a:extLst>
          </p:cNvPr>
          <p:cNvSpPr>
            <a:spLocks/>
          </p:cNvSpPr>
          <p:nvPr/>
        </p:nvSpPr>
        <p:spPr bwMode="auto">
          <a:xfrm flipH="1">
            <a:off x="434798" y="3915484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文本框 8">
            <a:extLst>
              <a:ext uri="{FF2B5EF4-FFF2-40B4-BE49-F238E27FC236}">
                <a16:creationId xmlns:a16="http://schemas.microsoft.com/office/drawing/2014/main" id="{F20E6A6F-699B-3D49-A893-7400FDFE045C}"/>
              </a:ext>
            </a:extLst>
          </p:cNvPr>
          <p:cNvSpPr txBox="1"/>
          <p:nvPr/>
        </p:nvSpPr>
        <p:spPr>
          <a:xfrm>
            <a:off x="969021" y="2236130"/>
            <a:ext cx="174004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Hans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8">
            <a:extLst>
              <a:ext uri="{FF2B5EF4-FFF2-40B4-BE49-F238E27FC236}">
                <a16:creationId xmlns:a16="http://schemas.microsoft.com/office/drawing/2014/main" id="{798095C6-D78A-A141-95D4-F404E1925643}"/>
              </a:ext>
            </a:extLst>
          </p:cNvPr>
          <p:cNvSpPr txBox="1"/>
          <p:nvPr/>
        </p:nvSpPr>
        <p:spPr>
          <a:xfrm>
            <a:off x="969022" y="3127101"/>
            <a:ext cx="174004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Hans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常量与变量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本框 8">
            <a:extLst>
              <a:ext uri="{FF2B5EF4-FFF2-40B4-BE49-F238E27FC236}">
                <a16:creationId xmlns:a16="http://schemas.microsoft.com/office/drawing/2014/main" id="{D0BCA7F7-9881-9841-ABDC-8EB06493F69E}"/>
              </a:ext>
            </a:extLst>
          </p:cNvPr>
          <p:cNvSpPr txBox="1"/>
          <p:nvPr/>
        </p:nvSpPr>
        <p:spPr>
          <a:xfrm>
            <a:off x="969021" y="3977155"/>
            <a:ext cx="207457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Hans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变量的作用域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文本框 8">
            <a:extLst>
              <a:ext uri="{FF2B5EF4-FFF2-40B4-BE49-F238E27FC236}">
                <a16:creationId xmlns:a16="http://schemas.microsoft.com/office/drawing/2014/main" id="{7D56A837-639F-5444-8D4D-6BB6A5E6CA18}"/>
              </a:ext>
            </a:extLst>
          </p:cNvPr>
          <p:cNvSpPr txBox="1"/>
          <p:nvPr/>
        </p:nvSpPr>
        <p:spPr>
          <a:xfrm>
            <a:off x="4269325" y="1499810"/>
            <a:ext cx="239779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Hans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基本数据类型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Freeform 12">
            <a:extLst>
              <a:ext uri="{FF2B5EF4-FFF2-40B4-BE49-F238E27FC236}">
                <a16:creationId xmlns:a16="http://schemas.microsoft.com/office/drawing/2014/main" id="{E3097477-5B63-A049-946C-C203EE7DEEF8}"/>
              </a:ext>
            </a:extLst>
          </p:cNvPr>
          <p:cNvSpPr>
            <a:spLocks/>
          </p:cNvSpPr>
          <p:nvPr/>
        </p:nvSpPr>
        <p:spPr bwMode="auto">
          <a:xfrm flipH="1">
            <a:off x="3791818" y="1458680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ans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Freeform 12">
            <a:extLst>
              <a:ext uri="{FF2B5EF4-FFF2-40B4-BE49-F238E27FC236}">
                <a16:creationId xmlns:a16="http://schemas.microsoft.com/office/drawing/2014/main" id="{26528C19-ADDD-D143-8BD4-1876A76A7C60}"/>
              </a:ext>
            </a:extLst>
          </p:cNvPr>
          <p:cNvSpPr>
            <a:spLocks/>
          </p:cNvSpPr>
          <p:nvPr/>
        </p:nvSpPr>
        <p:spPr bwMode="auto">
          <a:xfrm flipH="1">
            <a:off x="3779645" y="2244591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ans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4" name="Freeform 12">
            <a:extLst>
              <a:ext uri="{FF2B5EF4-FFF2-40B4-BE49-F238E27FC236}">
                <a16:creationId xmlns:a16="http://schemas.microsoft.com/office/drawing/2014/main" id="{EE59F537-45C6-FC49-8A24-28B9A8D74891}"/>
              </a:ext>
            </a:extLst>
          </p:cNvPr>
          <p:cNvSpPr>
            <a:spLocks/>
          </p:cNvSpPr>
          <p:nvPr/>
        </p:nvSpPr>
        <p:spPr bwMode="auto">
          <a:xfrm flipH="1">
            <a:off x="3735101" y="3107944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ans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Freeform 12">
            <a:extLst>
              <a:ext uri="{FF2B5EF4-FFF2-40B4-BE49-F238E27FC236}">
                <a16:creationId xmlns:a16="http://schemas.microsoft.com/office/drawing/2014/main" id="{43B6C102-F6D5-7A48-A0E2-B9F0844F8892}"/>
              </a:ext>
            </a:extLst>
          </p:cNvPr>
          <p:cNvSpPr>
            <a:spLocks/>
          </p:cNvSpPr>
          <p:nvPr/>
        </p:nvSpPr>
        <p:spPr bwMode="auto">
          <a:xfrm flipH="1">
            <a:off x="3735101" y="3923945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ans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文本框 8">
            <a:extLst>
              <a:ext uri="{FF2B5EF4-FFF2-40B4-BE49-F238E27FC236}">
                <a16:creationId xmlns:a16="http://schemas.microsoft.com/office/drawing/2014/main" id="{A3A3CF36-58EB-E94B-B102-0F72D8E59A90}"/>
              </a:ext>
            </a:extLst>
          </p:cNvPr>
          <p:cNvSpPr txBox="1"/>
          <p:nvPr/>
        </p:nvSpPr>
        <p:spPr>
          <a:xfrm>
            <a:off x="4269324" y="2244591"/>
            <a:ext cx="174004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Hans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文本框 8">
            <a:extLst>
              <a:ext uri="{FF2B5EF4-FFF2-40B4-BE49-F238E27FC236}">
                <a16:creationId xmlns:a16="http://schemas.microsoft.com/office/drawing/2014/main" id="{7FF1392A-A5EA-604D-A9FF-2E05557181EE}"/>
              </a:ext>
            </a:extLst>
          </p:cNvPr>
          <p:cNvSpPr txBox="1"/>
          <p:nvPr/>
        </p:nvSpPr>
        <p:spPr>
          <a:xfrm>
            <a:off x="4269325" y="3135562"/>
            <a:ext cx="174004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Hans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文本框 8">
            <a:extLst>
              <a:ext uri="{FF2B5EF4-FFF2-40B4-BE49-F238E27FC236}">
                <a16:creationId xmlns:a16="http://schemas.microsoft.com/office/drawing/2014/main" id="{A6D80B1D-77D2-F84E-8FBF-4FED1ACE2EBE}"/>
              </a:ext>
            </a:extLst>
          </p:cNvPr>
          <p:cNvSpPr txBox="1"/>
          <p:nvPr/>
        </p:nvSpPr>
        <p:spPr>
          <a:xfrm>
            <a:off x="4269324" y="3985616"/>
            <a:ext cx="174004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Hans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分支结构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文本框 8">
            <a:extLst>
              <a:ext uri="{FF2B5EF4-FFF2-40B4-BE49-F238E27FC236}">
                <a16:creationId xmlns:a16="http://schemas.microsoft.com/office/drawing/2014/main" id="{65D5E2D5-4B02-DD4E-A99D-A8E041B21744}"/>
              </a:ext>
            </a:extLst>
          </p:cNvPr>
          <p:cNvSpPr txBox="1"/>
          <p:nvPr/>
        </p:nvSpPr>
        <p:spPr>
          <a:xfrm>
            <a:off x="7727627" y="1452095"/>
            <a:ext cx="1740041" cy="540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Hans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循环结构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E3097477-5B63-A049-946C-C203EE7DEEF8}"/>
              </a:ext>
            </a:extLst>
          </p:cNvPr>
          <p:cNvSpPr>
            <a:spLocks/>
          </p:cNvSpPr>
          <p:nvPr/>
        </p:nvSpPr>
        <p:spPr bwMode="auto">
          <a:xfrm flipH="1">
            <a:off x="7250121" y="1417645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9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26528C19-ADDD-D143-8BD4-1876A76A7C60}"/>
              </a:ext>
            </a:extLst>
          </p:cNvPr>
          <p:cNvSpPr>
            <a:spLocks/>
          </p:cNvSpPr>
          <p:nvPr/>
        </p:nvSpPr>
        <p:spPr bwMode="auto">
          <a:xfrm flipH="1">
            <a:off x="7141235" y="2203556"/>
            <a:ext cx="489679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EE59F537-45C6-FC49-8A24-28B9A8D74891}"/>
              </a:ext>
            </a:extLst>
          </p:cNvPr>
          <p:cNvSpPr>
            <a:spLocks/>
          </p:cNvSpPr>
          <p:nvPr/>
        </p:nvSpPr>
        <p:spPr bwMode="auto">
          <a:xfrm flipH="1">
            <a:off x="7193403" y="3066909"/>
            <a:ext cx="437510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43B6C102-F6D5-7A48-A0E2-B9F0844F8892}"/>
              </a:ext>
            </a:extLst>
          </p:cNvPr>
          <p:cNvSpPr>
            <a:spLocks/>
          </p:cNvSpPr>
          <p:nvPr/>
        </p:nvSpPr>
        <p:spPr bwMode="auto">
          <a:xfrm flipH="1">
            <a:off x="7193403" y="3882910"/>
            <a:ext cx="437509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8">
            <a:extLst>
              <a:ext uri="{FF2B5EF4-FFF2-40B4-BE49-F238E27FC236}">
                <a16:creationId xmlns:a16="http://schemas.microsoft.com/office/drawing/2014/main" id="{A3A3CF36-58EB-E94B-B102-0F72D8E59A90}"/>
              </a:ext>
            </a:extLst>
          </p:cNvPr>
          <p:cNvSpPr txBox="1"/>
          <p:nvPr/>
        </p:nvSpPr>
        <p:spPr>
          <a:xfrm>
            <a:off x="7727627" y="2203556"/>
            <a:ext cx="174004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8">
            <a:extLst>
              <a:ext uri="{FF2B5EF4-FFF2-40B4-BE49-F238E27FC236}">
                <a16:creationId xmlns:a16="http://schemas.microsoft.com/office/drawing/2014/main" id="{7FF1392A-A5EA-604D-A9FF-2E05557181EE}"/>
              </a:ext>
            </a:extLst>
          </p:cNvPr>
          <p:cNvSpPr txBox="1"/>
          <p:nvPr/>
        </p:nvSpPr>
        <p:spPr>
          <a:xfrm>
            <a:off x="7727628" y="3094527"/>
            <a:ext cx="174004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输入输出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8">
            <a:extLst>
              <a:ext uri="{FF2B5EF4-FFF2-40B4-BE49-F238E27FC236}">
                <a16:creationId xmlns:a16="http://schemas.microsoft.com/office/drawing/2014/main" id="{A6D80B1D-77D2-F84E-8FBF-4FED1ACE2EBE}"/>
              </a:ext>
            </a:extLst>
          </p:cNvPr>
          <p:cNvSpPr txBox="1"/>
          <p:nvPr/>
        </p:nvSpPr>
        <p:spPr>
          <a:xfrm>
            <a:off x="7727627" y="3944581"/>
            <a:ext cx="174004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调试程序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1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343335" y="224645"/>
            <a:ext cx="389675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标识符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67EF7577-E82A-4D47-9956-72703BE44158}"/>
              </a:ext>
            </a:extLst>
          </p:cNvPr>
          <p:cNvSpPr txBox="1">
            <a:spLocks noChangeArrowheads="1"/>
          </p:cNvSpPr>
          <p:nvPr/>
        </p:nvSpPr>
        <p:spPr>
          <a:xfrm>
            <a:off x="312818" y="1065536"/>
            <a:ext cx="11306751" cy="4756167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概念：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程序中需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要处理的各种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变量、常量、方法、对象和类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等起个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名字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作为标记，以后可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通过名字来访问或修改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某些信息，这些名字称为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标识符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理解：凡是</a:t>
            </a:r>
            <a:r>
              <a:rPr lang="zh-CN" alt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自己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可以起名字的地方都叫标识符，都要遵守标识符的命名规则。  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HelloWorld.java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类名、方法名、数组名、变量名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67EF7577-E82A-4D47-9956-72703BE44158}"/>
              </a:ext>
            </a:extLst>
          </p:cNvPr>
          <p:cNvSpPr txBox="1">
            <a:spLocks noChangeArrowheads="1"/>
          </p:cNvSpPr>
          <p:nvPr/>
        </p:nvSpPr>
        <p:spPr>
          <a:xfrm>
            <a:off x="502389" y="1512265"/>
            <a:ext cx="11129834" cy="4719449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标识符由字母、数字、下划线或美元符组成。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标识符以字母、下划线或美元符开头。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标识符区分大小写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</a:t>
            </a:r>
            <a:r>
              <a:rPr lang="en-US" altLang="zh-Hans" b="1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HK" altLang="zh-Han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zh-Han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Han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HK" altLang="zh-Han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zh-Han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是不同的。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标识符对于长度没限制。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不能使用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标识符，比如：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  </a:t>
            </a:r>
            <a:r>
              <a:rPr lang="en-HK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my </a:t>
            </a:r>
            <a:r>
              <a:rPr lang="en-HK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2me   </a:t>
            </a:r>
            <a:r>
              <a:rPr lang="en-HK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最简单的方法</a:t>
            </a: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使用英文单词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约定俗成：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见名知意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en-HK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HK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0774D5CF-EE60-3A4F-A890-4E6B8C336157}"/>
              </a:ext>
            </a:extLst>
          </p:cNvPr>
          <p:cNvSpPr txBox="1"/>
          <p:nvPr/>
        </p:nvSpPr>
        <p:spPr>
          <a:xfrm>
            <a:off x="0" y="1042372"/>
            <a:ext cx="295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命名规则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73B870-8CC2-4C9F-8E87-56EEE508D6A5}"/>
              </a:ext>
            </a:extLst>
          </p:cNvPr>
          <p:cNvSpPr/>
          <p:nvPr/>
        </p:nvSpPr>
        <p:spPr>
          <a:xfrm>
            <a:off x="7343335" y="224645"/>
            <a:ext cx="389675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标识符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3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67EF7577-E82A-4D47-9956-72703BE44158}"/>
              </a:ext>
            </a:extLst>
          </p:cNvPr>
          <p:cNvSpPr txBox="1">
            <a:spLocks noChangeArrowheads="1"/>
          </p:cNvSpPr>
          <p:nvPr/>
        </p:nvSpPr>
        <p:spPr>
          <a:xfrm>
            <a:off x="152399" y="3666105"/>
            <a:ext cx="11585533" cy="2841743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关键字是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语言本身使用的字符串，有特殊的语法含义，是保留给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编译器识别用的。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HK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HK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没有任何意义。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关键字都是小写英文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true,</a:t>
            </a:r>
            <a:r>
              <a:rPr lang="zh-Han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false,</a:t>
            </a:r>
            <a:r>
              <a:rPr lang="zh-Han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不是关键字，但不能作为标识符用。</a:t>
            </a:r>
          </a:p>
        </p:txBody>
      </p:sp>
      <p:graphicFrame>
        <p:nvGraphicFramePr>
          <p:cNvPr id="10" name="Group 500">
            <a:extLst>
              <a:ext uri="{FF2B5EF4-FFF2-40B4-BE49-F238E27FC236}">
                <a16:creationId xmlns:a16="http://schemas.microsoft.com/office/drawing/2014/main" id="{0FF19ACB-3ABC-0249-95B6-6D1CC972F5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820249"/>
              </p:ext>
            </p:extLst>
          </p:nvPr>
        </p:nvGraphicFramePr>
        <p:xfrm>
          <a:off x="118946" y="884276"/>
          <a:ext cx="11612137" cy="2792980"/>
        </p:xfrm>
        <a:graphic>
          <a:graphicData uri="http://schemas.openxmlformats.org/drawingml/2006/table">
            <a:tbl>
              <a:tblPr/>
              <a:tblGrid>
                <a:gridCol w="250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1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1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1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657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abstract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assert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boolean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break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byte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case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catch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7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protected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class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continue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const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default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do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7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synchronized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extends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enum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final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finally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for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89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implements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interface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goto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import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long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int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7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instanceof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native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new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package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private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public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89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return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short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static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else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super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strictfp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this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7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throw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throws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transient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try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void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volatile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while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4E92CBD4-A2D1-4171-B530-037D12867750}"/>
              </a:ext>
            </a:extLst>
          </p:cNvPr>
          <p:cNvSpPr/>
          <p:nvPr/>
        </p:nvSpPr>
        <p:spPr>
          <a:xfrm>
            <a:off x="7343335" y="224645"/>
            <a:ext cx="389675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8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16">
            <a:extLst>
              <a:ext uri="{FF2B5EF4-FFF2-40B4-BE49-F238E27FC236}">
                <a16:creationId xmlns:a16="http://schemas.microsoft.com/office/drawing/2014/main" id="{026C6C8A-D317-0F45-8B50-3AE388E95812}"/>
              </a:ext>
            </a:extLst>
          </p:cNvPr>
          <p:cNvGrpSpPr>
            <a:grpSpLocks/>
          </p:cNvGrpSpPr>
          <p:nvPr/>
        </p:nvGrpSpPr>
        <p:grpSpPr bwMode="auto">
          <a:xfrm>
            <a:off x="152399" y="1003608"/>
            <a:ext cx="9972907" cy="4962293"/>
            <a:chOff x="76200" y="989466"/>
            <a:chExt cx="8991600" cy="5639934"/>
          </a:xfrm>
        </p:grpSpPr>
        <p:sp>
          <p:nvSpPr>
            <p:cNvPr id="11" name="矩形 1">
              <a:extLst>
                <a:ext uri="{FF2B5EF4-FFF2-40B4-BE49-F238E27FC236}">
                  <a16:creationId xmlns:a16="http://schemas.microsoft.com/office/drawing/2014/main" id="{1701606F-4A43-7440-A066-4E0D93E905F3}"/>
                </a:ext>
              </a:extLst>
            </p:cNvPr>
            <p:cNvSpPr/>
            <p:nvPr/>
          </p:nvSpPr>
          <p:spPr>
            <a:xfrm>
              <a:off x="76200" y="2722876"/>
              <a:ext cx="609600" cy="190484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b="1">
                  <a:solidFill>
                    <a:schemeClr val="bg1"/>
                  </a:solidFill>
                </a:rPr>
                <a:t>数据类型</a:t>
              </a:r>
            </a:p>
          </p:txBody>
        </p:sp>
        <p:sp>
          <p:nvSpPr>
            <p:cNvPr id="14" name="矩形 6">
              <a:extLst>
                <a:ext uri="{FF2B5EF4-FFF2-40B4-BE49-F238E27FC236}">
                  <a16:creationId xmlns:a16="http://schemas.microsoft.com/office/drawing/2014/main" id="{74E23E92-0D06-A840-89DF-B7AD845173C2}"/>
                </a:ext>
              </a:extLst>
            </p:cNvPr>
            <p:cNvSpPr/>
            <p:nvPr/>
          </p:nvSpPr>
          <p:spPr>
            <a:xfrm>
              <a:off x="1066800" y="4054682"/>
              <a:ext cx="609600" cy="257471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b="1">
                  <a:solidFill>
                    <a:schemeClr val="bg1"/>
                  </a:solidFill>
                </a:rPr>
                <a:t>引用数据类型</a:t>
              </a:r>
            </a:p>
          </p:txBody>
        </p:sp>
        <p:sp>
          <p:nvSpPr>
            <p:cNvPr id="15" name="矩形 7">
              <a:extLst>
                <a:ext uri="{FF2B5EF4-FFF2-40B4-BE49-F238E27FC236}">
                  <a16:creationId xmlns:a16="http://schemas.microsoft.com/office/drawing/2014/main" id="{20595893-85FD-054F-BC68-EE482F37BF4F}"/>
                </a:ext>
              </a:extLst>
            </p:cNvPr>
            <p:cNvSpPr/>
            <p:nvPr/>
          </p:nvSpPr>
          <p:spPr>
            <a:xfrm>
              <a:off x="2133600" y="4227705"/>
              <a:ext cx="2057400" cy="57304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类（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class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17" name="矩形 8">
              <a:extLst>
                <a:ext uri="{FF2B5EF4-FFF2-40B4-BE49-F238E27FC236}">
                  <a16:creationId xmlns:a16="http://schemas.microsoft.com/office/drawing/2014/main" id="{611ACDEC-1537-634A-927F-A22EDBE57382}"/>
                </a:ext>
              </a:extLst>
            </p:cNvPr>
            <p:cNvSpPr/>
            <p:nvPr/>
          </p:nvSpPr>
          <p:spPr>
            <a:xfrm>
              <a:off x="1066800" y="991054"/>
              <a:ext cx="609600" cy="251757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b="1">
                  <a:solidFill>
                    <a:schemeClr val="bg1"/>
                  </a:solidFill>
                </a:rPr>
                <a:t>基本数据类型</a:t>
              </a:r>
            </a:p>
          </p:txBody>
        </p:sp>
        <p:sp>
          <p:nvSpPr>
            <p:cNvPr id="18" name="矩形 9">
              <a:extLst>
                <a:ext uri="{FF2B5EF4-FFF2-40B4-BE49-F238E27FC236}">
                  <a16:creationId xmlns:a16="http://schemas.microsoft.com/office/drawing/2014/main" id="{6D9263B0-7B02-ED4A-932D-A2E579E2CA26}"/>
                </a:ext>
              </a:extLst>
            </p:cNvPr>
            <p:cNvSpPr/>
            <p:nvPr/>
          </p:nvSpPr>
          <p:spPr>
            <a:xfrm>
              <a:off x="2151063" y="2438737"/>
              <a:ext cx="2722562" cy="45716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字符型（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char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19" name="矩形 10">
              <a:extLst>
                <a:ext uri="{FF2B5EF4-FFF2-40B4-BE49-F238E27FC236}">
                  <a16:creationId xmlns:a16="http://schemas.microsoft.com/office/drawing/2014/main" id="{003E856C-31AD-9544-8606-3BD2ADB17C83}"/>
                </a:ext>
              </a:extLst>
            </p:cNvPr>
            <p:cNvSpPr/>
            <p:nvPr/>
          </p:nvSpPr>
          <p:spPr>
            <a:xfrm>
              <a:off x="2209800" y="1143442"/>
              <a:ext cx="1524000" cy="53176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b="1">
                  <a:solidFill>
                    <a:schemeClr val="bg1"/>
                  </a:solidFill>
                </a:rPr>
                <a:t>数值型</a:t>
              </a:r>
            </a:p>
          </p:txBody>
        </p:sp>
        <p:sp>
          <p:nvSpPr>
            <p:cNvPr id="20" name="矩形 11">
              <a:extLst>
                <a:ext uri="{FF2B5EF4-FFF2-40B4-BE49-F238E27FC236}">
                  <a16:creationId xmlns:a16="http://schemas.microsoft.com/office/drawing/2014/main" id="{F621F7C7-86A6-5747-AC73-D4B2B4CAD6E1}"/>
                </a:ext>
              </a:extLst>
            </p:cNvPr>
            <p:cNvSpPr/>
            <p:nvPr/>
          </p:nvSpPr>
          <p:spPr>
            <a:xfrm>
              <a:off x="4114800" y="989466"/>
              <a:ext cx="4953000" cy="53494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整数类型（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byte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、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short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、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int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、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long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21" name="矩形 12">
              <a:extLst>
                <a:ext uri="{FF2B5EF4-FFF2-40B4-BE49-F238E27FC236}">
                  <a16:creationId xmlns:a16="http://schemas.microsoft.com/office/drawing/2014/main" id="{8F81F127-F0B9-BA4E-8D58-0F9C1E7C310B}"/>
                </a:ext>
              </a:extLst>
            </p:cNvPr>
            <p:cNvSpPr/>
            <p:nvPr/>
          </p:nvSpPr>
          <p:spPr>
            <a:xfrm>
              <a:off x="2133600" y="5097585"/>
              <a:ext cx="2971800" cy="61748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zh-Hans" altLang="en-US" sz="2400" b="1" dirty="0">
                  <a:solidFill>
                    <a:schemeClr val="bg1"/>
                  </a:solidFill>
                </a:rPr>
                <a:t>    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接口（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interface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22" name="矩形 13">
              <a:extLst>
                <a:ext uri="{FF2B5EF4-FFF2-40B4-BE49-F238E27FC236}">
                  <a16:creationId xmlns:a16="http://schemas.microsoft.com/office/drawing/2014/main" id="{00E0BD1D-C73D-7045-B70C-11ED66607E9C}"/>
                </a:ext>
              </a:extLst>
            </p:cNvPr>
            <p:cNvSpPr/>
            <p:nvPr/>
          </p:nvSpPr>
          <p:spPr>
            <a:xfrm>
              <a:off x="2151063" y="3207025"/>
              <a:ext cx="3030537" cy="52700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b="1">
                  <a:solidFill>
                    <a:schemeClr val="bg1"/>
                  </a:solidFill>
                </a:rPr>
                <a:t>布尔型（</a:t>
              </a:r>
              <a:r>
                <a:rPr lang="en-US" altLang="zh-CN" sz="2400" b="1">
                  <a:solidFill>
                    <a:schemeClr val="bg1"/>
                  </a:solidFill>
                </a:rPr>
                <a:t>boolean</a:t>
              </a:r>
              <a:r>
                <a:rPr lang="zh-CN" altLang="en-US" sz="2400" b="1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78F3C807-163A-9842-A44A-18B4E7B3C176}"/>
                </a:ext>
              </a:extLst>
            </p:cNvPr>
            <p:cNvSpPr/>
            <p:nvPr/>
          </p:nvSpPr>
          <p:spPr>
            <a:xfrm>
              <a:off x="4114800" y="1751405"/>
              <a:ext cx="3962400" cy="53494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 浮点类型（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float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、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double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24" name="矩形 15">
              <a:extLst>
                <a:ext uri="{FF2B5EF4-FFF2-40B4-BE49-F238E27FC236}">
                  <a16:creationId xmlns:a16="http://schemas.microsoft.com/office/drawing/2014/main" id="{B6EBFF70-331E-CC4A-9742-04A74C7AE1D6}"/>
                </a:ext>
              </a:extLst>
            </p:cNvPr>
            <p:cNvSpPr/>
            <p:nvPr/>
          </p:nvSpPr>
          <p:spPr>
            <a:xfrm>
              <a:off x="2133600" y="5980164"/>
              <a:ext cx="2133600" cy="57304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Hans" altLang="en-US" sz="2400" b="1" dirty="0">
                  <a:solidFill>
                    <a:schemeClr val="bg1"/>
                  </a:solidFill>
                </a:rPr>
                <a:t>   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数组（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array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26" name="左大括号 2">
              <a:extLst>
                <a:ext uri="{FF2B5EF4-FFF2-40B4-BE49-F238E27FC236}">
                  <a16:creationId xmlns:a16="http://schemas.microsoft.com/office/drawing/2014/main" id="{698285D5-F761-BD44-825B-4C8ECE5B42A6}"/>
                </a:ext>
              </a:extLst>
            </p:cNvPr>
            <p:cNvSpPr/>
            <p:nvPr/>
          </p:nvSpPr>
          <p:spPr>
            <a:xfrm>
              <a:off x="685800" y="2018083"/>
              <a:ext cx="381000" cy="3658893"/>
            </a:xfrm>
            <a:prstGeom prst="leftBrace">
              <a:avLst>
                <a:gd name="adj1" fmla="val 164523"/>
                <a:gd name="adj2" fmla="val 50000"/>
              </a:avLst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/>
            </a:p>
          </p:txBody>
        </p:sp>
        <p:sp>
          <p:nvSpPr>
            <p:cNvPr id="27" name="左大括号 3">
              <a:extLst>
                <a:ext uri="{FF2B5EF4-FFF2-40B4-BE49-F238E27FC236}">
                  <a16:creationId xmlns:a16="http://schemas.microsoft.com/office/drawing/2014/main" id="{CB2674E4-62FB-B546-B06E-886D679984CF}"/>
                </a:ext>
              </a:extLst>
            </p:cNvPr>
            <p:cNvSpPr/>
            <p:nvPr/>
          </p:nvSpPr>
          <p:spPr>
            <a:xfrm>
              <a:off x="1676400" y="1256145"/>
              <a:ext cx="457200" cy="2252482"/>
            </a:xfrm>
            <a:prstGeom prst="leftBrace">
              <a:avLst>
                <a:gd name="adj1" fmla="val 113095"/>
                <a:gd name="adj2" fmla="val 50000"/>
              </a:avLst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/>
            </a:p>
          </p:txBody>
        </p:sp>
        <p:sp>
          <p:nvSpPr>
            <p:cNvPr id="28" name="左大括号 4">
              <a:extLst>
                <a:ext uri="{FF2B5EF4-FFF2-40B4-BE49-F238E27FC236}">
                  <a16:creationId xmlns:a16="http://schemas.microsoft.com/office/drawing/2014/main" id="{FEBAF41E-DFA8-2742-8AD4-9AFAD58FA439}"/>
                </a:ext>
              </a:extLst>
            </p:cNvPr>
            <p:cNvSpPr/>
            <p:nvPr/>
          </p:nvSpPr>
          <p:spPr>
            <a:xfrm>
              <a:off x="1676400" y="4513432"/>
              <a:ext cx="457200" cy="1752459"/>
            </a:xfrm>
            <a:prstGeom prst="leftBrace">
              <a:avLst>
                <a:gd name="adj1" fmla="val 78174"/>
                <a:gd name="adj2" fmla="val 50000"/>
              </a:avLst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/>
            </a:p>
          </p:txBody>
        </p:sp>
        <p:sp>
          <p:nvSpPr>
            <p:cNvPr id="29" name="左大括号 5">
              <a:extLst>
                <a:ext uri="{FF2B5EF4-FFF2-40B4-BE49-F238E27FC236}">
                  <a16:creationId xmlns:a16="http://schemas.microsoft.com/office/drawing/2014/main" id="{79CE885A-310B-8A40-B6B2-76B758BEBC14}"/>
                </a:ext>
              </a:extLst>
            </p:cNvPr>
            <p:cNvSpPr/>
            <p:nvPr/>
          </p:nvSpPr>
          <p:spPr>
            <a:xfrm>
              <a:off x="3733800" y="1122805"/>
              <a:ext cx="381000" cy="895278"/>
            </a:xfrm>
            <a:prstGeom prst="leftBrace">
              <a:avLst>
                <a:gd name="adj1" fmla="val 50238"/>
                <a:gd name="adj2" fmla="val 50000"/>
              </a:avLst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2D21D975-AB6B-40FE-BBFC-01BE84BCA31A}"/>
              </a:ext>
            </a:extLst>
          </p:cNvPr>
          <p:cNvSpPr/>
          <p:nvPr/>
        </p:nvSpPr>
        <p:spPr>
          <a:xfrm>
            <a:off x="7343335" y="224645"/>
            <a:ext cx="4192173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0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DEFC415-C2FF-E24F-AA7A-9ECD9ACEF069}"/>
              </a:ext>
            </a:extLst>
          </p:cNvPr>
          <p:cNvSpPr txBox="1">
            <a:spLocks noChangeArrowheads="1"/>
          </p:cNvSpPr>
          <p:nvPr/>
        </p:nvSpPr>
        <p:spPr>
          <a:xfrm>
            <a:off x="457784" y="1745149"/>
            <a:ext cx="9946303" cy="1587774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布尔类型适用于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逻辑运算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，一般用于程序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流程控制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布尔类型的变量值只有</a:t>
            </a: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不可以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的整数代替。</a:t>
            </a:r>
          </a:p>
        </p:txBody>
      </p:sp>
      <p:sp>
        <p:nvSpPr>
          <p:cNvPr id="31" name="文本框 1">
            <a:extLst>
              <a:ext uri="{FF2B5EF4-FFF2-40B4-BE49-F238E27FC236}">
                <a16:creationId xmlns:a16="http://schemas.microsoft.com/office/drawing/2014/main" id="{77EF092D-369D-6740-BA72-8ABE2CBD3530}"/>
              </a:ext>
            </a:extLst>
          </p:cNvPr>
          <p:cNvSpPr txBox="1"/>
          <p:nvPr/>
        </p:nvSpPr>
        <p:spPr>
          <a:xfrm>
            <a:off x="0" y="1042372"/>
            <a:ext cx="295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布尔类型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id="{719259E8-25E1-0D4B-B055-4F13BEE3A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604" y="3520371"/>
            <a:ext cx="4572000" cy="1816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boolean   flag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(flag){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	//do something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DC32ED-94F0-4696-8094-17116DFD7C89}"/>
              </a:ext>
            </a:extLst>
          </p:cNvPr>
          <p:cNvSpPr/>
          <p:nvPr/>
        </p:nvSpPr>
        <p:spPr>
          <a:xfrm>
            <a:off x="7343335" y="224645"/>
            <a:ext cx="4192173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5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DEFC415-C2FF-E24F-AA7A-9ECD9ACEF069}"/>
              </a:ext>
            </a:extLst>
          </p:cNvPr>
          <p:cNvSpPr txBox="1">
            <a:spLocks noChangeArrowheads="1"/>
          </p:cNvSpPr>
          <p:nvPr/>
        </p:nvSpPr>
        <p:spPr>
          <a:xfrm>
            <a:off x="480087" y="1563729"/>
            <a:ext cx="9946303" cy="4456160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字符采用</a:t>
            </a: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编码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说明：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编码（全球语言统一编码）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字符常量必须用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单引号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括起来。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HK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 = ‘a’;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char ch2 = ‘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给字符变量赋值使用字符和数值都行。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ch3 = </a:t>
            </a: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HK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对应小写字母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HK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1">
            <a:extLst>
              <a:ext uri="{FF2B5EF4-FFF2-40B4-BE49-F238E27FC236}">
                <a16:creationId xmlns:a16="http://schemas.microsoft.com/office/drawing/2014/main" id="{77EF092D-369D-6740-BA72-8ABE2CBD3530}"/>
              </a:ext>
            </a:extLst>
          </p:cNvPr>
          <p:cNvSpPr txBox="1"/>
          <p:nvPr/>
        </p:nvSpPr>
        <p:spPr>
          <a:xfrm>
            <a:off x="0" y="1042372"/>
            <a:ext cx="295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字符类型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764F78-39A1-4DDC-B5A2-3CB4A13BDFCA}"/>
              </a:ext>
            </a:extLst>
          </p:cNvPr>
          <p:cNvSpPr/>
          <p:nvPr/>
        </p:nvSpPr>
        <p:spPr>
          <a:xfrm>
            <a:off x="7343335" y="224645"/>
            <a:ext cx="4192173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9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DEFC415-C2FF-E24F-AA7A-9ECD9ACEF069}"/>
              </a:ext>
            </a:extLst>
          </p:cNvPr>
          <p:cNvSpPr txBox="1">
            <a:spLocks noChangeArrowheads="1"/>
          </p:cNvSpPr>
          <p:nvPr/>
        </p:nvSpPr>
        <p:spPr>
          <a:xfrm>
            <a:off x="379723" y="1373659"/>
            <a:ext cx="11250997" cy="989900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种整数类型有固定的表数范围和字段长度，不受操作系统的影响，保证程序可移植</a:t>
            </a: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1">
            <a:extLst>
              <a:ext uri="{FF2B5EF4-FFF2-40B4-BE49-F238E27FC236}">
                <a16:creationId xmlns:a16="http://schemas.microsoft.com/office/drawing/2014/main" id="{77EF092D-369D-6740-BA72-8ABE2CBD3530}"/>
              </a:ext>
            </a:extLst>
          </p:cNvPr>
          <p:cNvSpPr txBox="1"/>
          <p:nvPr/>
        </p:nvSpPr>
        <p:spPr>
          <a:xfrm>
            <a:off x="0" y="985037"/>
            <a:ext cx="295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整数类型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0E7E8F3D-CFD9-A345-8356-B86CA9141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32937"/>
              </p:ext>
            </p:extLst>
          </p:nvPr>
        </p:nvGraphicFramePr>
        <p:xfrm>
          <a:off x="691664" y="2317409"/>
          <a:ext cx="9507413" cy="2590800"/>
        </p:xfrm>
        <a:graphic>
          <a:graphicData uri="http://schemas.openxmlformats.org/drawingml/2006/table">
            <a:tbl>
              <a:tblPr/>
              <a:tblGrid>
                <a:gridCol w="1538593">
                  <a:extLst>
                    <a:ext uri="{9D8B030D-6E8A-4147-A177-3AD203B41FA5}">
                      <a16:colId xmlns:a16="http://schemas.microsoft.com/office/drawing/2014/main" val="1317902333"/>
                    </a:ext>
                  </a:extLst>
                </a:gridCol>
                <a:gridCol w="2466677">
                  <a:extLst>
                    <a:ext uri="{9D8B030D-6E8A-4147-A177-3AD203B41FA5}">
                      <a16:colId xmlns:a16="http://schemas.microsoft.com/office/drawing/2014/main" val="940470276"/>
                    </a:ext>
                  </a:extLst>
                </a:gridCol>
                <a:gridCol w="5502143">
                  <a:extLst>
                    <a:ext uri="{9D8B030D-6E8A-4147-A177-3AD203B41FA5}">
                      <a16:colId xmlns:a16="http://schemas.microsoft.com/office/drawing/2014/main" val="3157079512"/>
                    </a:ext>
                  </a:extLst>
                </a:gridCol>
              </a:tblGrid>
              <a:tr h="4274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类型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占用存储空间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  <a:cs typeface="+mn-cs"/>
                        </a:rPr>
                        <a:t>表数范围（</a:t>
                      </a:r>
                      <a:r>
                        <a:rPr kumimoji="0" lang="zh-CN" alt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  <a:cs typeface="+mn-cs"/>
                        </a:rPr>
                        <a:t>注意</a:t>
                      </a:r>
                      <a:r>
                        <a:rPr kumimoji="0" lang="zh-CN" alt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  <a:cs typeface="+mn-cs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70400"/>
                  </a:ext>
                </a:extLst>
              </a:tr>
              <a:tr h="4274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  <a:cs typeface="+mn-cs"/>
                        </a:rPr>
                        <a:t>byte</a:t>
                      </a:r>
                      <a:endParaRPr kumimoji="0" lang="zh-CN" alt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  <a:cs typeface="+mn-cs"/>
                        </a:rPr>
                        <a:t>字节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r>
                        <a:rPr kumimoji="0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  <a:cs typeface="+mn-cs"/>
                        </a:rPr>
                        <a:t>128~127 (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~2</a:t>
                      </a:r>
                      <a:r>
                        <a:rPr kumimoji="0" lang="en-US" altLang="zh-CN" sz="2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-1)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040220"/>
                  </a:ext>
                </a:extLst>
              </a:tr>
              <a:tr h="4274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short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字节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~2</a:t>
                      </a:r>
                      <a:r>
                        <a:rPr kumimoji="0" lang="en-US" altLang="zh-CN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945434"/>
                  </a:ext>
                </a:extLst>
              </a:tr>
              <a:tr h="4274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字节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~2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577517"/>
                  </a:ext>
                </a:extLst>
              </a:tr>
              <a:tr h="4274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long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字节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63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~2</a:t>
                      </a:r>
                      <a:r>
                        <a:rPr kumimoji="0" lang="en-US" altLang="zh-CN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63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62320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E6D1537A-8FA3-564A-825C-49CA774E6BFD}"/>
              </a:ext>
            </a:extLst>
          </p:cNvPr>
          <p:cNvSpPr txBox="1">
            <a:spLocks noChangeArrowheads="1"/>
          </p:cNvSpPr>
          <p:nvPr/>
        </p:nvSpPr>
        <p:spPr>
          <a:xfrm>
            <a:off x="480082" y="5020530"/>
            <a:ext cx="11340211" cy="989900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语言整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常量默认为 </a:t>
            </a:r>
            <a:r>
              <a:rPr lang="en-US" altLang="zh-Han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型；声明 </a:t>
            </a:r>
            <a:r>
              <a:rPr lang="en-US" altLang="zh-Han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型常量要在数据后加</a:t>
            </a:r>
            <a:r>
              <a:rPr lang="ja-JP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HK" altLang="zh-Han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Han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和“</a:t>
            </a:r>
            <a:r>
              <a:rPr lang="en-HK" altLang="zh-Han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Han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Hans" alt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r>
              <a:rPr lang="en-HK" altLang="zh-Han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HK" altLang="zh-Han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zh-Han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100;           long  g = 55555555L;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516EA0-F924-432D-9AAC-0CC622C0D0B5}"/>
              </a:ext>
            </a:extLst>
          </p:cNvPr>
          <p:cNvSpPr/>
          <p:nvPr/>
        </p:nvSpPr>
        <p:spPr>
          <a:xfrm>
            <a:off x="7343335" y="224645"/>
            <a:ext cx="4192173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5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图片 78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784" name="图片 78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sp>
        <p:nvSpPr>
          <p:cNvPr id="776" name="文本框 775"/>
          <p:cNvSpPr txBox="1"/>
          <p:nvPr/>
        </p:nvSpPr>
        <p:spPr>
          <a:xfrm>
            <a:off x="386746" y="596752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36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7" name="文本框 776"/>
          <p:cNvSpPr txBox="1"/>
          <p:nvPr/>
        </p:nvSpPr>
        <p:spPr>
          <a:xfrm>
            <a:off x="2927983" y="59675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3200" b="1" dirty="0">
                <a:solidFill>
                  <a:srgbClr val="E4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上节回顾</a:t>
            </a:r>
            <a:endParaRPr lang="zh-CN" altLang="en-US" sz="3200" b="1" dirty="0">
              <a:solidFill>
                <a:srgbClr val="E4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EB98B2-2B3F-6546-B9FA-95C86F85E00E}"/>
              </a:ext>
            </a:extLst>
          </p:cNvPr>
          <p:cNvSpPr/>
          <p:nvPr/>
        </p:nvSpPr>
        <p:spPr>
          <a:xfrm>
            <a:off x="675743" y="1651490"/>
            <a:ext cx="7026143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Hans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课程内容</a:t>
            </a:r>
            <a:r>
              <a:rPr kumimoji="1" lang="en-US" altLang="zh-Han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Hans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目标</a:t>
            </a:r>
            <a:r>
              <a:rPr kumimoji="1" lang="en-US" altLang="zh-Han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Hans" altLang="en-US" sz="32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要求</a:t>
            </a:r>
            <a:endParaRPr kumimoji="1" lang="en-HK" altLang="zh-Hans" sz="32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Hans" altLang="en-US" sz="32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面向对象程序设计思想</a:t>
            </a:r>
            <a:endParaRPr kumimoji="1" lang="en-HK" altLang="zh-Hans" sz="32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Hans" altLang="en-US" sz="32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zh-Hans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zh-Hans" altLang="en-US" sz="32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kumimoji="1" lang="en-HK" altLang="zh-Hans" sz="32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Hans" sz="32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Hans" altLang="en-US" sz="32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Hans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开发环境的搭建</a:t>
            </a:r>
            <a:endParaRPr kumimoji="1"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">
            <a:extLst>
              <a:ext uri="{FF2B5EF4-FFF2-40B4-BE49-F238E27FC236}">
                <a16:creationId xmlns:a16="http://schemas.microsoft.com/office/drawing/2014/main" id="{CF92E78C-C037-D04D-9B75-CF085A23110B}"/>
              </a:ext>
            </a:extLst>
          </p:cNvPr>
          <p:cNvSpPr/>
          <p:nvPr/>
        </p:nvSpPr>
        <p:spPr>
          <a:xfrm>
            <a:off x="2486721" y="4150243"/>
            <a:ext cx="6201937" cy="122122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DEFC415-C2FF-E24F-AA7A-9ECD9ACEF069}"/>
              </a:ext>
            </a:extLst>
          </p:cNvPr>
          <p:cNvSpPr txBox="1">
            <a:spLocks noChangeArrowheads="1"/>
          </p:cNvSpPr>
          <p:nvPr/>
        </p:nvSpPr>
        <p:spPr>
          <a:xfrm>
            <a:off x="368572" y="1456715"/>
            <a:ext cx="11250997" cy="2231366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用来声明字符串，是字符串数据类型。它属于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系统的类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，可以像其它基本数据类型一样，直接通过赋值的方式进行声明。</a:t>
            </a:r>
            <a:endParaRPr lang="en-HK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字符串常量表示：用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双引号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括起来。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1">
            <a:extLst>
              <a:ext uri="{FF2B5EF4-FFF2-40B4-BE49-F238E27FC236}">
                <a16:creationId xmlns:a16="http://schemas.microsoft.com/office/drawing/2014/main" id="{77EF092D-369D-6740-BA72-8ABE2CBD3530}"/>
              </a:ext>
            </a:extLst>
          </p:cNvPr>
          <p:cNvSpPr txBox="1"/>
          <p:nvPr/>
        </p:nvSpPr>
        <p:spPr>
          <a:xfrm>
            <a:off x="0" y="1042372"/>
            <a:ext cx="648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字符串类型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引用数据类型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，注意：</a:t>
            </a:r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大写</a:t>
            </a:r>
            <a:endParaRPr lang="ja-JP" altLang="en-US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26B12D9-9E89-3A45-BBD5-F09B6E76A545}"/>
              </a:ext>
            </a:extLst>
          </p:cNvPr>
          <p:cNvSpPr txBox="1">
            <a:spLocks noChangeArrowheads="1"/>
          </p:cNvSpPr>
          <p:nvPr/>
        </p:nvSpPr>
        <p:spPr>
          <a:xfrm>
            <a:off x="2732632" y="4200255"/>
            <a:ext cx="5920715" cy="1171209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studentName</a:t>
            </a:r>
            <a:r>
              <a:rPr lang="en-HK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HK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zhangsan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HK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 World!");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9BAD04-B2C7-4B03-912C-E42B0C00E5E1}"/>
              </a:ext>
            </a:extLst>
          </p:cNvPr>
          <p:cNvSpPr/>
          <p:nvPr/>
        </p:nvSpPr>
        <p:spPr>
          <a:xfrm>
            <a:off x="7343335" y="224645"/>
            <a:ext cx="4192173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6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1">
            <a:extLst>
              <a:ext uri="{FF2B5EF4-FFF2-40B4-BE49-F238E27FC236}">
                <a16:creationId xmlns:a16="http://schemas.microsoft.com/office/drawing/2014/main" id="{77EF092D-369D-6740-BA72-8ABE2CBD3530}"/>
              </a:ext>
            </a:extLst>
          </p:cNvPr>
          <p:cNvSpPr txBox="1"/>
          <p:nvPr/>
        </p:nvSpPr>
        <p:spPr>
          <a:xfrm>
            <a:off x="0" y="1042372"/>
            <a:ext cx="295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举例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674DD302-724C-2F4B-AA9E-AE44A8698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48" y="872716"/>
            <a:ext cx="8480502" cy="563231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TestVar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y = 9;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double d = 3.1415;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char c1, c2 = 'c';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c1 = '\u534e';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 = 12;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     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("b=" +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("x=" + x + ",y=" +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("d=" + 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("c1=" + c1);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("c2=" + c2);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18CAFD2-27F1-9C48-BEB2-5A8353ECD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79" y="1190357"/>
            <a:ext cx="4578243" cy="291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AB8BCCF-F73E-48CA-BE18-5A613F839EB1}"/>
              </a:ext>
            </a:extLst>
          </p:cNvPr>
          <p:cNvSpPr/>
          <p:nvPr/>
        </p:nvSpPr>
        <p:spPr>
          <a:xfrm>
            <a:off x="7343335" y="224645"/>
            <a:ext cx="4192173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2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18087" y="224645"/>
            <a:ext cx="3612995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常量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0C4CCF4-2F4C-E647-A684-9ED0A7D9C246}"/>
              </a:ext>
            </a:extLst>
          </p:cNvPr>
          <p:cNvSpPr txBox="1">
            <a:spLocks noChangeArrowheads="1"/>
          </p:cNvSpPr>
          <p:nvPr/>
        </p:nvSpPr>
        <p:spPr>
          <a:xfrm>
            <a:off x="79669" y="763601"/>
            <a:ext cx="11552078" cy="2893169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语言中，利用</a:t>
            </a: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关键字定义常量。常量被设定后，不允许再进行更改。</a:t>
            </a:r>
            <a:endParaRPr lang="en-HK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约定常量的标识符全部用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大写字母</a:t>
            </a:r>
            <a:r>
              <a:rPr lang="zh-Han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在定义常量时，需要对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常量初始化赋值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HK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7BA0E35-3281-D849-AD53-B91F63A6C9B6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3656770"/>
            <a:ext cx="7175525" cy="2292068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HK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COUNTS</a:t>
            </a:r>
            <a:r>
              <a:rPr lang="en-HK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double PI = 3.1415;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HK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IS_MAN = true;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18087" y="224645"/>
            <a:ext cx="3612995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0C4CCF4-2F4C-E647-A684-9ED0A7D9C246}"/>
              </a:ext>
            </a:extLst>
          </p:cNvPr>
          <p:cNvSpPr txBox="1">
            <a:spLocks noChangeArrowheads="1"/>
          </p:cNvSpPr>
          <p:nvPr/>
        </p:nvSpPr>
        <p:spPr>
          <a:xfrm>
            <a:off x="179005" y="935693"/>
            <a:ext cx="11552078" cy="1621668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变量是</a:t>
            </a:r>
            <a:r>
              <a:rPr lang="en-HK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基本存储单元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。定义包括变量名、变量类型、作用域。</a:t>
            </a:r>
            <a:endParaRPr lang="en-HK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每一个变量都属于特定的数据类型，使用前必须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先声明，再使用。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7BA0E35-3281-D849-AD53-B91F63A6C9B6}"/>
              </a:ext>
            </a:extLst>
          </p:cNvPr>
          <p:cNvSpPr txBox="1">
            <a:spLocks noChangeArrowheads="1"/>
          </p:cNvSpPr>
          <p:nvPr/>
        </p:nvSpPr>
        <p:spPr>
          <a:xfrm>
            <a:off x="723560" y="2530985"/>
            <a:ext cx="5193664" cy="173672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HK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HK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HK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HK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	d1,d2,d3 </a:t>
            </a: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123.4;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HK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	</a:t>
            </a:r>
            <a:r>
              <a:rPr lang="en-HK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HK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HK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“hello</a:t>
            </a:r>
            <a:r>
              <a:rPr lang="en-HK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E86BF33-70EF-8E46-BDE5-6271425B185D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4318140"/>
            <a:ext cx="9791473" cy="1621668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可以同时声明几个同一数据类型的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本质：变量就是内存中的一小块区域。</a:t>
            </a:r>
            <a:endParaRPr lang="en-HK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18087" y="224645"/>
            <a:ext cx="3612995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0C4CCF4-2F4C-E647-A684-9ED0A7D9C246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935693"/>
            <a:ext cx="12217907" cy="4907546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源程序由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HK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HK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D60FA58-24C6-CB4A-9BA1-DD066D4DA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987" y="1034340"/>
            <a:ext cx="6858528" cy="501589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test; // 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放在自己设定的包中</a:t>
            </a:r>
          </a:p>
          <a:p>
            <a:pPr>
              <a:spcBef>
                <a:spcPts val="0"/>
              </a:spcBef>
              <a:buNone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.*; // 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导入其它包中的类</a:t>
            </a:r>
          </a:p>
          <a:p>
            <a:pPr>
              <a:spcBef>
                <a:spcPts val="0"/>
              </a:spcBef>
              <a:buNone/>
            </a:pP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ImportDemo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y, z;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Scanner reader = new Scanner(System.in);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请输入三角形三边长度：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x = 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reader.nextInt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y = 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reader.nextInt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z = 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reader.nextInt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y, z);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reader.close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getInfo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z) { // 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获取信息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 = x + y + z;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三角形周长：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+ temp);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18087" y="224645"/>
            <a:ext cx="3612995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0C4CCF4-2F4C-E647-A684-9ED0A7D9C246}"/>
              </a:ext>
            </a:extLst>
          </p:cNvPr>
          <p:cNvSpPr txBox="1">
            <a:spLocks noChangeArrowheads="1"/>
          </p:cNvSpPr>
          <p:nvPr/>
        </p:nvSpPr>
        <p:spPr>
          <a:xfrm>
            <a:off x="669073" y="1582637"/>
            <a:ext cx="7616283" cy="2164170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根据变量的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作用范围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分类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局部变量：方法或语句块内部定义的变量。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成员变量：类的内部、方法外部定义的变量。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静态变量：由</a:t>
            </a:r>
            <a:r>
              <a:rPr lang="en-HK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声明的变量。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endParaRPr lang="en-HK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2F568047-9931-194D-A86A-70E9758E35DA}"/>
              </a:ext>
            </a:extLst>
          </p:cNvPr>
          <p:cNvSpPr txBox="1"/>
          <p:nvPr/>
        </p:nvSpPr>
        <p:spPr>
          <a:xfrm>
            <a:off x="179004" y="995111"/>
            <a:ext cx="586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变量的分类、作用域、初始化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91D8C01-86A1-1044-8FBF-173D24E0E667}"/>
              </a:ext>
            </a:extLst>
          </p:cNvPr>
          <p:cNvSpPr txBox="1">
            <a:spLocks noChangeArrowheads="1"/>
          </p:cNvSpPr>
          <p:nvPr/>
        </p:nvSpPr>
        <p:spPr>
          <a:xfrm>
            <a:off x="695037" y="3872668"/>
            <a:ext cx="10827834" cy="2164170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变量作用域：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从声明处开始，到“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}”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变量初始化：所有的局部变量在使用之前必须进行初始化，即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先有值再用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HK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Han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HK" altLang="zh-Han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Han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=5;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18087" y="224645"/>
            <a:ext cx="3612995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2F568047-9931-194D-A86A-70E9758E35DA}"/>
              </a:ext>
            </a:extLst>
          </p:cNvPr>
          <p:cNvSpPr txBox="1"/>
          <p:nvPr/>
        </p:nvSpPr>
        <p:spPr>
          <a:xfrm>
            <a:off x="179004" y="995111"/>
            <a:ext cx="586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变量的分类、作用域、初始化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58FB7D0-85C6-8547-96B7-84786657E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663" y="1552758"/>
            <a:ext cx="8610600" cy="4943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TestVer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435;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成员变量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char s = 's';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静态变量</a:t>
            </a:r>
          </a:p>
          <a:p>
            <a:pPr>
              <a:spcBef>
                <a:spcPts val="0"/>
              </a:spcBef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= 123;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局部变量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("y=" + y);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("s=" + s);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= 488;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局部变量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x + z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局部变量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344529" y="224645"/>
            <a:ext cx="538655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数据类型转换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9D80EAD-E426-DC4F-8549-96571365BB38}"/>
              </a:ext>
            </a:extLst>
          </p:cNvPr>
          <p:cNvSpPr txBox="1">
            <a:spLocks noChangeArrowheads="1"/>
          </p:cNvSpPr>
          <p:nvPr/>
        </p:nvSpPr>
        <p:spPr>
          <a:xfrm>
            <a:off x="312234" y="1062451"/>
            <a:ext cx="10950498" cy="4761574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变量的数据类型在定义时就已经确定了，因此不能随意转换成其他的数据类型，但允许用户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有限度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地做类型转换处理。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注意：必须慎用此功能，因为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误用可能导致数据精度降低或溢出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数据类型转换方式：</a:t>
            </a:r>
            <a:endParaRPr lang="en-HK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Han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自动类型转换</a:t>
            </a:r>
            <a:endParaRPr lang="en-HK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Han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强制类型转换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类型提升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27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9D80EAD-E426-DC4F-8549-96571365BB38}"/>
              </a:ext>
            </a:extLst>
          </p:cNvPr>
          <p:cNvSpPr txBox="1">
            <a:spLocks noChangeArrowheads="1"/>
          </p:cNvSpPr>
          <p:nvPr/>
        </p:nvSpPr>
        <p:spPr>
          <a:xfrm>
            <a:off x="312234" y="803227"/>
            <a:ext cx="11879766" cy="5516418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类型不可以转换为其他数据类型。</a:t>
            </a:r>
            <a:endParaRPr lang="en-HK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整型、字符型、浮点型的数据在混合运算中相互转换，要遵循以下原则：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容量小的类型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自动转换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成容量大的类型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byte,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short,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HK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byte,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short,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之间不会相互转换。三者在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首先会转换为</a:t>
            </a:r>
            <a:r>
              <a:rPr lang="en-HK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类型，再计算。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容量大的类型转换成容量小的类型时，要加上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强制转换符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实数常量默认为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整数常量默认为</a:t>
            </a:r>
            <a:r>
              <a:rPr lang="en-HK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BB3BA3-271A-4520-9158-F06F12542C9A}"/>
              </a:ext>
            </a:extLst>
          </p:cNvPr>
          <p:cNvSpPr/>
          <p:nvPr/>
        </p:nvSpPr>
        <p:spPr>
          <a:xfrm>
            <a:off x="6344529" y="224645"/>
            <a:ext cx="538655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数据类型转换</a:t>
            </a:r>
          </a:p>
        </p:txBody>
      </p:sp>
    </p:spTree>
    <p:extLst>
      <p:ext uri="{BB962C8B-B14F-4D97-AF65-F5344CB8AC3E}">
        <p14:creationId xmlns:p14="http://schemas.microsoft.com/office/powerpoint/2010/main" val="29600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22D81B51-E8C5-694C-A11C-8C9187051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53" y="930264"/>
            <a:ext cx="8686800" cy="440120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i1 = 123;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i2 = 456;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 d1 = (i1+i2)*1.2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Han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转换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 f1 =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d1;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强制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  b1 = 1;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  b2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  b3 =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(byte)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(b1+b2);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将转换为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型运算，需要强制转换符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 d2 = 2e200;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  f2 =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(float)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d2;  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产生溢出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  f3 = 1.23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  l1 = 123;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  l2 = 30000000000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 f = l1+l2+f3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将转换为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型计算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 l =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f;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强制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转换会舍去小数部分</a:t>
            </a:r>
          </a:p>
        </p:txBody>
      </p:sp>
      <p:grpSp>
        <p:nvGrpSpPr>
          <p:cNvPr id="10" name="组合 6">
            <a:extLst>
              <a:ext uri="{FF2B5EF4-FFF2-40B4-BE49-F238E27FC236}">
                <a16:creationId xmlns:a16="http://schemas.microsoft.com/office/drawing/2014/main" id="{EA2BBCEA-AAFD-0448-8F25-29510E828850}"/>
              </a:ext>
            </a:extLst>
          </p:cNvPr>
          <p:cNvGrpSpPr>
            <a:grpSpLocks/>
          </p:cNvGrpSpPr>
          <p:nvPr/>
        </p:nvGrpSpPr>
        <p:grpSpPr bwMode="auto">
          <a:xfrm>
            <a:off x="8649746" y="728700"/>
            <a:ext cx="3081337" cy="6070071"/>
            <a:chOff x="5453288" y="152399"/>
            <a:chExt cx="3690712" cy="6555641"/>
          </a:xfrm>
        </p:grpSpPr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3267BA67-B04D-0B45-8DEC-6AA1C744D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3288" y="152399"/>
              <a:ext cx="3690712" cy="6555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矩形 5">
              <a:extLst>
                <a:ext uri="{FF2B5EF4-FFF2-40B4-BE49-F238E27FC236}">
                  <a16:creationId xmlns:a16="http://schemas.microsoft.com/office/drawing/2014/main" id="{0120371B-AC2C-E94E-B786-7814B9BFC85E}"/>
                </a:ext>
              </a:extLst>
            </p:cNvPr>
            <p:cNvSpPr/>
            <p:nvPr/>
          </p:nvSpPr>
          <p:spPr>
            <a:xfrm>
              <a:off x="5563572" y="3961972"/>
              <a:ext cx="2209484" cy="457149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0B289009-5205-4A6E-8A4F-CECDE0F23CFF}"/>
              </a:ext>
            </a:extLst>
          </p:cNvPr>
          <p:cNvSpPr/>
          <p:nvPr/>
        </p:nvSpPr>
        <p:spPr>
          <a:xfrm>
            <a:off x="6344529" y="224645"/>
            <a:ext cx="538655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数据类型转换</a:t>
            </a:r>
          </a:p>
        </p:txBody>
      </p:sp>
    </p:spTree>
    <p:extLst>
      <p:ext uri="{BB962C8B-B14F-4D97-AF65-F5344CB8AC3E}">
        <p14:creationId xmlns:p14="http://schemas.microsoft.com/office/powerpoint/2010/main" val="9023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6D4325-6578-5047-85DD-C8001C3FE2A0}"/>
              </a:ext>
            </a:extLst>
          </p:cNvPr>
          <p:cNvGrpSpPr/>
          <p:nvPr/>
        </p:nvGrpSpPr>
        <p:grpSpPr>
          <a:xfrm>
            <a:off x="0" y="431122"/>
            <a:ext cx="5069403" cy="905109"/>
            <a:chOff x="0" y="431122"/>
            <a:chExt cx="5069403" cy="905109"/>
          </a:xfrm>
        </p:grpSpPr>
        <p:sp>
          <p:nvSpPr>
            <p:cNvPr id="776" name="文本框 775"/>
            <p:cNvSpPr txBox="1"/>
            <p:nvPr/>
          </p:nvSpPr>
          <p:spPr>
            <a:xfrm>
              <a:off x="386746" y="596752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CONTENTS</a:t>
              </a:r>
              <a:endParaRPr lang="zh-CN" altLang="en-US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784" name="图片 78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t="75239"/>
            <a:stretch/>
          </p:blipFill>
          <p:spPr>
            <a:xfrm>
              <a:off x="0" y="431122"/>
              <a:ext cx="5069403" cy="416315"/>
            </a:xfrm>
            <a:prstGeom prst="rect">
              <a:avLst/>
            </a:prstGeom>
          </p:spPr>
        </p:pic>
        <p:pic>
          <p:nvPicPr>
            <p:cNvPr id="787" name="图片 78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t="75239"/>
            <a:stretch/>
          </p:blipFill>
          <p:spPr>
            <a:xfrm rot="10800000" flipH="1">
              <a:off x="0" y="919916"/>
              <a:ext cx="5069403" cy="416315"/>
            </a:xfrm>
            <a:prstGeom prst="rect">
              <a:avLst/>
            </a:prstGeom>
          </p:spPr>
        </p:pic>
      </p:grpSp>
      <p:sp>
        <p:nvSpPr>
          <p:cNvPr id="777" name="文本框 776"/>
          <p:cNvSpPr txBox="1"/>
          <p:nvPr/>
        </p:nvSpPr>
        <p:spPr>
          <a:xfrm>
            <a:off x="2927983" y="596751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3600" b="1" dirty="0">
                <a:solidFill>
                  <a:srgbClr val="E4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本节</a:t>
            </a:r>
            <a:r>
              <a:rPr lang="zh-CN" altLang="en-US" sz="3600" b="1" dirty="0">
                <a:solidFill>
                  <a:srgbClr val="E4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EB98B2-2B3F-6546-B9FA-95C86F85E00E}"/>
              </a:ext>
            </a:extLst>
          </p:cNvPr>
          <p:cNvSpPr/>
          <p:nvPr/>
        </p:nvSpPr>
        <p:spPr>
          <a:xfrm>
            <a:off x="690491" y="1843219"/>
            <a:ext cx="7026143" cy="256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kumimoji="1" lang="en-US" altLang="zh-Han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HelloWorld</a:t>
            </a:r>
            <a:r>
              <a:rPr kumimoji="1" lang="zh-Hans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详解</a:t>
            </a:r>
            <a:endParaRPr kumimoji="1" lang="en-HK" altLang="zh-Hans" sz="32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kumimoji="1" lang="en-US" altLang="zh-Han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Hans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endParaRPr kumimoji="1" lang="en-HK" altLang="zh-Hans" sz="32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q"/>
              <a:defRPr/>
            </a:pPr>
            <a:r>
              <a:rPr kumimoji="1" lang="zh-Hans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课堂</a:t>
            </a:r>
            <a:r>
              <a:rPr kumimoji="1"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实践</a:t>
            </a:r>
            <a:endParaRPr kumimoji="1" lang="en-HK" altLang="zh-Hans" sz="32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1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623825" y="224645"/>
            <a:ext cx="510725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1F77BB9-D09B-3549-9401-D22CBE3B62DB}"/>
              </a:ext>
            </a:extLst>
          </p:cNvPr>
          <p:cNvSpPr txBox="1">
            <a:spLocks noChangeArrowheads="1"/>
          </p:cNvSpPr>
          <p:nvPr/>
        </p:nvSpPr>
        <p:spPr>
          <a:xfrm>
            <a:off x="401444" y="1613076"/>
            <a:ext cx="9088244" cy="3747646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算术运算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符：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关系运算符：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逻辑运算符：！，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赋值运算符：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扩展赋值运算符：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-=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/=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字符串连接符：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位运算符：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endParaRPr lang="en-HK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F05A1F09-4750-464D-930A-561FF1616A1A}"/>
              </a:ext>
            </a:extLst>
          </p:cNvPr>
          <p:cNvSpPr txBox="1"/>
          <p:nvPr/>
        </p:nvSpPr>
        <p:spPr>
          <a:xfrm>
            <a:off x="179004" y="995111"/>
            <a:ext cx="586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中运算符按照功能</a:t>
            </a:r>
            <a:r>
              <a:rPr lang="ja-JP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为：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8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623825" y="224645"/>
            <a:ext cx="510725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3298C33C-6ABD-EF4C-8998-F12751DF9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56" y="957709"/>
            <a:ext cx="6019800" cy="563231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TestMath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static void main (String[ ] args)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int  i1 = 15;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int  i2 = 25;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int  i = (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 ++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System.out.print("i = "+i);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System.out.println("i2 = "+i2);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i = (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i2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System.out.print("i = "+i);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System.out.println("i2 = "+i2);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i = (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- i1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System.out.print("i = "+i);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System.out.println("i1 = "+i1);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i = ( </a:t>
            </a:r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i1 - -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System.out.print("i = "+i);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System.out.println("i1 = "+i1);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4EFEEDB-4FBC-684F-8457-A79BC1761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537" y="1069885"/>
            <a:ext cx="3430588" cy="1816100"/>
          </a:xfrm>
          <a:prstGeom prst="rect">
            <a:avLst/>
          </a:prstGeom>
          <a:solidFill>
            <a:srgbClr val="C00000"/>
          </a:solidFill>
          <a:ln w="38100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注意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++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在前时先计算再取值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在后时先取值再计算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A6A23A13-7AD8-E34F-B92C-D14BB167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7" y="3163843"/>
            <a:ext cx="3430588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8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623825" y="224645"/>
            <a:ext cx="510725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B93E7F1E-76F1-0243-B5AF-B38578A2B722}"/>
              </a:ext>
            </a:extLst>
          </p:cNvPr>
          <p:cNvSpPr txBox="1"/>
          <p:nvPr/>
        </p:nvSpPr>
        <p:spPr>
          <a:xfrm>
            <a:off x="179004" y="995111"/>
            <a:ext cx="586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运算符真值表</a:t>
            </a:r>
          </a:p>
        </p:txBody>
      </p:sp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0C13D07E-DA49-FD4D-8D61-B9EBDFB80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71990"/>
              </p:ext>
            </p:extLst>
          </p:nvPr>
        </p:nvGraphicFramePr>
        <p:xfrm>
          <a:off x="998034" y="1660389"/>
          <a:ext cx="8686800" cy="1038226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23886096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605141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7093362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85443353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4339423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41978045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!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&amp;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|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&amp;&amp;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||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210935"/>
                  </a:ext>
                </a:extLst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逻辑非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逻辑与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逻辑或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逻辑异或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短路与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短路或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1575"/>
                  </a:ext>
                </a:extLst>
              </a:tr>
            </a:tbl>
          </a:graphicData>
        </a:graphic>
      </p:graphicFrame>
      <p:graphicFrame>
        <p:nvGraphicFramePr>
          <p:cNvPr id="19" name="内容占位符 4">
            <a:extLst>
              <a:ext uri="{FF2B5EF4-FFF2-40B4-BE49-F238E27FC236}">
                <a16:creationId xmlns:a16="http://schemas.microsoft.com/office/drawing/2014/main" id="{9EACD440-EEB0-FC42-BDF8-DDFF284D7E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492529"/>
              </p:ext>
            </p:extLst>
          </p:nvPr>
        </p:nvGraphicFramePr>
        <p:xfrm>
          <a:off x="998034" y="2963002"/>
          <a:ext cx="8610599" cy="2919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0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3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</a:t>
                      </a:r>
                      <a:endParaRPr lang="zh-CN" altLang="en-US" sz="2800" b="1" dirty="0"/>
                    </a:p>
                  </a:txBody>
                  <a:tcPr marT="45714" marB="45714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!a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/>
                        <a:t>a&amp;b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/>
                        <a:t>a|b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/>
                        <a:t>a^b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a&amp;&amp;b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a||b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true</a:t>
                      </a:r>
                      <a:endParaRPr lang="zh-CN" altLang="en-US" sz="2800" b="1" dirty="0"/>
                    </a:p>
                  </a:txBody>
                  <a:tcPr marT="45714" marB="45714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true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false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true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true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false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true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zh-CN" alt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true</a:t>
                      </a:r>
                      <a:endParaRPr lang="zh-CN" altLang="en-US" sz="2800" b="1" dirty="0"/>
                    </a:p>
                  </a:txBody>
                  <a:tcPr marT="45714" marB="45714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false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false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false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true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false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zh-CN" alt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false</a:t>
                      </a:r>
                      <a:endParaRPr lang="zh-CN" altLang="en-US" sz="2800" b="1" dirty="0"/>
                    </a:p>
                  </a:txBody>
                  <a:tcPr marT="45714" marB="45714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true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true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false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true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true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zh-CN" alt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true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5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false</a:t>
                      </a:r>
                      <a:endParaRPr lang="zh-CN" altLang="en-US" sz="2800" b="1" dirty="0"/>
                    </a:p>
                  </a:txBody>
                  <a:tcPr marT="45714" marB="45714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false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true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false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false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false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zh-CN" alt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false</a:t>
                      </a:r>
                      <a:endParaRPr lang="zh-CN" altLang="en-US" sz="2800" b="1" dirty="0"/>
                    </a:p>
                  </a:txBody>
                  <a:tcPr marT="45714" marB="45714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623825" y="224645"/>
            <a:ext cx="510725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B93E7F1E-76F1-0243-B5AF-B38578A2B722}"/>
              </a:ext>
            </a:extLst>
          </p:cNvPr>
          <p:cNvSpPr txBox="1"/>
          <p:nvPr/>
        </p:nvSpPr>
        <p:spPr>
          <a:xfrm>
            <a:off x="179004" y="995111"/>
            <a:ext cx="586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</a:t>
            </a:r>
          </a:p>
        </p:txBody>
      </p:sp>
      <p:graphicFrame>
        <p:nvGraphicFramePr>
          <p:cNvPr id="10" name="表格 1">
            <a:extLst>
              <a:ext uri="{FF2B5EF4-FFF2-40B4-BE49-F238E27FC236}">
                <a16:creationId xmlns:a16="http://schemas.microsoft.com/office/drawing/2014/main" id="{37C24CA2-A3A4-C747-864D-DDFA56F75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51151"/>
              </p:ext>
            </p:extLst>
          </p:nvPr>
        </p:nvGraphicFramePr>
        <p:xfrm>
          <a:off x="1503157" y="3880614"/>
          <a:ext cx="8763000" cy="207645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47342648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121857488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966113204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marT="45734" marB="45734"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用法举例</a:t>
                      </a:r>
                    </a:p>
                  </a:txBody>
                  <a:tcPr marT="45734" marB="4573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等效的表达式</a:t>
                      </a:r>
                    </a:p>
                  </a:txBody>
                  <a:tcPr marT="45734" marB="4573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73968"/>
                  </a:ext>
                </a:extLst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+=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a += b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a = a+b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378044"/>
                  </a:ext>
                </a:extLst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-=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a -= b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a = a-b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765656"/>
                  </a:ext>
                </a:extLst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^=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a ^= b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a = 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a^b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838954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B85471F7-A54E-C24A-804C-662D2385CC68}"/>
              </a:ext>
            </a:extLst>
          </p:cNvPr>
          <p:cNvSpPr txBox="1">
            <a:spLocks noChangeArrowheads="1"/>
          </p:cNvSpPr>
          <p:nvPr/>
        </p:nvSpPr>
        <p:spPr>
          <a:xfrm>
            <a:off x="312234" y="1400259"/>
            <a:ext cx="11879766" cy="5516418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两侧的数据类型不一致，采用数据类型转换原则处理（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可以将整型常量直接赋值给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zh-CN" alt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zh-CN" alt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类型的变量，只要不超出其表数范围。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举例：</a:t>
            </a:r>
            <a:r>
              <a:rPr lang="en-HK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   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 = 25;     byte   b2 = 256;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是否可行？</a:t>
            </a:r>
            <a:endParaRPr lang="en-HK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623825" y="224645"/>
            <a:ext cx="510725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B93E7F1E-76F1-0243-B5AF-B38578A2B722}"/>
              </a:ext>
            </a:extLst>
          </p:cNvPr>
          <p:cNvSpPr txBox="1"/>
          <p:nvPr/>
        </p:nvSpPr>
        <p:spPr>
          <a:xfrm>
            <a:off x="179004" y="995111"/>
            <a:ext cx="586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符串连接符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85471F7-A54E-C24A-804C-662D2385CC6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00259"/>
            <a:ext cx="12217908" cy="4465282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+”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除用于加法运算外，用于对字符串进行连接操作。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 </a:t>
            </a:r>
            <a:r>
              <a:rPr lang="en-HK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“Hello ” + “ World”;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“+”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两侧的操作数中只要有一个是字符串类型，系统会自动将另一个操作数转换为字符串，然后再进行连接。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HK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= 4578;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HK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 = ” + a);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补充：当进行打印时，无论任何类型，都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自动转为字符串进行打印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</a:p>
        </p:txBody>
      </p:sp>
      <p:sp>
        <p:nvSpPr>
          <p:cNvPr id="14" name="矩形 4">
            <a:extLst>
              <a:ext uri="{FF2B5EF4-FFF2-40B4-BE49-F238E27FC236}">
                <a16:creationId xmlns:a16="http://schemas.microsoft.com/office/drawing/2014/main" id="{C26347E6-7536-8343-B2E3-D983DFC8A337}"/>
              </a:ext>
            </a:extLst>
          </p:cNvPr>
          <p:cNvSpPr/>
          <p:nvPr/>
        </p:nvSpPr>
        <p:spPr>
          <a:xfrm>
            <a:off x="7627434" y="1419149"/>
            <a:ext cx="4496016" cy="5992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矩形 4">
            <a:extLst>
              <a:ext uri="{FF2B5EF4-FFF2-40B4-BE49-F238E27FC236}">
                <a16:creationId xmlns:a16="http://schemas.microsoft.com/office/drawing/2014/main" id="{B591ECB9-EBF7-754F-8147-4C538DD26C7B}"/>
              </a:ext>
            </a:extLst>
          </p:cNvPr>
          <p:cNvSpPr/>
          <p:nvPr/>
        </p:nvSpPr>
        <p:spPr>
          <a:xfrm>
            <a:off x="448489" y="3235713"/>
            <a:ext cx="6175336" cy="11578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2C7B9B0B-215F-E04A-A654-0904129F848B}"/>
              </a:ext>
            </a:extLst>
          </p:cNvPr>
          <p:cNvSpPr/>
          <p:nvPr/>
        </p:nvSpPr>
        <p:spPr>
          <a:xfrm>
            <a:off x="6903534" y="3528897"/>
            <a:ext cx="1447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chemeClr val="bg1"/>
                </a:solidFill>
              </a:rPr>
              <a:t>“4578”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623825" y="224645"/>
            <a:ext cx="510725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B93E7F1E-76F1-0243-B5AF-B38578A2B722}"/>
              </a:ext>
            </a:extLst>
          </p:cNvPr>
          <p:cNvSpPr txBox="1"/>
          <p:nvPr/>
        </p:nvSpPr>
        <p:spPr>
          <a:xfrm>
            <a:off x="179004" y="995111"/>
            <a:ext cx="586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位运算符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85471F7-A54E-C24A-804C-662D2385CC6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00259"/>
            <a:ext cx="12217908" cy="1017699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位运算操作的对象是整数类型，是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对二进制“位”进行运算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zh-CN" alt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zh-CN" alt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HK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	</a:t>
            </a:r>
          </a:p>
        </p:txBody>
      </p:sp>
      <p:graphicFrame>
        <p:nvGraphicFramePr>
          <p:cNvPr id="19" name="表格 1">
            <a:extLst>
              <a:ext uri="{FF2B5EF4-FFF2-40B4-BE49-F238E27FC236}">
                <a16:creationId xmlns:a16="http://schemas.microsoft.com/office/drawing/2014/main" id="{9FF222F5-DAB8-5445-98CA-976727E68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85807"/>
              </p:ext>
            </p:extLst>
          </p:nvPr>
        </p:nvGraphicFramePr>
        <p:xfrm>
          <a:off x="1858536" y="2417958"/>
          <a:ext cx="6248400" cy="36576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483092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24168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680698447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3888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~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按位非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取反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~ 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4607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&amp;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按位与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a &amp; 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257298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|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按位或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a | 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188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^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按位异或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a ^ 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9451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&gt;&gt;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右移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a &gt;&gt; 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96356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&gt;&gt;&gt;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无符号右移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a &gt;&gt;&gt; 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93074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&lt;&lt;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左移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a &lt;&lt; b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0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8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623825" y="224645"/>
            <a:ext cx="510725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B93E7F1E-76F1-0243-B5AF-B38578A2B722}"/>
              </a:ext>
            </a:extLst>
          </p:cNvPr>
          <p:cNvSpPr txBox="1"/>
          <p:nvPr/>
        </p:nvSpPr>
        <p:spPr>
          <a:xfrm>
            <a:off x="179004" y="995111"/>
            <a:ext cx="586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三目条件运算符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85471F7-A54E-C24A-804C-662D2385CC68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1649678"/>
            <a:ext cx="7058722" cy="2880119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语法格式       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? 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z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解释：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HK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是一个逻辑表达式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值；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HK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值为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rue</a:t>
            </a:r>
            <a:r>
              <a:rPr lang="zh-CN" altLang="en-H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取值</a:t>
            </a:r>
            <a:r>
              <a:rPr lang="en-HK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HK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HK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值为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zh-CN" altLang="en-H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取值</a:t>
            </a:r>
            <a:r>
              <a:rPr lang="en-HK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0EBA6AC0-9511-D249-9EE5-E9D9EB6D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968" y="1520767"/>
            <a:ext cx="7120165" cy="4093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三目条件运算符应用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MaxDemo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 = 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y = 8;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max = x &gt; y ? x : y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最大值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:"+max);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String  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 x % 2 == 0)?"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偶数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":"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奇数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(x+"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"+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623825" y="224645"/>
            <a:ext cx="510725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B93E7F1E-76F1-0243-B5AF-B38578A2B722}"/>
              </a:ext>
            </a:extLst>
          </p:cNvPr>
          <p:cNvSpPr txBox="1"/>
          <p:nvPr/>
        </p:nvSpPr>
        <p:spPr>
          <a:xfrm>
            <a:off x="179004" y="995111"/>
            <a:ext cx="586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运算符的优先级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F8FF1ED3-9E40-0F42-B0BF-FE15E896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10" y="1062451"/>
            <a:ext cx="7431704" cy="49619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7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623825" y="224645"/>
            <a:ext cx="510725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流程控制语句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6B00B18-F8B0-8B40-B8B8-71EE85EAF2D3}"/>
              </a:ext>
            </a:extLst>
          </p:cNvPr>
          <p:cNvSpPr txBox="1">
            <a:spLocks noChangeArrowheads="1"/>
          </p:cNvSpPr>
          <p:nvPr/>
        </p:nvSpPr>
        <p:spPr>
          <a:xfrm>
            <a:off x="297680" y="869484"/>
            <a:ext cx="11280031" cy="5192805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条件语句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根据不同条件，执行不同语句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… else …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… else  if …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… else  if … else  if … else …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switch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循环语句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重复执行某些动作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while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HK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 … while</a:t>
            </a:r>
          </a:p>
        </p:txBody>
      </p:sp>
    </p:spTree>
    <p:extLst>
      <p:ext uri="{BB962C8B-B14F-4D97-AF65-F5344CB8AC3E}">
        <p14:creationId xmlns:p14="http://schemas.microsoft.com/office/powerpoint/2010/main" val="11039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623825" y="224645"/>
            <a:ext cx="510725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流程控制语句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6B00B18-F8B0-8B40-B8B8-71EE85EAF2D3}"/>
              </a:ext>
            </a:extLst>
          </p:cNvPr>
          <p:cNvSpPr txBox="1">
            <a:spLocks noChangeArrowheads="1"/>
          </p:cNvSpPr>
          <p:nvPr/>
        </p:nvSpPr>
        <p:spPr>
          <a:xfrm>
            <a:off x="280697" y="4498992"/>
            <a:ext cx="11149304" cy="1355442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条件语注意：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后面的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语句块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大括号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括起来，无论是一条语句，还是多条语句。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条件表达式后没有任何符号，直接接大括号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845A4E5A-D8E4-EC42-A6F9-A7001E315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53" y="1273118"/>
            <a:ext cx="6227704" cy="292387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 class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public  static  void  main(String[ 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20)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 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("&lt;20");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276543" y="1099876"/>
            <a:ext cx="4438036" cy="3463330"/>
            <a:chOff x="6423689" y="1935146"/>
            <a:chExt cx="4438036" cy="3463330"/>
          </a:xfrm>
        </p:grpSpPr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14B96148-0C15-9141-A3C0-CCA47D20A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388" y="3574543"/>
              <a:ext cx="881973" cy="369332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宋体" panose="02010600030101010101" pitchFamily="2" charset="-122"/>
                </a:rPr>
                <a:t>语句体</a:t>
              </a:r>
            </a:p>
          </p:txBody>
        </p:sp>
        <p:sp>
          <p:nvSpPr>
            <p:cNvPr id="15" name="流程图: 决策 11">
              <a:extLst>
                <a:ext uri="{FF2B5EF4-FFF2-40B4-BE49-F238E27FC236}">
                  <a16:creationId xmlns:a16="http://schemas.microsoft.com/office/drawing/2014/main" id="{C8F7F02A-3091-E84D-8EAD-DB4C89CBC12B}"/>
                </a:ext>
              </a:extLst>
            </p:cNvPr>
            <p:cNvSpPr/>
            <p:nvPr/>
          </p:nvSpPr>
          <p:spPr bwMode="auto">
            <a:xfrm>
              <a:off x="6423689" y="2279143"/>
              <a:ext cx="3046412" cy="914400"/>
            </a:xfrm>
            <a:prstGeom prst="flowChartDecision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 smtClean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宋体" panose="02010600030101010101" pitchFamily="2" charset="-122"/>
                  <a:cs typeface="+mn-cs"/>
                </a:rPr>
                <a:t>条件表达式</a:t>
              </a:r>
              <a:endParaRPr kumimoji="0" lang="zh-CN" altLang="en-US" b="1" i="0" u="none" strike="noStrike" kern="0" cap="none" spc="0" normalizeH="0" baseline="0" noProof="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" name="直接箭头连接符 18">
              <a:extLst>
                <a:ext uri="{FF2B5EF4-FFF2-40B4-BE49-F238E27FC236}">
                  <a16:creationId xmlns:a16="http://schemas.microsoft.com/office/drawing/2014/main" id="{0E78D524-1435-E843-B413-6E033D27AA40}"/>
                </a:ext>
              </a:extLst>
            </p:cNvPr>
            <p:cNvCxnSpPr/>
            <p:nvPr/>
          </p:nvCxnSpPr>
          <p:spPr bwMode="auto">
            <a:xfrm>
              <a:off x="7946101" y="1935146"/>
              <a:ext cx="0" cy="376237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tailEnd type="arrow"/>
            </a:ln>
            <a:effectLst/>
          </p:spPr>
        </p:cxnSp>
        <p:cxnSp>
          <p:nvCxnSpPr>
            <p:cNvPr id="18" name="直接箭头连接符 19">
              <a:extLst>
                <a:ext uri="{FF2B5EF4-FFF2-40B4-BE49-F238E27FC236}">
                  <a16:creationId xmlns:a16="http://schemas.microsoft.com/office/drawing/2014/main" id="{58B12FF0-23BD-144E-B042-09B855387B3F}"/>
                </a:ext>
              </a:extLst>
            </p:cNvPr>
            <p:cNvCxnSpPr/>
            <p:nvPr/>
          </p:nvCxnSpPr>
          <p:spPr bwMode="auto">
            <a:xfrm>
              <a:off x="7946101" y="3198306"/>
              <a:ext cx="0" cy="376237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tailEnd type="arrow"/>
            </a:ln>
            <a:effectLst/>
          </p:spPr>
        </p:cxnSp>
        <p:cxnSp>
          <p:nvCxnSpPr>
            <p:cNvPr id="19" name="直接箭头连接符 20">
              <a:extLst>
                <a:ext uri="{FF2B5EF4-FFF2-40B4-BE49-F238E27FC236}">
                  <a16:creationId xmlns:a16="http://schemas.microsoft.com/office/drawing/2014/main" id="{1BBE9389-C43C-2943-A68D-0558981417DB}"/>
                </a:ext>
              </a:extLst>
            </p:cNvPr>
            <p:cNvCxnSpPr/>
            <p:nvPr/>
          </p:nvCxnSpPr>
          <p:spPr bwMode="auto">
            <a:xfrm>
              <a:off x="7946101" y="4031743"/>
              <a:ext cx="0" cy="1366733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tailEnd type="arrow"/>
            </a:ln>
            <a:effectLst/>
          </p:spPr>
        </p:cxnSp>
        <p:sp>
          <p:nvSpPr>
            <p:cNvPr id="20" name="TextBox 38">
              <a:extLst>
                <a:ext uri="{FF2B5EF4-FFF2-40B4-BE49-F238E27FC236}">
                  <a16:creationId xmlns:a16="http://schemas.microsoft.com/office/drawing/2014/main" id="{D34F342C-B30D-4A47-ACDF-9550835EA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960" y="3051312"/>
              <a:ext cx="80502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宋体" panose="02010600030101010101" pitchFamily="2" charset="-122"/>
                </a:rPr>
                <a:t>true</a:t>
              </a:r>
              <a:endParaRPr kumimoji="0" lang="zh-CN" altLang="en-US" sz="2400" b="0" i="0" u="none" strike="noStrike" kern="0" cap="none" spc="0" normalizeH="0" baseline="0" noProof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Box 39">
              <a:extLst>
                <a:ext uri="{FF2B5EF4-FFF2-40B4-BE49-F238E27FC236}">
                  <a16:creationId xmlns:a16="http://schemas.microsoft.com/office/drawing/2014/main" id="{9228394A-E406-DE43-A74C-C2C399D2D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0292" y="3007383"/>
              <a:ext cx="10214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 b="1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宋体" panose="02010600030101010101" pitchFamily="2" charset="-122"/>
                </a:rPr>
                <a:t>false</a:t>
              </a:r>
              <a:endParaRPr kumimoji="0" lang="zh-CN" altLang="en-US" sz="2400" b="0" i="0" u="none" strike="noStrike" kern="0" cap="none" spc="0" normalizeH="0" baseline="0" noProof="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cxnSp>
          <p:nvCxnSpPr>
            <p:cNvPr id="22" name="肘形连接符 21"/>
            <p:cNvCxnSpPr>
              <a:endCxn id="15" idx="3"/>
            </p:cNvCxnSpPr>
            <p:nvPr/>
          </p:nvCxnSpPr>
          <p:spPr>
            <a:xfrm rot="5400000" flipH="1" flipV="1">
              <a:off x="7715539" y="2966906"/>
              <a:ext cx="1985125" cy="1524000"/>
            </a:xfrm>
            <a:prstGeom prst="bentConnector4">
              <a:avLst>
                <a:gd name="adj1" fmla="val 837"/>
                <a:gd name="adj2" fmla="val 115000"/>
              </a:avLst>
            </a:prstGeom>
            <a:ln w="571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4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6" y="3009171"/>
            <a:ext cx="4888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HK" altLang="zh-Han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HelloWorld</a:t>
            </a:r>
            <a:r>
              <a:rPr lang="ja-JP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详解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5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B93E7F1E-76F1-0243-B5AF-B38578A2B722}"/>
              </a:ext>
            </a:extLst>
          </p:cNvPr>
          <p:cNvSpPr txBox="1"/>
          <p:nvPr/>
        </p:nvSpPr>
        <p:spPr>
          <a:xfrm>
            <a:off x="87921" y="977671"/>
            <a:ext cx="141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Hans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B46E32E4-0B41-1342-B046-8AEF595C739F}"/>
              </a:ext>
            </a:extLst>
          </p:cNvPr>
          <p:cNvSpPr txBox="1">
            <a:spLocks/>
          </p:cNvSpPr>
          <p:nvPr/>
        </p:nvSpPr>
        <p:spPr bwMode="auto">
          <a:xfrm>
            <a:off x="1540534" y="987881"/>
            <a:ext cx="6051783" cy="56592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solidFill>
                    <a:srgbClr val="C00000"/>
                  </a:solidFill>
                </a:ln>
                <a:effectLst/>
                <a:uLnTx/>
                <a:uFillTx/>
                <a:latin typeface="Comic Sans MS"/>
                <a:ea typeface="宋体"/>
                <a:cs typeface="+mn-cs"/>
              </a:rPr>
              <a:t>for </a:t>
            </a:r>
            <a:r>
              <a:rPr kumimoji="0" lang="en-US" altLang="zh-CN" sz="2400" i="0" u="none" strike="noStrike" kern="0" cap="none" spc="0" normalizeH="0" baseline="0" noProof="0" dirty="0">
                <a:ln>
                  <a:solidFill>
                    <a:srgbClr val="C00000"/>
                  </a:solidFill>
                </a:ln>
                <a:effectLst/>
                <a:uLnTx/>
                <a:uFillTx/>
                <a:latin typeface="Comic Sans MS"/>
                <a:ea typeface="宋体"/>
                <a:cs typeface="+mn-cs"/>
              </a:rPr>
              <a:t>(</a:t>
            </a:r>
            <a:r>
              <a:rPr kumimoji="0" lang="zh-CN" altLang="en-US" sz="2400" i="0" u="none" strike="noStrike" kern="0" cap="none" spc="0" normalizeH="0" baseline="0" noProof="0" dirty="0">
                <a:ln>
                  <a:solidFill>
                    <a:srgbClr val="C00000"/>
                  </a:solidFill>
                </a:ln>
                <a:effectLst/>
                <a:uLnTx/>
                <a:uFillTx/>
                <a:latin typeface="Comic Sans MS"/>
                <a:ea typeface="宋体"/>
                <a:cs typeface="+mn-cs"/>
              </a:rPr>
              <a:t>表达式</a:t>
            </a:r>
            <a:r>
              <a:rPr kumimoji="0" lang="en-US" altLang="zh-CN" sz="2400" i="0" u="none" strike="noStrike" kern="0" cap="none" spc="0" normalizeH="0" baseline="0" noProof="0" dirty="0">
                <a:ln>
                  <a:solidFill>
                    <a:srgbClr val="C00000"/>
                  </a:solidFill>
                </a:ln>
                <a:effectLst/>
                <a:uLnTx/>
                <a:uFillTx/>
                <a:latin typeface="Comic Sans MS"/>
                <a:ea typeface="宋体"/>
                <a:cs typeface="+mn-cs"/>
              </a:rPr>
              <a:t>1;</a:t>
            </a:r>
            <a:r>
              <a:rPr kumimoji="0" lang="zh-CN" altLang="en-US" sz="2400" i="0" u="none" strike="noStrike" kern="0" cap="none" spc="0" normalizeH="0" baseline="0" noProof="0" dirty="0">
                <a:ln>
                  <a:solidFill>
                    <a:srgbClr val="C00000"/>
                  </a:solidFill>
                </a:ln>
                <a:effectLst/>
                <a:uLnTx/>
                <a:uFillTx/>
                <a:latin typeface="Comic Sans MS"/>
                <a:ea typeface="宋体"/>
                <a:cs typeface="+mn-cs"/>
              </a:rPr>
              <a:t>表达式</a:t>
            </a:r>
            <a:r>
              <a:rPr kumimoji="0" lang="en-US" altLang="zh-CN" sz="2400" i="0" u="none" strike="noStrike" kern="0" cap="none" spc="0" normalizeH="0" baseline="0" noProof="0" dirty="0">
                <a:ln>
                  <a:solidFill>
                    <a:srgbClr val="C00000"/>
                  </a:solidFill>
                </a:ln>
                <a:effectLst/>
                <a:uLnTx/>
                <a:uFillTx/>
                <a:latin typeface="Comic Sans MS"/>
                <a:ea typeface="宋体"/>
                <a:cs typeface="+mn-cs"/>
              </a:rPr>
              <a:t>2;</a:t>
            </a:r>
            <a:r>
              <a:rPr kumimoji="0" lang="zh-CN" altLang="en-US" sz="2400" i="0" u="none" strike="noStrike" kern="0" cap="none" spc="0" normalizeH="0" baseline="0" noProof="0" dirty="0">
                <a:ln>
                  <a:solidFill>
                    <a:srgbClr val="C00000"/>
                  </a:solidFill>
                </a:ln>
                <a:effectLst/>
                <a:uLnTx/>
                <a:uFillTx/>
                <a:latin typeface="Comic Sans MS"/>
                <a:ea typeface="宋体"/>
                <a:cs typeface="+mn-cs"/>
              </a:rPr>
              <a:t>表达式</a:t>
            </a:r>
            <a:r>
              <a:rPr kumimoji="0" lang="en-US" altLang="zh-CN" sz="2400" i="0" u="none" strike="noStrike" kern="0" cap="none" spc="0" normalizeH="0" baseline="0" noProof="0" dirty="0">
                <a:ln>
                  <a:solidFill>
                    <a:srgbClr val="C00000"/>
                  </a:solidFill>
                </a:ln>
                <a:effectLst/>
                <a:uLnTx/>
                <a:uFillTx/>
                <a:latin typeface="Comic Sans MS"/>
                <a:ea typeface="宋体"/>
                <a:cs typeface="+mn-cs"/>
              </a:rPr>
              <a:t>3) {</a:t>
            </a:r>
            <a:r>
              <a:rPr kumimoji="0" lang="zh-CN" altLang="en-US" sz="2400" i="0" u="none" strike="noStrike" kern="0" cap="none" spc="0" normalizeH="0" baseline="0" noProof="0" dirty="0">
                <a:ln>
                  <a:solidFill>
                    <a:srgbClr val="C00000"/>
                  </a:solidFill>
                </a:ln>
                <a:effectLst/>
                <a:uLnTx/>
                <a:uFillTx/>
                <a:latin typeface="Comic Sans MS"/>
                <a:ea typeface="宋体"/>
                <a:cs typeface="+mn-cs"/>
              </a:rPr>
              <a:t>语句体</a:t>
            </a:r>
            <a:r>
              <a:rPr kumimoji="0" lang="en-US" altLang="zh-CN" sz="2400" i="0" u="none" strike="noStrike" kern="0" cap="none" spc="0" normalizeH="0" baseline="0" noProof="0" dirty="0">
                <a:ln>
                  <a:solidFill>
                    <a:srgbClr val="C00000"/>
                  </a:solidFill>
                </a:ln>
                <a:effectLst/>
                <a:uLnTx/>
                <a:uFillTx/>
                <a:latin typeface="Comic Sans MS"/>
                <a:ea typeface="宋体"/>
                <a:cs typeface="+mn-cs"/>
              </a:rPr>
              <a:t>}</a:t>
            </a:r>
            <a:endParaRPr kumimoji="0" lang="zh-CN" altLang="en-US" sz="2400" i="0" u="none" strike="noStrike" kern="0" cap="none" spc="0" normalizeH="0" baseline="0" noProof="0" dirty="0">
              <a:ln>
                <a:solidFill>
                  <a:srgbClr val="C00000"/>
                </a:solidFill>
              </a:ln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80ADF5-00D8-CF4F-BC66-185179321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750" y="1969879"/>
            <a:ext cx="1023037" cy="369332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宋体" panose="02010600030101010101" pitchFamily="2" charset="-122"/>
              </a:rPr>
              <a:t>表达式</a:t>
            </a:r>
            <a:r>
              <a:rPr kumimoji="0" lang="en-US" altLang="zh-CN" sz="1800" b="1" i="0" u="none" strike="noStrike" kern="0" cap="none" spc="0" normalizeH="0" baseline="0" noProof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solidFill>
                  <a:srgbClr val="C00000"/>
                </a:solidFill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4FD8A7A4-06A9-024F-B072-1A2FE85C4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8679" y="5335158"/>
            <a:ext cx="1463862" cy="369332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宋体" panose="02010600030101010101" pitchFamily="2" charset="-122"/>
              </a:rPr>
              <a:t>结束</a:t>
            </a:r>
            <a:r>
              <a:rPr kumimoji="0" lang="en-US" altLang="zh-CN" sz="1800" b="1" i="0" u="none" strike="noStrike" kern="0" cap="none" spc="0" normalizeH="0" baseline="0" noProof="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宋体" panose="02010600030101010101" pitchFamily="2" charset="-122"/>
              </a:rPr>
              <a:t>for</a:t>
            </a:r>
            <a:r>
              <a:rPr kumimoji="0" lang="zh-CN" altLang="en-US" sz="1800" b="1" i="0" u="none" strike="noStrike" kern="0" cap="none" spc="0" normalizeH="0" baseline="0" noProof="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14B96148-0C15-9141-A3C0-CCA47D20A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723" y="4031744"/>
            <a:ext cx="881973" cy="369332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宋体" panose="02010600030101010101" pitchFamily="2" charset="-122"/>
              </a:rPr>
              <a:t>语句体</a:t>
            </a: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78EF65E9-4170-6B47-9E7E-27A370E0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960" y="4869944"/>
            <a:ext cx="1023037" cy="369332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宋体" panose="02010600030101010101" pitchFamily="2" charset="-122"/>
              </a:rPr>
              <a:t>表达式</a:t>
            </a:r>
            <a:r>
              <a:rPr kumimoji="0" lang="en-US" altLang="zh-CN" sz="1800" b="1" i="0" u="none" strike="noStrike" kern="0" cap="none" spc="0" normalizeH="0" baseline="0" noProof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solidFill>
                  <a:srgbClr val="C00000"/>
                </a:solidFill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9" name="流程图: 决策 11">
            <a:extLst>
              <a:ext uri="{FF2B5EF4-FFF2-40B4-BE49-F238E27FC236}">
                <a16:creationId xmlns:a16="http://schemas.microsoft.com/office/drawing/2014/main" id="{C8F7F02A-3091-E84D-8EAD-DB4C89CBC12B}"/>
              </a:ext>
            </a:extLst>
          </p:cNvPr>
          <p:cNvSpPr/>
          <p:nvPr/>
        </p:nvSpPr>
        <p:spPr bwMode="auto">
          <a:xfrm>
            <a:off x="4805904" y="2736344"/>
            <a:ext cx="3046412" cy="914400"/>
          </a:xfrm>
          <a:prstGeom prst="flowChartDecision">
            <a:avLst/>
          </a:prstGeom>
          <a:noFill/>
          <a:ln w="5715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宋体" panose="02010600030101010101" pitchFamily="2" charset="-122"/>
                <a:cs typeface="+mn-cs"/>
              </a:rPr>
              <a:t>表达式</a:t>
            </a:r>
            <a:r>
              <a:rPr kumimoji="0" lang="en-US" altLang="zh-CN" b="1" i="0" u="none" strike="noStrike" kern="0" cap="none" spc="0" normalizeH="0" baseline="0" noProof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b="1" i="0" u="none" strike="noStrike" kern="0" cap="none" spc="0" normalizeH="0" baseline="0" noProof="0">
              <a:ln>
                <a:solidFill>
                  <a:srgbClr val="C00000"/>
                </a:solidFill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1" name="直接箭头连接符 18">
            <a:extLst>
              <a:ext uri="{FF2B5EF4-FFF2-40B4-BE49-F238E27FC236}">
                <a16:creationId xmlns:a16="http://schemas.microsoft.com/office/drawing/2014/main" id="{0E78D524-1435-E843-B413-6E033D27AA40}"/>
              </a:ext>
            </a:extLst>
          </p:cNvPr>
          <p:cNvCxnSpPr/>
          <p:nvPr/>
        </p:nvCxnSpPr>
        <p:spPr bwMode="auto">
          <a:xfrm>
            <a:off x="6328316" y="2436307"/>
            <a:ext cx="0" cy="376237"/>
          </a:xfrm>
          <a:prstGeom prst="straightConnector1">
            <a:avLst/>
          </a:prstGeom>
          <a:noFill/>
          <a:ln w="5715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cxnSp>
        <p:nvCxnSpPr>
          <p:cNvPr id="42" name="直接箭头连接符 19">
            <a:extLst>
              <a:ext uri="{FF2B5EF4-FFF2-40B4-BE49-F238E27FC236}">
                <a16:creationId xmlns:a16="http://schemas.microsoft.com/office/drawing/2014/main" id="{58B12FF0-23BD-144E-B042-09B855387B3F}"/>
              </a:ext>
            </a:extLst>
          </p:cNvPr>
          <p:cNvCxnSpPr/>
          <p:nvPr/>
        </p:nvCxnSpPr>
        <p:spPr bwMode="auto">
          <a:xfrm>
            <a:off x="6328316" y="3655507"/>
            <a:ext cx="0" cy="376237"/>
          </a:xfrm>
          <a:prstGeom prst="straightConnector1">
            <a:avLst/>
          </a:prstGeom>
          <a:noFill/>
          <a:ln w="5715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cxnSp>
        <p:nvCxnSpPr>
          <p:cNvPr id="43" name="直接箭头连接符 20">
            <a:extLst>
              <a:ext uri="{FF2B5EF4-FFF2-40B4-BE49-F238E27FC236}">
                <a16:creationId xmlns:a16="http://schemas.microsoft.com/office/drawing/2014/main" id="{1BBE9389-C43C-2943-A68D-0558981417DB}"/>
              </a:ext>
            </a:extLst>
          </p:cNvPr>
          <p:cNvCxnSpPr/>
          <p:nvPr/>
        </p:nvCxnSpPr>
        <p:spPr bwMode="auto">
          <a:xfrm>
            <a:off x="6328316" y="4488944"/>
            <a:ext cx="0" cy="376238"/>
          </a:xfrm>
          <a:prstGeom prst="straightConnector1">
            <a:avLst/>
          </a:prstGeom>
          <a:noFill/>
          <a:ln w="5715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cxnSp>
        <p:nvCxnSpPr>
          <p:cNvPr id="44" name="肘形连接符 24">
            <a:extLst>
              <a:ext uri="{FF2B5EF4-FFF2-40B4-BE49-F238E27FC236}">
                <a16:creationId xmlns:a16="http://schemas.microsoft.com/office/drawing/2014/main" id="{02D90644-631F-AC49-A138-5EC05E3A0C0F}"/>
              </a:ext>
            </a:extLst>
          </p:cNvPr>
          <p:cNvCxnSpPr>
            <a:endCxn id="42" idx="1"/>
          </p:cNvCxnSpPr>
          <p:nvPr/>
        </p:nvCxnSpPr>
        <p:spPr bwMode="auto">
          <a:xfrm rot="5400000" flipH="1">
            <a:off x="4497929" y="3501520"/>
            <a:ext cx="2138363" cy="1522412"/>
          </a:xfrm>
          <a:prstGeom prst="bentConnector4">
            <a:avLst>
              <a:gd name="adj1" fmla="val -10692"/>
              <a:gd name="adj2" fmla="val 131894"/>
            </a:avLst>
          </a:prstGeom>
          <a:noFill/>
          <a:ln w="5715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cxnSp>
        <p:nvCxnSpPr>
          <p:cNvPr id="45" name="肘形连接符 30">
            <a:extLst>
              <a:ext uri="{FF2B5EF4-FFF2-40B4-BE49-F238E27FC236}">
                <a16:creationId xmlns:a16="http://schemas.microsoft.com/office/drawing/2014/main" id="{F705D10F-1942-2941-9666-10EBC6B37AC3}"/>
              </a:ext>
            </a:extLst>
          </p:cNvPr>
          <p:cNvCxnSpPr>
            <a:cxnSpLocks/>
            <a:stCxn id="39" idx="3"/>
            <a:endCxn id="36" idx="0"/>
          </p:cNvCxnSpPr>
          <p:nvPr/>
        </p:nvCxnSpPr>
        <p:spPr bwMode="auto">
          <a:xfrm>
            <a:off x="7852316" y="3193544"/>
            <a:ext cx="8294" cy="2141614"/>
          </a:xfrm>
          <a:prstGeom prst="bentConnector2">
            <a:avLst/>
          </a:prstGeom>
          <a:noFill/>
          <a:ln w="57150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46" name="TextBox 38">
            <a:extLst>
              <a:ext uri="{FF2B5EF4-FFF2-40B4-BE49-F238E27FC236}">
                <a16:creationId xmlns:a16="http://schemas.microsoft.com/office/drawing/2014/main" id="{D34F342C-B30D-4A47-ACDF-9550835EA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6175" y="3508513"/>
            <a:ext cx="805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宋体" panose="02010600030101010101" pitchFamily="2" charset="-122"/>
              </a:rPr>
              <a:t>true</a:t>
            </a:r>
            <a:endParaRPr kumimoji="0" lang="zh-CN" altLang="en-US" sz="2400" b="0" i="0" u="none" strike="noStrike" kern="0" cap="none" spc="0" normalizeH="0" baseline="0" noProof="0">
              <a:ln>
                <a:solidFill>
                  <a:srgbClr val="C00000"/>
                </a:solidFill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7" name="TextBox 39">
            <a:extLst>
              <a:ext uri="{FF2B5EF4-FFF2-40B4-BE49-F238E27FC236}">
                <a16:creationId xmlns:a16="http://schemas.microsoft.com/office/drawing/2014/main" id="{9228394A-E406-DE43-A74C-C2C399D2D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192" y="3464584"/>
            <a:ext cx="10214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宋体" panose="02010600030101010101" pitchFamily="2" charset="-122"/>
              </a:rPr>
              <a:t>false</a:t>
            </a:r>
            <a:endParaRPr kumimoji="0" lang="zh-CN" altLang="en-US" sz="2400" b="0" i="0" u="none" strike="noStrike" kern="0" cap="none" spc="0" normalizeH="0" baseline="0" noProof="0" dirty="0">
              <a:ln>
                <a:solidFill>
                  <a:srgbClr val="C00000"/>
                </a:solidFill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5" name="矩形 11">
            <a:extLst>
              <a:ext uri="{FF2B5EF4-FFF2-40B4-BE49-F238E27FC236}">
                <a16:creationId xmlns:a16="http://schemas.microsoft.com/office/drawing/2014/main" id="{41EA9D5F-AE11-AE4C-94B3-E85E17F6EED5}"/>
              </a:ext>
            </a:extLst>
          </p:cNvPr>
          <p:cNvSpPr/>
          <p:nvPr/>
        </p:nvSpPr>
        <p:spPr>
          <a:xfrm>
            <a:off x="6623825" y="224645"/>
            <a:ext cx="510725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流程控制语句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55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B93E7F1E-76F1-0243-B5AF-B38578A2B722}"/>
              </a:ext>
            </a:extLst>
          </p:cNvPr>
          <p:cNvSpPr txBox="1"/>
          <p:nvPr/>
        </p:nvSpPr>
        <p:spPr>
          <a:xfrm>
            <a:off x="-1" y="977671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语句和</a:t>
            </a:r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do…while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</a:p>
        </p:txBody>
      </p:sp>
      <p:sp>
        <p:nvSpPr>
          <p:cNvPr id="22" name="矩形 11">
            <a:extLst>
              <a:ext uri="{FF2B5EF4-FFF2-40B4-BE49-F238E27FC236}">
                <a16:creationId xmlns:a16="http://schemas.microsoft.com/office/drawing/2014/main" id="{B35BE458-EDA2-3948-A5CA-3348696E450E}"/>
              </a:ext>
            </a:extLst>
          </p:cNvPr>
          <p:cNvSpPr/>
          <p:nvPr/>
        </p:nvSpPr>
        <p:spPr>
          <a:xfrm>
            <a:off x="6623825" y="224645"/>
            <a:ext cx="510725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流程控制语句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3DAF70A3-C967-524A-A010-211E8DFD5B18}"/>
              </a:ext>
            </a:extLst>
          </p:cNvPr>
          <p:cNvSpPr txBox="1">
            <a:spLocks/>
          </p:cNvSpPr>
          <p:nvPr/>
        </p:nvSpPr>
        <p:spPr>
          <a:xfrm>
            <a:off x="93854" y="1601769"/>
            <a:ext cx="4378543" cy="42548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while (</a:t>
            </a:r>
            <a:r>
              <a:rPr lang="zh-CN" altLang="en-US" sz="2400" b="1" dirty="0">
                <a:solidFill>
                  <a:srgbClr val="C00000"/>
                </a:solidFill>
              </a:rPr>
              <a:t>逻辑表达式</a:t>
            </a:r>
            <a:r>
              <a:rPr lang="en-US" altLang="zh-CN" sz="2400" b="1" dirty="0">
                <a:solidFill>
                  <a:srgbClr val="C00000"/>
                </a:solidFill>
              </a:rPr>
              <a:t>) {</a:t>
            </a:r>
            <a:r>
              <a:rPr lang="zh-CN" altLang="en-US" sz="2400" b="1" dirty="0">
                <a:solidFill>
                  <a:srgbClr val="C00000"/>
                </a:solidFill>
              </a:rPr>
              <a:t>语句体</a:t>
            </a:r>
            <a:r>
              <a:rPr lang="en-US" altLang="zh-CN" sz="2400" b="1" dirty="0">
                <a:solidFill>
                  <a:srgbClr val="C00000"/>
                </a:solidFill>
              </a:rPr>
              <a:t>}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59" name="内容占位符 2">
            <a:extLst>
              <a:ext uri="{FF2B5EF4-FFF2-40B4-BE49-F238E27FC236}">
                <a16:creationId xmlns:a16="http://schemas.microsoft.com/office/drawing/2014/main" id="{71359C18-9E75-D341-9247-871B45623E66}"/>
              </a:ext>
            </a:extLst>
          </p:cNvPr>
          <p:cNvSpPr txBox="1">
            <a:spLocks/>
          </p:cNvSpPr>
          <p:nvPr/>
        </p:nvSpPr>
        <p:spPr>
          <a:xfrm>
            <a:off x="5673403" y="1601769"/>
            <a:ext cx="4378543" cy="42548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do {</a:t>
            </a:r>
            <a:r>
              <a:rPr lang="zh-CN" altLang="en-US" sz="2400" b="1" dirty="0">
                <a:solidFill>
                  <a:srgbClr val="C00000"/>
                </a:solidFill>
              </a:rPr>
              <a:t>语句体</a:t>
            </a:r>
            <a:r>
              <a:rPr lang="en-US" altLang="zh-CN" sz="2400" b="1" dirty="0">
                <a:solidFill>
                  <a:srgbClr val="C00000"/>
                </a:solidFill>
              </a:rPr>
              <a:t>} while(</a:t>
            </a:r>
            <a:r>
              <a:rPr lang="zh-CN" altLang="en-US" sz="2400" b="1" dirty="0">
                <a:solidFill>
                  <a:srgbClr val="C00000"/>
                </a:solidFill>
              </a:rPr>
              <a:t>逻辑表达式</a:t>
            </a:r>
            <a:r>
              <a:rPr lang="en-US" altLang="zh-CN" sz="2400" b="1" dirty="0">
                <a:solidFill>
                  <a:srgbClr val="C00000"/>
                </a:solidFill>
              </a:rPr>
              <a:t>) ;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B60ACEE1-A15A-6F40-9379-5E422D19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519" y="4501823"/>
            <a:ext cx="958916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</a:rPr>
              <a:t>语句体</a:t>
            </a:r>
          </a:p>
        </p:txBody>
      </p:sp>
      <p:sp>
        <p:nvSpPr>
          <p:cNvPr id="62" name="流程图: 决策 11">
            <a:extLst>
              <a:ext uri="{FF2B5EF4-FFF2-40B4-BE49-F238E27FC236}">
                <a16:creationId xmlns:a16="http://schemas.microsoft.com/office/drawing/2014/main" id="{D0BD12BA-10FD-1B4D-80D1-3378BD7FF1BD}"/>
              </a:ext>
            </a:extLst>
          </p:cNvPr>
          <p:cNvSpPr/>
          <p:nvPr/>
        </p:nvSpPr>
        <p:spPr bwMode="auto">
          <a:xfrm>
            <a:off x="863775" y="2957222"/>
            <a:ext cx="2205036" cy="914400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>
                <a:solidFill>
                  <a:srgbClr val="C00000"/>
                </a:solidFill>
              </a:rPr>
              <a:t>表达式</a:t>
            </a:r>
          </a:p>
        </p:txBody>
      </p:sp>
      <p:cxnSp>
        <p:nvCxnSpPr>
          <p:cNvPr id="63" name="直接箭头连接符 18">
            <a:extLst>
              <a:ext uri="{FF2B5EF4-FFF2-40B4-BE49-F238E27FC236}">
                <a16:creationId xmlns:a16="http://schemas.microsoft.com/office/drawing/2014/main" id="{14F9CEF2-628D-5C4E-8C19-7F6F4D5DCB3E}"/>
              </a:ext>
            </a:extLst>
          </p:cNvPr>
          <p:cNvCxnSpPr/>
          <p:nvPr/>
        </p:nvCxnSpPr>
        <p:spPr bwMode="auto">
          <a:xfrm flipH="1">
            <a:off x="1970262" y="2168234"/>
            <a:ext cx="0" cy="838200"/>
          </a:xfrm>
          <a:prstGeom prst="straightConnector1">
            <a:avLst/>
          </a:prstGeom>
          <a:solidFill>
            <a:schemeClr val="bg2">
              <a:lumMod val="90000"/>
            </a:schemeClr>
          </a:solidFill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19">
            <a:extLst>
              <a:ext uri="{FF2B5EF4-FFF2-40B4-BE49-F238E27FC236}">
                <a16:creationId xmlns:a16="http://schemas.microsoft.com/office/drawing/2014/main" id="{E9081B5A-1737-B944-85E7-AC73606B42A9}"/>
              </a:ext>
            </a:extLst>
          </p:cNvPr>
          <p:cNvCxnSpPr/>
          <p:nvPr/>
        </p:nvCxnSpPr>
        <p:spPr bwMode="auto">
          <a:xfrm>
            <a:off x="1987725" y="3876384"/>
            <a:ext cx="0" cy="625475"/>
          </a:xfrm>
          <a:prstGeom prst="straightConnector1">
            <a:avLst/>
          </a:prstGeom>
          <a:solidFill>
            <a:schemeClr val="bg2">
              <a:lumMod val="90000"/>
            </a:schemeClr>
          </a:solidFill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24">
            <a:extLst>
              <a:ext uri="{FF2B5EF4-FFF2-40B4-BE49-F238E27FC236}">
                <a16:creationId xmlns:a16="http://schemas.microsoft.com/office/drawing/2014/main" id="{A950F6CA-A749-1446-B207-46C3F5BE268E}"/>
              </a:ext>
            </a:extLst>
          </p:cNvPr>
          <p:cNvCxnSpPr/>
          <p:nvPr/>
        </p:nvCxnSpPr>
        <p:spPr bwMode="auto">
          <a:xfrm rot="5400000" flipH="1">
            <a:off x="651050" y="3627147"/>
            <a:ext cx="1549400" cy="1123950"/>
          </a:xfrm>
          <a:prstGeom prst="bentConnector4">
            <a:avLst>
              <a:gd name="adj1" fmla="val -11948"/>
              <a:gd name="adj2" fmla="val 142284"/>
            </a:avLst>
          </a:prstGeom>
          <a:solidFill>
            <a:schemeClr val="bg2">
              <a:lumMod val="90000"/>
            </a:schemeClr>
          </a:solidFill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30">
            <a:extLst>
              <a:ext uri="{FF2B5EF4-FFF2-40B4-BE49-F238E27FC236}">
                <a16:creationId xmlns:a16="http://schemas.microsoft.com/office/drawing/2014/main" id="{6B19A161-1748-4840-A6F7-BB754BCDCC54}"/>
              </a:ext>
            </a:extLst>
          </p:cNvPr>
          <p:cNvCxnSpPr/>
          <p:nvPr/>
        </p:nvCxnSpPr>
        <p:spPr bwMode="auto">
          <a:xfrm flipH="1">
            <a:off x="1987725" y="3414422"/>
            <a:ext cx="1081087" cy="2487612"/>
          </a:xfrm>
          <a:prstGeom prst="bentConnector4">
            <a:avLst>
              <a:gd name="adj1" fmla="val -21150"/>
              <a:gd name="adj2" fmla="val 79613"/>
            </a:avLst>
          </a:prstGeom>
          <a:solidFill>
            <a:schemeClr val="bg2">
              <a:lumMod val="90000"/>
            </a:schemeClr>
          </a:solidFill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38">
            <a:extLst>
              <a:ext uri="{FF2B5EF4-FFF2-40B4-BE49-F238E27FC236}">
                <a16:creationId xmlns:a16="http://schemas.microsoft.com/office/drawing/2014/main" id="{AF7570E1-263E-F240-8148-A529BE44E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352" y="3818554"/>
            <a:ext cx="9108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rgbClr val="C00000"/>
                </a:solidFill>
              </a:rPr>
              <a:t>true</a:t>
            </a:r>
            <a:endParaRPr lang="zh-CN" altLang="en-US" sz="2800" b="0" dirty="0">
              <a:solidFill>
                <a:srgbClr val="C00000"/>
              </a:solidFill>
            </a:endParaRPr>
          </a:p>
        </p:txBody>
      </p:sp>
      <p:sp>
        <p:nvSpPr>
          <p:cNvPr id="68" name="TextBox 39">
            <a:extLst>
              <a:ext uri="{FF2B5EF4-FFF2-40B4-BE49-F238E27FC236}">
                <a16:creationId xmlns:a16="http://schemas.microsoft.com/office/drawing/2014/main" id="{D52A2AE1-09AC-0746-9E73-E967AC957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092" y="3584223"/>
            <a:ext cx="10214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rgbClr val="C00000"/>
                </a:solidFill>
              </a:rPr>
              <a:t>false</a:t>
            </a:r>
            <a:endParaRPr lang="zh-CN" altLang="en-US" sz="2800" b="0" dirty="0">
              <a:solidFill>
                <a:srgbClr val="C00000"/>
              </a:solidFill>
            </a:endParaRPr>
          </a:p>
        </p:txBody>
      </p:sp>
      <p:sp>
        <p:nvSpPr>
          <p:cNvPr id="69" name="TextBox 45080">
            <a:extLst>
              <a:ext uri="{FF2B5EF4-FFF2-40B4-BE49-F238E27FC236}">
                <a16:creationId xmlns:a16="http://schemas.microsoft.com/office/drawing/2014/main" id="{DA4C1631-F918-5841-B514-7EE273DF7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438" y="5782004"/>
            <a:ext cx="1975221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结束</a:t>
            </a:r>
            <a:r>
              <a:rPr lang="en-US" altLang="zh-CN" sz="2000" dirty="0">
                <a:solidFill>
                  <a:srgbClr val="C00000"/>
                </a:solidFill>
              </a:rPr>
              <a:t>while</a:t>
            </a:r>
            <a:r>
              <a:rPr lang="zh-CN" altLang="en-US" sz="2000" dirty="0">
                <a:solidFill>
                  <a:srgbClr val="C00000"/>
                </a:solidFill>
              </a:rPr>
              <a:t>循环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D658F591-C98C-AB43-A16D-688756EF5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185" y="3047999"/>
            <a:ext cx="958917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00000"/>
                </a:solidFill>
              </a:rPr>
              <a:t>语句体</a:t>
            </a:r>
          </a:p>
        </p:txBody>
      </p:sp>
      <p:sp>
        <p:nvSpPr>
          <p:cNvPr id="72" name="流程图: 决策 40">
            <a:extLst>
              <a:ext uri="{FF2B5EF4-FFF2-40B4-BE49-F238E27FC236}">
                <a16:creationId xmlns:a16="http://schemas.microsoft.com/office/drawing/2014/main" id="{D1D8A474-7E06-F440-A867-3329DCE2B24A}"/>
              </a:ext>
            </a:extLst>
          </p:cNvPr>
          <p:cNvSpPr/>
          <p:nvPr/>
        </p:nvSpPr>
        <p:spPr bwMode="auto">
          <a:xfrm>
            <a:off x="7232612" y="4113542"/>
            <a:ext cx="2205037" cy="914400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>
                <a:solidFill>
                  <a:srgbClr val="C00000"/>
                </a:solidFill>
              </a:rPr>
              <a:t>表达式</a:t>
            </a:r>
          </a:p>
        </p:txBody>
      </p:sp>
      <p:cxnSp>
        <p:nvCxnSpPr>
          <p:cNvPr id="73" name="直接箭头连接符 41">
            <a:extLst>
              <a:ext uri="{FF2B5EF4-FFF2-40B4-BE49-F238E27FC236}">
                <a16:creationId xmlns:a16="http://schemas.microsoft.com/office/drawing/2014/main" id="{B9017FB1-DACF-3248-83CB-A5816BEC90FC}"/>
              </a:ext>
            </a:extLst>
          </p:cNvPr>
          <p:cNvCxnSpPr/>
          <p:nvPr/>
        </p:nvCxnSpPr>
        <p:spPr bwMode="auto">
          <a:xfrm flipH="1">
            <a:off x="8348624" y="2237117"/>
            <a:ext cx="1588" cy="838200"/>
          </a:xfrm>
          <a:prstGeom prst="straightConnector1">
            <a:avLst/>
          </a:prstGeom>
          <a:solidFill>
            <a:schemeClr val="bg2">
              <a:lumMod val="90000"/>
            </a:schemeClr>
          </a:solidFill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42">
            <a:extLst>
              <a:ext uri="{FF2B5EF4-FFF2-40B4-BE49-F238E27FC236}">
                <a16:creationId xmlns:a16="http://schemas.microsoft.com/office/drawing/2014/main" id="{AF119946-E6C4-E944-96EA-08C285DA5D52}"/>
              </a:ext>
            </a:extLst>
          </p:cNvPr>
          <p:cNvCxnSpPr/>
          <p:nvPr/>
        </p:nvCxnSpPr>
        <p:spPr bwMode="auto">
          <a:xfrm>
            <a:off x="8350212" y="3519817"/>
            <a:ext cx="0" cy="625475"/>
          </a:xfrm>
          <a:prstGeom prst="straightConnector1">
            <a:avLst/>
          </a:prstGeom>
          <a:solidFill>
            <a:schemeClr val="bg2">
              <a:lumMod val="90000"/>
            </a:schemeClr>
          </a:solidFill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43">
            <a:extLst>
              <a:ext uri="{FF2B5EF4-FFF2-40B4-BE49-F238E27FC236}">
                <a16:creationId xmlns:a16="http://schemas.microsoft.com/office/drawing/2014/main" id="{29F1FCC0-5F1B-8641-AFE0-A7F9C65D7930}"/>
              </a:ext>
            </a:extLst>
          </p:cNvPr>
          <p:cNvCxnSpPr/>
          <p:nvPr/>
        </p:nvCxnSpPr>
        <p:spPr bwMode="auto">
          <a:xfrm rot="10800000" flipH="1">
            <a:off x="7232612" y="3278517"/>
            <a:ext cx="549275" cy="1292225"/>
          </a:xfrm>
          <a:prstGeom prst="bentConnector3">
            <a:avLst>
              <a:gd name="adj1" fmla="val -134211"/>
            </a:avLst>
          </a:prstGeom>
          <a:solidFill>
            <a:schemeClr val="bg2">
              <a:lumMod val="90000"/>
            </a:schemeClr>
          </a:solidFill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44">
            <a:extLst>
              <a:ext uri="{FF2B5EF4-FFF2-40B4-BE49-F238E27FC236}">
                <a16:creationId xmlns:a16="http://schemas.microsoft.com/office/drawing/2014/main" id="{92F154B3-9CB8-7247-B069-D79A3ABD4F98}"/>
              </a:ext>
            </a:extLst>
          </p:cNvPr>
          <p:cNvCxnSpPr/>
          <p:nvPr/>
        </p:nvCxnSpPr>
        <p:spPr bwMode="auto">
          <a:xfrm rot="16200000" flipH="1">
            <a:off x="7957306" y="5404973"/>
            <a:ext cx="754062" cy="0"/>
          </a:xfrm>
          <a:prstGeom prst="bentConnector3">
            <a:avLst>
              <a:gd name="adj1" fmla="val 50000"/>
            </a:avLst>
          </a:prstGeom>
          <a:solidFill>
            <a:schemeClr val="bg2">
              <a:lumMod val="90000"/>
            </a:schemeClr>
          </a:solidFill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38">
            <a:extLst>
              <a:ext uri="{FF2B5EF4-FFF2-40B4-BE49-F238E27FC236}">
                <a16:creationId xmlns:a16="http://schemas.microsoft.com/office/drawing/2014/main" id="{654A1ECB-5181-F741-9104-87C627B98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599" y="3934610"/>
            <a:ext cx="9108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rgbClr val="C00000"/>
                </a:solidFill>
              </a:rPr>
              <a:t>true</a:t>
            </a:r>
            <a:endParaRPr lang="zh-CN" altLang="en-US" sz="2800" b="0">
              <a:solidFill>
                <a:srgbClr val="C00000"/>
              </a:solidFill>
            </a:endParaRPr>
          </a:p>
        </p:txBody>
      </p:sp>
      <p:sp>
        <p:nvSpPr>
          <p:cNvPr id="78" name="TextBox 39">
            <a:extLst>
              <a:ext uri="{FF2B5EF4-FFF2-40B4-BE49-F238E27FC236}">
                <a16:creationId xmlns:a16="http://schemas.microsoft.com/office/drawing/2014/main" id="{450587B3-E970-BC4A-8E77-B294C33B8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7155" y="5024168"/>
            <a:ext cx="10214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rgbClr val="C00000"/>
                </a:solidFill>
              </a:rPr>
              <a:t>false</a:t>
            </a:r>
            <a:endParaRPr lang="zh-CN" altLang="en-US" sz="2800" b="0" dirty="0">
              <a:solidFill>
                <a:srgbClr val="C00000"/>
              </a:solidFill>
            </a:endParaRPr>
          </a:p>
        </p:txBody>
      </p:sp>
      <p:sp>
        <p:nvSpPr>
          <p:cNvPr id="79" name="TextBox 70">
            <a:extLst>
              <a:ext uri="{FF2B5EF4-FFF2-40B4-BE49-F238E27FC236}">
                <a16:creationId xmlns:a16="http://schemas.microsoft.com/office/drawing/2014/main" id="{B0223247-5117-C141-9DCA-FAA204817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396" y="5782004"/>
            <a:ext cx="2358338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solidFill>
                  <a:srgbClr val="C00000"/>
                </a:solidFill>
              </a:rPr>
              <a:t>结束</a:t>
            </a:r>
            <a:r>
              <a:rPr lang="en-US" altLang="zh-CN" sz="2000" b="0" dirty="0">
                <a:solidFill>
                  <a:srgbClr val="C00000"/>
                </a:solidFill>
              </a:rPr>
              <a:t>do</a:t>
            </a:r>
            <a:r>
              <a:rPr lang="en-US" altLang="zh-CN" sz="2000" b="0" dirty="0">
                <a:solidFill>
                  <a:srgbClr val="C00000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2000" b="0" dirty="0">
                <a:solidFill>
                  <a:srgbClr val="C00000"/>
                </a:solidFill>
              </a:rPr>
              <a:t>while</a:t>
            </a:r>
            <a:r>
              <a:rPr lang="zh-CN" altLang="en-US" sz="2000" b="0" dirty="0">
                <a:solidFill>
                  <a:srgbClr val="C00000"/>
                </a:solidFill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23521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B93E7F1E-76F1-0243-B5AF-B38578A2B722}"/>
              </a:ext>
            </a:extLst>
          </p:cNvPr>
          <p:cNvSpPr txBox="1"/>
          <p:nvPr/>
        </p:nvSpPr>
        <p:spPr>
          <a:xfrm>
            <a:off x="-1" y="977671"/>
            <a:ext cx="914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转移语句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在选择结构和循环结构中，控制程序执行的方向。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11">
            <a:extLst>
              <a:ext uri="{FF2B5EF4-FFF2-40B4-BE49-F238E27FC236}">
                <a16:creationId xmlns:a16="http://schemas.microsoft.com/office/drawing/2014/main" id="{B35BE458-EDA2-3948-A5CA-3348696E450E}"/>
              </a:ext>
            </a:extLst>
          </p:cNvPr>
          <p:cNvSpPr/>
          <p:nvPr/>
        </p:nvSpPr>
        <p:spPr>
          <a:xfrm>
            <a:off x="6623825" y="224645"/>
            <a:ext cx="510725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流程控制语句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B19BAA1D-5FF4-344B-9150-A14DC9553306}"/>
              </a:ext>
            </a:extLst>
          </p:cNvPr>
          <p:cNvSpPr txBox="1">
            <a:spLocks noChangeArrowheads="1"/>
          </p:cNvSpPr>
          <p:nvPr/>
        </p:nvSpPr>
        <p:spPr>
          <a:xfrm>
            <a:off x="126611" y="1494193"/>
            <a:ext cx="11149304" cy="4491091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①终止语句块执行，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强迫循环中断。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②若出现在内层循环，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则跳出当前层的循环。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满足条件时，跳过本次循环剩余的语句，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开始下一次循环。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F0095DB6-CEC9-4FFD-99E1-B75400EE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35" y="1465723"/>
            <a:ext cx="6206054" cy="461803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5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B93E7F1E-76F1-0243-B5AF-B38578A2B722}"/>
              </a:ext>
            </a:extLst>
          </p:cNvPr>
          <p:cNvSpPr txBox="1"/>
          <p:nvPr/>
        </p:nvSpPr>
        <p:spPr>
          <a:xfrm>
            <a:off x="-1" y="977671"/>
            <a:ext cx="41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switch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11">
            <a:extLst>
              <a:ext uri="{FF2B5EF4-FFF2-40B4-BE49-F238E27FC236}">
                <a16:creationId xmlns:a16="http://schemas.microsoft.com/office/drawing/2014/main" id="{B35BE458-EDA2-3948-A5CA-3348696E450E}"/>
              </a:ext>
            </a:extLst>
          </p:cNvPr>
          <p:cNvSpPr/>
          <p:nvPr/>
        </p:nvSpPr>
        <p:spPr>
          <a:xfrm>
            <a:off x="6623825" y="224645"/>
            <a:ext cx="510725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流程控制语句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B19BAA1D-5FF4-344B-9150-A14DC955330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494193"/>
            <a:ext cx="11149304" cy="2812336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Comic Sans MS" panose="030F0902030302020204" pitchFamily="66" charset="0"/>
              </a:rPr>
              <a:t>switch(</a:t>
            </a:r>
            <a:r>
              <a:rPr lang="zh-CN" altLang="en-US" sz="2400" dirty="0">
                <a:latin typeface="Comic Sans MS" panose="030F0902030302020204" pitchFamily="66" charset="0"/>
              </a:rPr>
              <a:t>表达式</a:t>
            </a:r>
            <a:r>
              <a:rPr lang="en-US" altLang="zh-CN" sz="2400" dirty="0">
                <a:latin typeface="Comic Sans MS" panose="030F0902030302020204" pitchFamily="66" charset="0"/>
              </a:rPr>
              <a:t>){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Comic Sans MS" panose="030F0902030302020204" pitchFamily="66" charset="0"/>
              </a:rPr>
              <a:t>	case   </a:t>
            </a:r>
            <a:r>
              <a:rPr lang="zh-CN" altLang="en-US" sz="2400" dirty="0">
                <a:latin typeface="Comic Sans MS" panose="030F0902030302020204" pitchFamily="66" charset="0"/>
              </a:rPr>
              <a:t>选择值</a:t>
            </a:r>
            <a:r>
              <a:rPr lang="en-US" altLang="zh-CN" sz="2400" dirty="0">
                <a:latin typeface="Comic Sans MS" panose="030F0902030302020204" pitchFamily="66" charset="0"/>
              </a:rPr>
              <a:t>1:    </a:t>
            </a:r>
            <a:r>
              <a:rPr lang="zh-CN" altLang="en-US" sz="2400" dirty="0">
                <a:latin typeface="Comic Sans MS" panose="030F0902030302020204" pitchFamily="66" charset="0"/>
              </a:rPr>
              <a:t>语句体</a:t>
            </a:r>
            <a:r>
              <a:rPr lang="en-US" altLang="zh-CN" sz="2400" dirty="0">
                <a:latin typeface="Comic Sans MS" panose="030F0902030302020204" pitchFamily="66" charset="0"/>
              </a:rPr>
              <a:t>1;      break;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Comic Sans MS" panose="030F0902030302020204" pitchFamily="66" charset="0"/>
              </a:rPr>
              <a:t>	case   </a:t>
            </a:r>
            <a:r>
              <a:rPr lang="zh-CN" altLang="en-US" sz="2400" dirty="0">
                <a:latin typeface="Comic Sans MS" panose="030F0902030302020204" pitchFamily="66" charset="0"/>
              </a:rPr>
              <a:t>选择值</a:t>
            </a:r>
            <a:r>
              <a:rPr lang="en-US" altLang="zh-CN" sz="2400" dirty="0">
                <a:latin typeface="Comic Sans MS" panose="030F0902030302020204" pitchFamily="66" charset="0"/>
              </a:rPr>
              <a:t>2:    </a:t>
            </a:r>
            <a:r>
              <a:rPr lang="zh-CN" altLang="en-US" sz="2400" dirty="0">
                <a:latin typeface="Comic Sans MS" panose="030F0902030302020204" pitchFamily="66" charset="0"/>
              </a:rPr>
              <a:t>语句体</a:t>
            </a:r>
            <a:r>
              <a:rPr lang="en-US" altLang="zh-CN" sz="2400" dirty="0">
                <a:latin typeface="Comic Sans MS" panose="030F0902030302020204" pitchFamily="66" charset="0"/>
              </a:rPr>
              <a:t>2;     break;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latin typeface="方正舒体" pitchFamily="2" charset="-122"/>
                <a:ea typeface="方正舒体" pitchFamily="2" charset="-122"/>
              </a:rPr>
              <a:t>┅┅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Comic Sans MS" panose="030F0902030302020204" pitchFamily="66" charset="0"/>
              </a:rPr>
              <a:t>	case   </a:t>
            </a:r>
            <a:r>
              <a:rPr lang="zh-CN" altLang="en-US" sz="2400" dirty="0">
                <a:latin typeface="Comic Sans MS" panose="030F0902030302020204" pitchFamily="66" charset="0"/>
              </a:rPr>
              <a:t>选择值</a:t>
            </a:r>
            <a:r>
              <a:rPr lang="en-US" altLang="zh-CN" sz="2400" dirty="0">
                <a:latin typeface="Comic Sans MS" panose="030F0902030302020204" pitchFamily="66" charset="0"/>
              </a:rPr>
              <a:t>n:    </a:t>
            </a:r>
            <a:r>
              <a:rPr lang="zh-CN" altLang="en-US" sz="2400" dirty="0">
                <a:latin typeface="Comic Sans MS" panose="030F0902030302020204" pitchFamily="66" charset="0"/>
              </a:rPr>
              <a:t>语句体</a:t>
            </a:r>
            <a:r>
              <a:rPr lang="en-US" altLang="zh-CN" sz="2400" dirty="0">
                <a:latin typeface="Comic Sans MS" panose="030F0902030302020204" pitchFamily="66" charset="0"/>
              </a:rPr>
              <a:t>n;      break;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Comic Sans MS" panose="030F0902030302020204" pitchFamily="66" charset="0"/>
              </a:rPr>
              <a:t>	default</a:t>
            </a:r>
            <a:r>
              <a:rPr lang="zh-CN" altLang="en-US" sz="2400" dirty="0">
                <a:latin typeface="Comic Sans MS" panose="030F0902030302020204" pitchFamily="66" charset="0"/>
              </a:rPr>
              <a:t>：           语句体</a:t>
            </a:r>
            <a:r>
              <a:rPr lang="en-US" altLang="zh-CN" sz="2400" dirty="0">
                <a:latin typeface="Comic Sans MS" panose="030F0902030302020204" pitchFamily="66" charset="0"/>
              </a:rPr>
              <a:t>;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latin typeface="Comic Sans MS" panose="030F0902030302020204" pitchFamily="66" charset="0"/>
              </a:rPr>
              <a:t>}</a:t>
            </a:r>
            <a:endParaRPr lang="zh-CN" altLang="en-US" sz="2400" dirty="0">
              <a:latin typeface="Comic Sans MS" panose="030F0902030302020204" pitchFamily="66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823CDB2-7EAB-C641-84C4-5A616D1FD9C5}"/>
              </a:ext>
            </a:extLst>
          </p:cNvPr>
          <p:cNvSpPr txBox="1">
            <a:spLocks noChangeArrowheads="1"/>
          </p:cNvSpPr>
          <p:nvPr/>
        </p:nvSpPr>
        <p:spPr>
          <a:xfrm>
            <a:off x="102456" y="4416058"/>
            <a:ext cx="12012996" cy="1978145"/>
          </a:xfrm>
          <a:prstGeom prst="rect">
            <a:avLst/>
          </a:prstGeom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表达式的结果必须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与整型数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兼容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</a:t>
            </a:r>
            <a:r>
              <a:rPr lang="en-HK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zh-CN" altLang="en-H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跳出</a:t>
            </a:r>
            <a:r>
              <a:rPr lang="en-HK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，避免穿透。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语句是可选的，推荐不省略。</a:t>
            </a:r>
          </a:p>
        </p:txBody>
      </p:sp>
    </p:spTree>
    <p:extLst>
      <p:ext uri="{BB962C8B-B14F-4D97-AF65-F5344CB8AC3E}">
        <p14:creationId xmlns:p14="http://schemas.microsoft.com/office/powerpoint/2010/main" val="21156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016263" y="233437"/>
            <a:ext cx="473026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 smtClean="0"/>
              <a:t>数组</a:t>
            </a:r>
            <a:r>
              <a:rPr lang="zh-Hans" altLang="en-US" sz="2400" b="1" dirty="0"/>
              <a:t>的定义</a:t>
            </a:r>
            <a:endParaRPr lang="ja-JP" altLang="en-US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F65630AF-5355-5A4D-9B3D-8432441D56CE}"/>
              </a:ext>
            </a:extLst>
          </p:cNvPr>
          <p:cNvSpPr txBox="1"/>
          <p:nvPr/>
        </p:nvSpPr>
        <p:spPr>
          <a:xfrm>
            <a:off x="71119" y="895575"/>
            <a:ext cx="1021236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Hans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问题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示例</a:t>
            </a:r>
            <a:r>
              <a:rPr lang="zh-Hans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：管理大量的学生</a:t>
            </a:r>
            <a:r>
              <a:rPr lang="en-US" altLang="zh-Hans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Hans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例如，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维护一个</a:t>
            </a:r>
            <a:r>
              <a:rPr lang="zh-Hans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班级的学生名单</a:t>
            </a:r>
            <a:r>
              <a:rPr lang="en-US" altLang="zh-Hans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HK" altLang="ja-JP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BAF04A53-664A-444B-BD2A-42D803A133FB}"/>
              </a:ext>
            </a:extLst>
          </p:cNvPr>
          <p:cNvSpPr txBox="1"/>
          <p:nvPr/>
        </p:nvSpPr>
        <p:spPr>
          <a:xfrm>
            <a:off x="71119" y="2102627"/>
            <a:ext cx="738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解决方案</a:t>
            </a:r>
            <a:r>
              <a:rPr lang="zh-Hans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2800" b="1" i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为</a:t>
            </a:r>
            <a:r>
              <a:rPr lang="zh-Hans" altLang="en-US" sz="2800" b="1" i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每个学生的姓名定义一个变量？</a:t>
            </a:r>
            <a:endParaRPr lang="en-HK" altLang="ja-JP" sz="2800" b="1" i="1" dirty="0">
              <a:solidFill>
                <a:srgbClr val="C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122B3982-A8C8-5549-8D4D-D44D14CAA4D3}"/>
              </a:ext>
            </a:extLst>
          </p:cNvPr>
          <p:cNvSpPr/>
          <p:nvPr/>
        </p:nvSpPr>
        <p:spPr>
          <a:xfrm>
            <a:off x="7283014" y="1844275"/>
            <a:ext cx="1213873" cy="107580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E1FB3047-6A77-674C-9B9B-F754DB4AFBB4}"/>
              </a:ext>
            </a:extLst>
          </p:cNvPr>
          <p:cNvSpPr txBox="1"/>
          <p:nvPr/>
        </p:nvSpPr>
        <p:spPr>
          <a:xfrm>
            <a:off x="3764518" y="3731900"/>
            <a:ext cx="191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Hans" altLang="en-US" sz="3600" b="1" dirty="0">
                <a:latin typeface="SimSun" panose="02010600030101010101" pitchFamily="2" charset="-122"/>
                <a:ea typeface="SimSun" panose="02010600030101010101" pitchFamily="2" charset="-122"/>
              </a:rPr>
              <a:t>数组</a:t>
            </a:r>
            <a:endParaRPr lang="en-HK" altLang="ja-JP" sz="36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3879216B-265F-3148-98CC-08A27FAD8DB6}"/>
              </a:ext>
            </a:extLst>
          </p:cNvPr>
          <p:cNvSpPr/>
          <p:nvPr/>
        </p:nvSpPr>
        <p:spPr>
          <a:xfrm>
            <a:off x="4528457" y="2965690"/>
            <a:ext cx="391885" cy="68797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640165-4F11-4EC6-A036-5F2F87E06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487" y="1560433"/>
            <a:ext cx="2146354" cy="44587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44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15" grpId="0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286405F-C74C-9F4C-A32E-09D5E040CBCD}"/>
              </a:ext>
            </a:extLst>
          </p:cNvPr>
          <p:cNvSpPr txBox="1">
            <a:spLocks/>
          </p:cNvSpPr>
          <p:nvPr/>
        </p:nvSpPr>
        <p:spPr>
          <a:xfrm>
            <a:off x="70380" y="1977392"/>
            <a:ext cx="9745726" cy="336442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Han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说明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HK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数组是从首地址</a:t>
            </a: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连续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的一块内存单元</a:t>
            </a: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HK" altLang="zh-Han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每个位置有编号，称为索引</a:t>
            </a:r>
            <a:r>
              <a:rPr lang="en-US" altLang="zh-Han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(index)</a:t>
            </a: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或下标；</a:t>
            </a:r>
            <a:endParaRPr lang="en-HK" altLang="zh-Han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索引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或下标</a:t>
            </a: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从 </a:t>
            </a:r>
            <a:r>
              <a:rPr lang="en-US" altLang="zh-Han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Han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开始；</a:t>
            </a:r>
            <a:endParaRPr lang="en-HK" altLang="zh-Han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存放在数组中的</a:t>
            </a:r>
            <a:r>
              <a:rPr lang="zh-Han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每个值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或对象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Han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存在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某个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索引或下标指示</a:t>
            </a:r>
            <a:r>
              <a:rPr lang="zh-Han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的位置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HK" altLang="zh-Han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一个数组中的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值或对象具有相同的</a:t>
            </a:r>
            <a:r>
              <a:rPr lang="zh-Han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数据类型</a:t>
            </a: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HK" altLang="zh-Han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62CDE-1A77-174F-88FD-51C1CFF62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759" y="1062451"/>
            <a:ext cx="4274168" cy="48612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589718-7B40-AD46-A1EA-78729BEBF117}"/>
              </a:ext>
            </a:extLst>
          </p:cNvPr>
          <p:cNvSpPr txBox="1">
            <a:spLocks/>
          </p:cNvSpPr>
          <p:nvPr/>
        </p:nvSpPr>
        <p:spPr>
          <a:xfrm>
            <a:off x="70379" y="1119301"/>
            <a:ext cx="6977535" cy="812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定义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：一组具有</a:t>
            </a:r>
            <a:r>
              <a:rPr lang="zh-CN" altLang="en-US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相同数据类型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数据集合</a:t>
            </a:r>
            <a:r>
              <a:rPr lang="zh-Hans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6263" y="233437"/>
            <a:ext cx="473026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 smtClean="0"/>
              <a:t>数组</a:t>
            </a:r>
            <a:r>
              <a:rPr lang="zh-Hans" altLang="en-US" sz="2400" b="1" dirty="0"/>
              <a:t>的定义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498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F65630AF-5355-5A4D-9B3D-8432441D56CE}"/>
              </a:ext>
            </a:extLst>
          </p:cNvPr>
          <p:cNvSpPr txBox="1"/>
          <p:nvPr/>
        </p:nvSpPr>
        <p:spPr>
          <a:xfrm>
            <a:off x="222540" y="3129948"/>
            <a:ext cx="628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使用方法示例：</a:t>
            </a:r>
            <a:endParaRPr lang="en-HK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286405F-C74C-9F4C-A32E-09D5E040CBCD}"/>
              </a:ext>
            </a:extLst>
          </p:cNvPr>
          <p:cNvSpPr txBox="1">
            <a:spLocks/>
          </p:cNvSpPr>
          <p:nvPr/>
        </p:nvSpPr>
        <p:spPr>
          <a:xfrm>
            <a:off x="222540" y="1016732"/>
            <a:ext cx="11790456" cy="1926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中的特别</a:t>
            </a:r>
            <a:r>
              <a:rPr lang="zh-Han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说明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HK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数组是</a:t>
            </a: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引用数据类型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Han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本身</a:t>
            </a:r>
            <a:r>
              <a:rPr lang="zh-Han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zh-Han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，需要</a:t>
            </a: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先声明，再实例化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Han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实例化的一个数组对象包含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多个具有相同数据类型的对象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HK" altLang="zh-Han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7182EE-72FE-5B4D-A1A6-6BAE315E0E55}"/>
              </a:ext>
            </a:extLst>
          </p:cNvPr>
          <p:cNvSpPr/>
          <p:nvPr/>
        </p:nvSpPr>
        <p:spPr>
          <a:xfrm>
            <a:off x="179004" y="3751744"/>
            <a:ext cx="7526669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声明数组</a:t>
            </a:r>
            <a:endParaRPr lang="en-US" altLang="zh-CN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 ]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数组名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null;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分配内存空间给数组</a:t>
            </a:r>
          </a:p>
          <a:p>
            <a:pPr>
              <a:spcBef>
                <a:spcPct val="20000"/>
              </a:spcBef>
            </a:pPr>
            <a:r>
              <a:rPr lang="zh-Hans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数组名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数据类型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长度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];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6BC65AF2-10DC-414F-8EF1-EB3C256EC9EA}"/>
              </a:ext>
            </a:extLst>
          </p:cNvPr>
          <p:cNvSpPr txBox="1">
            <a:spLocks/>
          </p:cNvSpPr>
          <p:nvPr/>
        </p:nvSpPr>
        <p:spPr>
          <a:xfrm>
            <a:off x="5161902" y="3069287"/>
            <a:ext cx="2322617" cy="1663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zh-Han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Han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[]  a; 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zh-Han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char[]  c; 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zh-Han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double[]  d;</a:t>
            </a:r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83928247-9AE8-6141-A399-059CD186C8BE}"/>
              </a:ext>
            </a:extLst>
          </p:cNvPr>
          <p:cNvSpPr/>
          <p:nvPr/>
        </p:nvSpPr>
        <p:spPr>
          <a:xfrm>
            <a:off x="5728325" y="5138671"/>
            <a:ext cx="2695586" cy="856403"/>
          </a:xfrm>
          <a:prstGeom prst="leftArrow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5A97A-EDE8-0041-800D-46229580789B}"/>
              </a:ext>
            </a:extLst>
          </p:cNvPr>
          <p:cNvSpPr txBox="1"/>
          <p:nvPr/>
        </p:nvSpPr>
        <p:spPr>
          <a:xfrm>
            <a:off x="6677860" y="5399023"/>
            <a:ext cx="17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000" dirty="0"/>
              <a:t>对象的初始化</a:t>
            </a:r>
            <a:endParaRPr lang="en-US" sz="20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9096DF1F-F488-6543-87EE-48207741C142}"/>
              </a:ext>
            </a:extLst>
          </p:cNvPr>
          <p:cNvSpPr txBox="1">
            <a:spLocks/>
          </p:cNvSpPr>
          <p:nvPr/>
        </p:nvSpPr>
        <p:spPr>
          <a:xfrm>
            <a:off x="7804716" y="3075484"/>
            <a:ext cx="4232536" cy="1285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zh-Han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= new char[20]; 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ja-JP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创建一个可存放</a:t>
            </a:r>
            <a:r>
              <a:rPr lang="en-US" altLang="ja-JP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ja-JP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个字符的数组</a:t>
            </a:r>
            <a:endParaRPr lang="en-US" altLang="zh-Han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6263" y="233437"/>
            <a:ext cx="473026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 smtClean="0"/>
              <a:t>数组</a:t>
            </a:r>
            <a:r>
              <a:rPr lang="zh-Hans" altLang="en-US" sz="2400" b="1" dirty="0"/>
              <a:t>的定义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66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286405F-C74C-9F4C-A32E-09D5E040CBCD}"/>
              </a:ext>
            </a:extLst>
          </p:cNvPr>
          <p:cNvSpPr txBox="1">
            <a:spLocks/>
          </p:cNvSpPr>
          <p:nvPr/>
        </p:nvSpPr>
        <p:spPr>
          <a:xfrm>
            <a:off x="327990" y="3529698"/>
            <a:ext cx="7327886" cy="1926251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Han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说明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HK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方括号与</a:t>
            </a:r>
            <a:r>
              <a:rPr lang="zh-Han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数组元素类型</a:t>
            </a: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关联；</a:t>
            </a:r>
            <a:endParaRPr lang="en-HK" altLang="zh-Han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方括号与</a:t>
            </a:r>
            <a:r>
              <a:rPr lang="zh-Han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数组名</a:t>
            </a:r>
            <a:r>
              <a:rPr lang="zh-Hans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相关联；</a:t>
            </a:r>
            <a:endParaRPr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7182EE-72FE-5B4D-A1A6-6BAE315E0E55}"/>
              </a:ext>
            </a:extLst>
          </p:cNvPr>
          <p:cNvSpPr/>
          <p:nvPr/>
        </p:nvSpPr>
        <p:spPr>
          <a:xfrm>
            <a:off x="477078" y="1818761"/>
            <a:ext cx="7526669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Han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int[]</a:t>
            </a:r>
            <a:r>
              <a:rPr lang="zh-Han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Han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grades;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Han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zh-Hans" alt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Han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grades[];</a:t>
            </a:r>
            <a:endParaRPr lang="en-HK" altLang="zh-Hans" sz="28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6023B8AA-A7F8-2C40-8A41-3A1002102839}"/>
              </a:ext>
            </a:extLst>
          </p:cNvPr>
          <p:cNvSpPr txBox="1"/>
          <p:nvPr/>
        </p:nvSpPr>
        <p:spPr>
          <a:xfrm>
            <a:off x="327990" y="1223307"/>
            <a:ext cx="628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两种声明方式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示例：</a:t>
            </a:r>
            <a:endParaRPr lang="en-HK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6259D5-F106-4641-8255-FD543F9A7FC2}"/>
              </a:ext>
            </a:extLst>
          </p:cNvPr>
          <p:cNvSpPr/>
          <p:nvPr/>
        </p:nvSpPr>
        <p:spPr>
          <a:xfrm>
            <a:off x="4684542" y="1883446"/>
            <a:ext cx="618162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Hans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第一种与其他类型的声明具有一致性，</a:t>
            </a:r>
            <a:r>
              <a:rPr lang="zh-Han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优选第一种方式</a:t>
            </a:r>
            <a:r>
              <a:rPr lang="zh-Hans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16263" y="233437"/>
            <a:ext cx="473026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 smtClean="0"/>
              <a:t>数组</a:t>
            </a:r>
            <a:r>
              <a:rPr lang="zh-Hans" altLang="en-US" sz="2400" b="1" dirty="0"/>
              <a:t>的定义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731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6F186FED-1705-484B-801E-E0F492F6D2C1}"/>
              </a:ext>
            </a:extLst>
          </p:cNvPr>
          <p:cNvSpPr txBox="1">
            <a:spLocks/>
          </p:cNvSpPr>
          <p:nvPr/>
        </p:nvSpPr>
        <p:spPr>
          <a:xfrm>
            <a:off x="99391" y="932325"/>
            <a:ext cx="2727919" cy="55365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Han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内存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情况示例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HK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BD9B834F-A61B-D64E-9224-8E1FD7F7B0D7}"/>
              </a:ext>
            </a:extLst>
          </p:cNvPr>
          <p:cNvSpPr txBox="1">
            <a:spLocks noChangeArrowheads="1"/>
          </p:cNvSpPr>
          <p:nvPr/>
        </p:nvSpPr>
        <p:spPr>
          <a:xfrm>
            <a:off x="7009503" y="1026887"/>
            <a:ext cx="3868737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声明数组</a:t>
            </a:r>
            <a:r>
              <a:rPr lang="en-US" altLang="zh-CN" sz="3600"/>
              <a:t/>
            </a:r>
            <a:br>
              <a:rPr lang="en-US" altLang="zh-CN" sz="3600"/>
            </a:b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int[]  score = null;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481F0D6-6A85-5247-8CA9-7149758D1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40" y="2364857"/>
            <a:ext cx="3810000" cy="13001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组合 29">
            <a:extLst>
              <a:ext uri="{FF2B5EF4-FFF2-40B4-BE49-F238E27FC236}">
                <a16:creationId xmlns:a16="http://schemas.microsoft.com/office/drawing/2014/main" id="{65FD7D27-9C7A-354E-BD1C-67D66203FBD4}"/>
              </a:ext>
            </a:extLst>
          </p:cNvPr>
          <p:cNvGrpSpPr>
            <a:grpSpLocks/>
          </p:cNvGrpSpPr>
          <p:nvPr/>
        </p:nvGrpSpPr>
        <p:grpSpPr bwMode="auto">
          <a:xfrm>
            <a:off x="2285103" y="1440681"/>
            <a:ext cx="4589462" cy="4529137"/>
            <a:chOff x="6897914" y="1338942"/>
            <a:chExt cx="4590143" cy="4528457"/>
          </a:xfrm>
          <a:noFill/>
        </p:grpSpPr>
        <p:sp>
          <p:nvSpPr>
            <p:cNvPr id="21" name="矩形 10">
              <a:extLst>
                <a:ext uri="{FF2B5EF4-FFF2-40B4-BE49-F238E27FC236}">
                  <a16:creationId xmlns:a16="http://schemas.microsoft.com/office/drawing/2014/main" id="{017CFD46-B9AC-9D4A-A3C5-A299B671FAE8}"/>
                </a:ext>
              </a:extLst>
            </p:cNvPr>
            <p:cNvSpPr/>
            <p:nvPr/>
          </p:nvSpPr>
          <p:spPr>
            <a:xfrm>
              <a:off x="6897914" y="1338942"/>
              <a:ext cx="2133917" cy="4528457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11">
              <a:extLst>
                <a:ext uri="{FF2B5EF4-FFF2-40B4-BE49-F238E27FC236}">
                  <a16:creationId xmlns:a16="http://schemas.microsoft.com/office/drawing/2014/main" id="{C589775C-57C3-6142-BA96-E0D59097D357}"/>
                </a:ext>
              </a:extLst>
            </p:cNvPr>
            <p:cNvSpPr/>
            <p:nvPr/>
          </p:nvSpPr>
          <p:spPr>
            <a:xfrm>
              <a:off x="6934431" y="1692901"/>
              <a:ext cx="1905283" cy="860296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tx1"/>
                  </a:solidFill>
                </a:rPr>
                <a:t>heap(</a:t>
              </a:r>
              <a:r>
                <a:rPr lang="zh-CN" altLang="en-US" sz="3200" b="1" dirty="0">
                  <a:solidFill>
                    <a:schemeClr val="tx1"/>
                  </a:solidFill>
                </a:rPr>
                <a:t>堆</a:t>
              </a:r>
              <a:r>
                <a:rPr lang="en-US" altLang="zh-CN" sz="3200" dirty="0">
                  <a:solidFill>
                    <a:schemeClr val="tx1"/>
                  </a:solidFill>
                </a:rPr>
                <a:t>)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12">
              <a:extLst>
                <a:ext uri="{FF2B5EF4-FFF2-40B4-BE49-F238E27FC236}">
                  <a16:creationId xmlns:a16="http://schemas.microsoft.com/office/drawing/2014/main" id="{634C867F-81B5-AD47-9C7D-ADD7231217DF}"/>
                </a:ext>
              </a:extLst>
            </p:cNvPr>
            <p:cNvSpPr/>
            <p:nvPr/>
          </p:nvSpPr>
          <p:spPr>
            <a:xfrm>
              <a:off x="6934431" y="2651607"/>
              <a:ext cx="1905283" cy="860296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tx1"/>
                  </a:solidFill>
                </a:rPr>
                <a:t>stack(</a:t>
              </a:r>
              <a:r>
                <a:rPr lang="zh-CN" altLang="en-US" sz="3200" b="1" dirty="0">
                  <a:solidFill>
                    <a:schemeClr val="tx1"/>
                  </a:solidFill>
                </a:rPr>
                <a:t>栈</a:t>
              </a:r>
              <a:r>
                <a:rPr lang="en-US" altLang="zh-CN" sz="3200" dirty="0">
                  <a:solidFill>
                    <a:schemeClr val="tx1"/>
                  </a:solidFill>
                </a:rPr>
                <a:t>)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13">
              <a:extLst>
                <a:ext uri="{FF2B5EF4-FFF2-40B4-BE49-F238E27FC236}">
                  <a16:creationId xmlns:a16="http://schemas.microsoft.com/office/drawing/2014/main" id="{97A989F6-99CA-9541-8978-6EAB064C96AC}"/>
                </a:ext>
              </a:extLst>
            </p:cNvPr>
            <p:cNvSpPr/>
            <p:nvPr/>
          </p:nvSpPr>
          <p:spPr>
            <a:xfrm>
              <a:off x="6959835" y="3738882"/>
              <a:ext cx="1879879" cy="860296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tx1"/>
                  </a:solidFill>
                </a:rPr>
                <a:t>data segment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14">
              <a:extLst>
                <a:ext uri="{FF2B5EF4-FFF2-40B4-BE49-F238E27FC236}">
                  <a16:creationId xmlns:a16="http://schemas.microsoft.com/office/drawing/2014/main" id="{E38EA255-07A0-AA4F-9F50-5E853596111D}"/>
                </a:ext>
              </a:extLst>
            </p:cNvPr>
            <p:cNvSpPr/>
            <p:nvPr/>
          </p:nvSpPr>
          <p:spPr>
            <a:xfrm>
              <a:off x="6959835" y="4724571"/>
              <a:ext cx="1879879" cy="858709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tx1"/>
                  </a:solidFill>
                </a:rPr>
                <a:t>code segment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标注 15">
              <a:extLst>
                <a:ext uri="{FF2B5EF4-FFF2-40B4-BE49-F238E27FC236}">
                  <a16:creationId xmlns:a16="http://schemas.microsoft.com/office/drawing/2014/main" id="{F00A977A-78FE-5145-BA50-7283912561DF}"/>
                </a:ext>
              </a:extLst>
            </p:cNvPr>
            <p:cNvSpPr/>
            <p:nvPr/>
          </p:nvSpPr>
          <p:spPr>
            <a:xfrm>
              <a:off x="9092165" y="2345266"/>
              <a:ext cx="2395892" cy="612683"/>
            </a:xfrm>
            <a:prstGeom prst="wedgeRoundRectCallout">
              <a:avLst>
                <a:gd name="adj1" fmla="val -66720"/>
                <a:gd name="adj2" fmla="val -84426"/>
                <a:gd name="adj3" fmla="val 16667"/>
              </a:avLst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/>
                <a:t>new</a:t>
              </a:r>
              <a:r>
                <a:rPr lang="zh-CN" altLang="en-US" sz="2400" b="1"/>
                <a:t>出来的东西</a:t>
              </a:r>
            </a:p>
          </p:txBody>
        </p:sp>
        <p:sp>
          <p:nvSpPr>
            <p:cNvPr id="27" name="圆角矩形标注 16">
              <a:extLst>
                <a:ext uri="{FF2B5EF4-FFF2-40B4-BE49-F238E27FC236}">
                  <a16:creationId xmlns:a16="http://schemas.microsoft.com/office/drawing/2014/main" id="{C5B5197D-CD61-AD43-846A-C57AD9EFEDD3}"/>
                </a:ext>
              </a:extLst>
            </p:cNvPr>
            <p:cNvSpPr/>
            <p:nvPr/>
          </p:nvSpPr>
          <p:spPr>
            <a:xfrm>
              <a:off x="9457344" y="3296035"/>
              <a:ext cx="1675061" cy="612683"/>
            </a:xfrm>
            <a:prstGeom prst="wedgeRoundRectCallout">
              <a:avLst>
                <a:gd name="adj1" fmla="val -95941"/>
                <a:gd name="adj2" fmla="val -79679"/>
                <a:gd name="adj3" fmla="val 16667"/>
              </a:avLst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局部变量</a:t>
              </a:r>
            </a:p>
          </p:txBody>
        </p:sp>
        <p:sp>
          <p:nvSpPr>
            <p:cNvPr id="28" name="圆角矩形标注 17">
              <a:extLst>
                <a:ext uri="{FF2B5EF4-FFF2-40B4-BE49-F238E27FC236}">
                  <a16:creationId xmlns:a16="http://schemas.microsoft.com/office/drawing/2014/main" id="{384F67F9-E61E-6941-94CA-5B1D52FE04BD}"/>
                </a:ext>
              </a:extLst>
            </p:cNvPr>
            <p:cNvSpPr/>
            <p:nvPr/>
          </p:nvSpPr>
          <p:spPr>
            <a:xfrm>
              <a:off x="9128682" y="4202362"/>
              <a:ext cx="2003722" cy="877755"/>
            </a:xfrm>
            <a:prstGeom prst="wedgeRoundRectCallout">
              <a:avLst>
                <a:gd name="adj1" fmla="val -90031"/>
                <a:gd name="adj2" fmla="val -78436"/>
                <a:gd name="adj3" fmla="val 16667"/>
              </a:avLst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静态变量 </a:t>
              </a:r>
              <a:endParaRPr lang="en-US" altLang="zh-CN" sz="2400" b="1"/>
            </a:p>
            <a:p>
              <a:pPr algn="ctr" eaLnBrk="1" hangingPunct="1"/>
              <a:r>
                <a:rPr lang="zh-CN" altLang="en-US" sz="2400" b="1"/>
                <a:t>字符串常量</a:t>
              </a:r>
            </a:p>
          </p:txBody>
        </p:sp>
        <p:sp>
          <p:nvSpPr>
            <p:cNvPr id="29" name="圆角矩形标注 18">
              <a:extLst>
                <a:ext uri="{FF2B5EF4-FFF2-40B4-BE49-F238E27FC236}">
                  <a16:creationId xmlns:a16="http://schemas.microsoft.com/office/drawing/2014/main" id="{CAE12213-5F53-7D44-8B75-86802CA0DF0E}"/>
                </a:ext>
              </a:extLst>
            </p:cNvPr>
            <p:cNvSpPr/>
            <p:nvPr/>
          </p:nvSpPr>
          <p:spPr>
            <a:xfrm>
              <a:off x="9265227" y="5254716"/>
              <a:ext cx="1646482" cy="612683"/>
            </a:xfrm>
            <a:prstGeom prst="wedgeRoundRectCallout">
              <a:avLst>
                <a:gd name="adj1" fmla="val -104804"/>
                <a:gd name="adj2" fmla="val -98609"/>
                <a:gd name="adj3" fmla="val 16667"/>
              </a:avLst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存放代码</a:t>
              </a:r>
            </a:p>
          </p:txBody>
        </p:sp>
      </p:grpSp>
      <p:sp>
        <p:nvSpPr>
          <p:cNvPr id="30" name="Rectangle 2">
            <a:extLst>
              <a:ext uri="{FF2B5EF4-FFF2-40B4-BE49-F238E27FC236}">
                <a16:creationId xmlns:a16="http://schemas.microsoft.com/office/drawing/2014/main" id="{744F8E72-ABDA-5B4C-BD76-E6D697DB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007" y="3842015"/>
            <a:ext cx="4191000" cy="228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说明：数组声明后，仅会在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栈内存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中为该数组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分配一块内存空间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还没有指向具体的堆内存空间，所以无法使用。</a:t>
            </a:r>
          </a:p>
        </p:txBody>
      </p:sp>
      <p:sp>
        <p:nvSpPr>
          <p:cNvPr id="31" name="矩形 30"/>
          <p:cNvSpPr/>
          <p:nvPr/>
        </p:nvSpPr>
        <p:spPr>
          <a:xfrm>
            <a:off x="7016263" y="233437"/>
            <a:ext cx="473026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 smtClean="0"/>
              <a:t>数组</a:t>
            </a:r>
            <a:r>
              <a:rPr lang="zh-Hans" altLang="en-US" sz="2400" b="1" dirty="0"/>
              <a:t>的定义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0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6F186FED-1705-484B-801E-E0F492F6D2C1}"/>
              </a:ext>
            </a:extLst>
          </p:cNvPr>
          <p:cNvSpPr txBox="1">
            <a:spLocks/>
          </p:cNvSpPr>
          <p:nvPr/>
        </p:nvSpPr>
        <p:spPr>
          <a:xfrm>
            <a:off x="99391" y="1016733"/>
            <a:ext cx="2727919" cy="55365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Han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内存情况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示例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HK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BC01F118-2451-EA47-8BC9-159F9945E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2" y="1700808"/>
            <a:ext cx="5804353" cy="550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为数组开辟空间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= new int[3];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03BC3963-0338-1E44-BE81-2767F1D1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209" y="3020061"/>
            <a:ext cx="396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280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E498DFA-475E-154C-92DE-B6A59E01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91767"/>
            <a:ext cx="5983357" cy="136949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 dirty="0"/>
              <a:t>new</a:t>
            </a:r>
            <a:r>
              <a:rPr lang="zh-CN" altLang="en-US" sz="2800" dirty="0"/>
              <a:t>操作符作用：编译器根据括号里的数组长度在</a:t>
            </a:r>
            <a:r>
              <a:rPr lang="zh-CN" altLang="en-US" sz="2800" b="1" dirty="0">
                <a:solidFill>
                  <a:srgbClr val="C00000"/>
                </a:solidFill>
              </a:rPr>
              <a:t>堆内存</a:t>
            </a:r>
            <a:r>
              <a:rPr lang="zh-CN" altLang="en-US" sz="2800" dirty="0"/>
              <a:t>中开辟一块内存空间给该数组使用。</a:t>
            </a:r>
            <a:endParaRPr lang="en-US" altLang="zh-CN" sz="28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CB5E007F-CABB-F840-9478-248649CE4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" y="4488259"/>
            <a:ext cx="11818294" cy="153300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/>
              <a:t>数组创建后，可以理解成在</a:t>
            </a:r>
            <a:r>
              <a:rPr lang="zh-CN" altLang="en-US" sz="2800" b="1" dirty="0">
                <a:solidFill>
                  <a:srgbClr val="C00000"/>
                </a:solidFill>
              </a:rPr>
              <a:t>栈内存</a:t>
            </a:r>
            <a:r>
              <a:rPr lang="zh-CN" altLang="en-US" sz="2800" dirty="0"/>
              <a:t>放</a:t>
            </a:r>
            <a:r>
              <a:rPr lang="zh-CN" altLang="en-US" sz="2800" b="1" dirty="0">
                <a:solidFill>
                  <a:srgbClr val="C00000"/>
                </a:solidFill>
              </a:rPr>
              <a:t>数组名</a:t>
            </a:r>
            <a:r>
              <a:rPr lang="zh-CN" altLang="en-US" sz="2800" dirty="0"/>
              <a:t>，在</a:t>
            </a:r>
            <a:r>
              <a:rPr lang="zh-CN" altLang="en-US" sz="2800" b="1" dirty="0">
                <a:solidFill>
                  <a:srgbClr val="C00000"/>
                </a:solidFill>
              </a:rPr>
              <a:t>堆内存</a:t>
            </a:r>
            <a:r>
              <a:rPr lang="zh-CN" altLang="en-US" sz="2800" dirty="0"/>
              <a:t>放</a:t>
            </a:r>
            <a:r>
              <a:rPr lang="zh-CN" altLang="en-US" sz="2800" b="1" dirty="0">
                <a:solidFill>
                  <a:srgbClr val="C00000"/>
                </a:solidFill>
              </a:rPr>
              <a:t>数组元素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C00000"/>
                </a:solidFill>
              </a:rPr>
              <a:t>引用</a:t>
            </a:r>
            <a:r>
              <a:rPr lang="zh-CN" altLang="en-US" sz="2800" dirty="0"/>
              <a:t>的实质是指向，有指针的含义。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/>
              <a:t>实际上，栈内存里存放的是数组的</a:t>
            </a:r>
            <a:r>
              <a:rPr lang="zh-CN" altLang="en-US" sz="2800" b="1" dirty="0">
                <a:solidFill>
                  <a:srgbClr val="C00000"/>
                </a:solidFill>
              </a:rPr>
              <a:t>首地址</a:t>
            </a:r>
            <a:r>
              <a:rPr lang="zh-CN" altLang="en-US" sz="2800" dirty="0"/>
              <a:t>，第一个数组元素的地址。</a:t>
            </a:r>
            <a:endParaRPr lang="en-US" altLang="zh-CN" sz="2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279B6D7-3C7D-495F-8242-26B12B221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6" y="927805"/>
            <a:ext cx="5791200" cy="328612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7016263" y="233437"/>
            <a:ext cx="473026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Hans" altLang="en-US" sz="2400" b="1" dirty="0" smtClean="0"/>
              <a:t>数组</a:t>
            </a:r>
            <a:r>
              <a:rPr lang="zh-Hans" altLang="en-US" sz="2400" b="1" dirty="0"/>
              <a:t>的定义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62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585438" y="224645"/>
            <a:ext cx="496722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 </a:t>
            </a:r>
            <a:r>
              <a:rPr lang="en-US" altLang="zh-CN" sz="2400" b="1" dirty="0" smtClean="0"/>
              <a:t>—— </a:t>
            </a:r>
            <a:r>
              <a:rPr lang="en-HK" altLang="zh-Hans" sz="2400" b="1" dirty="0" smtClean="0"/>
              <a:t>HelloWorld</a:t>
            </a:r>
            <a:endParaRPr lang="ja-JP" altLang="en-US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9932" y="880944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F65630AF-5355-5A4D-9B3D-8432441D56CE}"/>
              </a:ext>
            </a:extLst>
          </p:cNvPr>
          <p:cNvSpPr txBox="1"/>
          <p:nvPr/>
        </p:nvSpPr>
        <p:spPr>
          <a:xfrm>
            <a:off x="468936" y="1881880"/>
            <a:ext cx="11552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rgbClr val="5B9BD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HK" sz="3600" dirty="0" err="1">
                <a:solidFill>
                  <a:srgbClr val="5B9BD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ublic</a:t>
            </a:r>
            <a:r>
              <a:rPr lang="zh-Hans" altLang="en-US" sz="36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sz="3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Hans" altLang="en-US" sz="36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HelloWord</a:t>
            </a:r>
            <a:r>
              <a:rPr lang="en-HK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endParaRPr lang="en-HK" sz="36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en-HK" sz="36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altLang="zh-CN" sz="3600" dirty="0">
                <a:solidFill>
                  <a:srgbClr val="5B9BD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p</a:t>
            </a:r>
            <a:r>
              <a:rPr lang="en-HK" sz="3600" dirty="0" err="1">
                <a:solidFill>
                  <a:srgbClr val="5B9BD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ublic</a:t>
            </a:r>
            <a:r>
              <a:rPr lang="zh-Hans" altLang="en-US" sz="36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sz="3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static</a:t>
            </a:r>
            <a:r>
              <a:rPr lang="zh-Hans" altLang="en-US" sz="36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lang="zh-Hans" altLang="en-US" sz="36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sz="3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en-HK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(String[] </a:t>
            </a:r>
            <a:r>
              <a:rPr lang="en-HK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args</a:t>
            </a:r>
            <a:r>
              <a:rPr lang="en-HK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</a:p>
          <a:p>
            <a:pPr lvl="0"/>
            <a:r>
              <a:rPr lang="en-HK" sz="36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HK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ln</a:t>
            </a:r>
            <a:r>
              <a:rPr lang="en-HK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("Hello Word!");</a:t>
            </a:r>
          </a:p>
          <a:p>
            <a:pPr lvl="0"/>
            <a:r>
              <a:rPr lang="en-HK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}</a:t>
            </a:r>
          </a:p>
          <a:p>
            <a:pPr lvl="0"/>
            <a:r>
              <a:rPr lang="en-HK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5E29F-FC85-7E4A-A36F-EDA34170565C}"/>
              </a:ext>
            </a:extLst>
          </p:cNvPr>
          <p:cNvSpPr txBox="1"/>
          <p:nvPr/>
        </p:nvSpPr>
        <p:spPr>
          <a:xfrm>
            <a:off x="8133715" y="1464001"/>
            <a:ext cx="212988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执行入口函数</a:t>
            </a:r>
            <a:endParaRPr lang="en-US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C10810-7F37-4240-84F8-80EFD074B67C}"/>
              </a:ext>
            </a:extLst>
          </p:cNvPr>
          <p:cNvCxnSpPr>
            <a:cxnSpLocks/>
          </p:cNvCxnSpPr>
          <p:nvPr/>
        </p:nvCxnSpPr>
        <p:spPr>
          <a:xfrm flipH="1">
            <a:off x="6096000" y="1970788"/>
            <a:ext cx="2312289" cy="10083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731378-4C46-FF44-BE0C-516963114D6D}"/>
              </a:ext>
            </a:extLst>
          </p:cNvPr>
          <p:cNvSpPr txBox="1"/>
          <p:nvPr/>
        </p:nvSpPr>
        <p:spPr>
          <a:xfrm>
            <a:off x="2130467" y="1078572"/>
            <a:ext cx="1114538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lang="en-US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F79EA7-C6D9-E74D-AF4A-18CDD6483EB2}"/>
              </a:ext>
            </a:extLst>
          </p:cNvPr>
          <p:cNvCxnSpPr>
            <a:cxnSpLocks/>
          </p:cNvCxnSpPr>
          <p:nvPr/>
        </p:nvCxnSpPr>
        <p:spPr>
          <a:xfrm flipH="1">
            <a:off x="2793964" y="1568531"/>
            <a:ext cx="1" cy="5030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F06C5A-D2CF-A540-912A-1019AA2E8344}"/>
              </a:ext>
            </a:extLst>
          </p:cNvPr>
          <p:cNvSpPr txBox="1"/>
          <p:nvPr/>
        </p:nvSpPr>
        <p:spPr>
          <a:xfrm>
            <a:off x="4862185" y="1037473"/>
            <a:ext cx="1114538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类名</a:t>
            </a:r>
            <a:endParaRPr lang="en-US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D4B3E9-8092-5349-8718-05A1FC824E5B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728080" y="1499138"/>
            <a:ext cx="691374" cy="54418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730AAD-7DBE-D94F-8CDD-0E1A2681787A}"/>
              </a:ext>
            </a:extLst>
          </p:cNvPr>
          <p:cNvSpPr txBox="1"/>
          <p:nvPr/>
        </p:nvSpPr>
        <p:spPr>
          <a:xfrm>
            <a:off x="170403" y="1078572"/>
            <a:ext cx="1721828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访问</a:t>
            </a:r>
            <a:r>
              <a:rPr lang="zh-Hans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</a:t>
            </a:r>
            <a:endParaRPr lang="en-US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FA0216-6724-5148-B919-F3F4EB7A312C}"/>
              </a:ext>
            </a:extLst>
          </p:cNvPr>
          <p:cNvCxnSpPr>
            <a:cxnSpLocks/>
          </p:cNvCxnSpPr>
          <p:nvPr/>
        </p:nvCxnSpPr>
        <p:spPr>
          <a:xfrm>
            <a:off x="948879" y="1567664"/>
            <a:ext cx="427160" cy="5039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4B5673-1DEA-9F4E-80EF-35A9F86DA622}"/>
              </a:ext>
            </a:extLst>
          </p:cNvPr>
          <p:cNvCxnSpPr>
            <a:cxnSpLocks/>
          </p:cNvCxnSpPr>
          <p:nvPr/>
        </p:nvCxnSpPr>
        <p:spPr>
          <a:xfrm>
            <a:off x="391608" y="1567664"/>
            <a:ext cx="1500623" cy="16474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F2C055-7DC0-2D42-A0C8-4FDB6650F046}"/>
              </a:ext>
            </a:extLst>
          </p:cNvPr>
          <p:cNvSpPr txBox="1"/>
          <p:nvPr/>
        </p:nvSpPr>
        <p:spPr>
          <a:xfrm>
            <a:off x="2496925" y="4844763"/>
            <a:ext cx="1235689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r>
              <a:rPr lang="zh-Hans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en-US" sz="2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B8A636-3DBC-6448-988E-B3D391C67C9E}"/>
              </a:ext>
            </a:extLst>
          </p:cNvPr>
          <p:cNvCxnSpPr>
            <a:cxnSpLocks/>
          </p:cNvCxnSpPr>
          <p:nvPr/>
        </p:nvCxnSpPr>
        <p:spPr>
          <a:xfrm flipV="1">
            <a:off x="3127934" y="4131465"/>
            <a:ext cx="0" cy="7141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7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">
            <a:extLst>
              <a:ext uri="{FF2B5EF4-FFF2-40B4-BE49-F238E27FC236}">
                <a16:creationId xmlns:a16="http://schemas.microsoft.com/office/drawing/2014/main" id="{86619BF5-1E5A-8349-9F6E-86DE6B190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067" y="1456049"/>
            <a:ext cx="2322611" cy="55049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A5E6B3F-D744-FA4C-9CB9-65963A425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468" y="926663"/>
            <a:ext cx="2193993" cy="591097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03BC3963-0338-1E44-BE81-2767F1D1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209" y="3020061"/>
            <a:ext cx="396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280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3D612F9-2744-4D47-A87C-E96ACDB2B108}"/>
              </a:ext>
            </a:extLst>
          </p:cNvPr>
          <p:cNvSpPr txBox="1">
            <a:spLocks noChangeArrowheads="1"/>
          </p:cNvSpPr>
          <p:nvPr/>
        </p:nvSpPr>
        <p:spPr>
          <a:xfrm>
            <a:off x="179004" y="993027"/>
            <a:ext cx="11797648" cy="3371066"/>
          </a:xfrm>
          <a:prstGeom prst="rect">
            <a:avLst/>
          </a:prstGeom>
          <a:ln w="76200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zh-CN" altLang="en-US" dirty="0"/>
              <a:t>访问数组中某数组元素的方法：数组名</a:t>
            </a:r>
            <a:r>
              <a:rPr lang="en-US" altLang="zh-CN" dirty="0"/>
              <a:t>[</a:t>
            </a:r>
            <a:r>
              <a:rPr lang="zh-CN" altLang="en-US" dirty="0"/>
              <a:t>下标</a:t>
            </a:r>
            <a:r>
              <a:rPr lang="en-US" altLang="zh-CN" dirty="0"/>
              <a:t>]</a:t>
            </a:r>
          </a:p>
          <a:p>
            <a:pPr>
              <a:buFont typeface="Wingdings" pitchFamily="2" charset="2"/>
              <a:buChar char="q"/>
            </a:pPr>
            <a:r>
              <a:rPr lang="zh-Hans" altLang="en-US" dirty="0"/>
              <a:t> </a:t>
            </a:r>
            <a:r>
              <a:rPr lang="zh-CN" altLang="en-US" dirty="0"/>
              <a:t>求数组长度：  数组名</a:t>
            </a:r>
            <a:r>
              <a:rPr lang="en-US" altLang="zh-CN" dirty="0"/>
              <a:t>.length</a:t>
            </a:r>
          </a:p>
          <a:p>
            <a:pPr>
              <a:buFont typeface="Wingdings" pitchFamily="2" charset="2"/>
              <a:buChar char="q"/>
            </a:pPr>
            <a:r>
              <a:rPr lang="zh-Hans" altLang="en-US" dirty="0">
                <a:sym typeface="Wingdings" pitchFamily="2" charset="2"/>
              </a:rPr>
              <a:t> </a:t>
            </a:r>
            <a:r>
              <a:rPr lang="zh-CN" altLang="en-US" dirty="0">
                <a:sym typeface="Wingdings" pitchFamily="2" charset="2"/>
              </a:rPr>
              <a:t>注意：</a:t>
            </a:r>
            <a:endParaRPr lang="en-HK" altLang="zh-CN" dirty="0"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Hans" altLang="en-US" dirty="0">
                <a:latin typeface="宋体" panose="02010600030101010101" pitchFamily="2" charset="-122"/>
                <a:sym typeface="Wingdings" pitchFamily="2" charset="2"/>
              </a:rPr>
              <a:t>  </a:t>
            </a:r>
            <a:r>
              <a:rPr lang="zh-CN" altLang="zh-CN" dirty="0">
                <a:latin typeface="宋体" panose="02010600030101010101" pitchFamily="2" charset="-122"/>
                <a:sym typeface="Wingdings" pitchFamily="2" charset="2"/>
              </a:rPr>
              <a:t>⑴</a:t>
            </a:r>
            <a:r>
              <a:rPr lang="zh-CN" altLang="en-US" dirty="0">
                <a:sym typeface="Wingdings" pitchFamily="2" charset="2"/>
              </a:rPr>
              <a:t>数组被创建后，</a:t>
            </a:r>
            <a:r>
              <a:rPr lang="zh-CN" altLang="en-US" b="1" dirty="0">
                <a:solidFill>
                  <a:srgbClr val="C00000"/>
                </a:solidFill>
                <a:sym typeface="Wingdings" pitchFamily="2" charset="2"/>
              </a:rPr>
              <a:t>数组大小不能改变</a:t>
            </a:r>
            <a:r>
              <a:rPr lang="zh-CN" altLang="en-US" dirty="0">
                <a:sym typeface="Wingdings" pitchFamily="2" charset="2"/>
              </a:rPr>
              <a:t>，但</a:t>
            </a:r>
            <a:r>
              <a:rPr lang="zh-CN" altLang="en-US" b="1" dirty="0">
                <a:solidFill>
                  <a:srgbClr val="C00000"/>
                </a:solidFill>
                <a:sym typeface="Wingdings" pitchFamily="2" charset="2"/>
              </a:rPr>
              <a:t>数组元素是可以被改变的</a:t>
            </a:r>
            <a:r>
              <a:rPr lang="zh-CN" altLang="en-US" dirty="0">
                <a:sym typeface="Wingdings" pitchFamily="2" charset="2"/>
              </a:rPr>
              <a:t>。</a:t>
            </a:r>
            <a:endParaRPr lang="en-US" altLang="zh-CN" dirty="0">
              <a:sym typeface="Wingdings" pitchFamily="2" charset="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>
                <a:latin typeface="宋体" panose="02010600030101010101" pitchFamily="2" charset="-122"/>
                <a:sym typeface="Wingdings" pitchFamily="2" charset="2"/>
              </a:rPr>
              <a:t>  ⑵</a:t>
            </a:r>
            <a:r>
              <a:rPr lang="zh-CN" altLang="en-US" dirty="0">
                <a:sym typeface="Wingdings" pitchFamily="2" charset="2"/>
              </a:rPr>
              <a:t>访问数组中的元素时，</a:t>
            </a:r>
            <a:r>
              <a:rPr lang="zh-CN" altLang="en-US" b="1" dirty="0">
                <a:solidFill>
                  <a:srgbClr val="C00000"/>
                </a:solidFill>
                <a:sym typeface="Wingdings" pitchFamily="2" charset="2"/>
              </a:rPr>
              <a:t>下标索引不能越界</a:t>
            </a:r>
            <a:r>
              <a:rPr lang="zh-CN" altLang="en-US" dirty="0">
                <a:sym typeface="Wingdings" pitchFamily="2" charset="2"/>
              </a:rPr>
              <a:t>，范围必须在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0  ~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length-1</a:t>
            </a:r>
            <a:r>
              <a:rPr lang="en-US" altLang="zh-CN" dirty="0"/>
              <a:t>  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8A8FC589-D019-F14E-868F-BB0753186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17" y="4985792"/>
            <a:ext cx="966144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3600" b="1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4B07915-362B-FD41-90A7-282B27B66806}"/>
              </a:ext>
            </a:extLst>
          </p:cNvPr>
          <p:cNvSpPr txBox="1">
            <a:spLocks noChangeArrowheads="1"/>
          </p:cNvSpPr>
          <p:nvPr/>
        </p:nvSpPr>
        <p:spPr>
          <a:xfrm>
            <a:off x="2766653" y="3667783"/>
            <a:ext cx="5446544" cy="24995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示例</a:t>
            </a:r>
            <a:r>
              <a:rPr lang="en-US" altLang="zh-CN" dirty="0"/>
              <a:t>: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score = new int[10] 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score[0]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（第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个元素）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score[1]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（第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个元素）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∶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score[9]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（最后一个元素）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6263" y="233437"/>
            <a:ext cx="473026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一维数组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8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03BC3963-0338-1E44-BE81-2767F1D1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209" y="3020061"/>
            <a:ext cx="396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28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8A8FC589-D019-F14E-868F-BB0753186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17" y="4985792"/>
            <a:ext cx="966144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3600" b="1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C7F424D-036C-E04B-9578-B703D6AEA157}"/>
              </a:ext>
            </a:extLst>
          </p:cNvPr>
          <p:cNvSpPr txBox="1">
            <a:spLocks noChangeArrowheads="1"/>
          </p:cNvSpPr>
          <p:nvPr/>
        </p:nvSpPr>
        <p:spPr>
          <a:xfrm>
            <a:off x="108406" y="1629846"/>
            <a:ext cx="11444257" cy="1608254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en-US" dirty="0">
                <a:latin typeface="宋体" panose="02010600030101010101" pitchFamily="2" charset="-122"/>
              </a:rPr>
              <a:t>①</a:t>
            </a:r>
            <a:r>
              <a:rPr lang="zh-CN" altLang="en-US" dirty="0"/>
              <a:t>静态初始化</a:t>
            </a:r>
            <a:r>
              <a:rPr lang="zh-Hans" altLang="en-US" dirty="0"/>
              <a:t>：</a:t>
            </a:r>
            <a:r>
              <a:rPr lang="zh-CN" altLang="en-US" dirty="0"/>
              <a:t>在声明的同时指定具体内容</a:t>
            </a:r>
            <a:endParaRPr lang="en-US" altLang="zh-CN" dirty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en-US" dirty="0"/>
              <a:t>   </a:t>
            </a:r>
            <a:r>
              <a:rPr lang="en-US" altLang="zh-CN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[]  a = { 52, 63, 85, 98, 14, 88 } ;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en-US" dirty="0">
                <a:latin typeface="宋体" panose="02010600030101010101" pitchFamily="2" charset="-122"/>
              </a:rPr>
              <a:t>②</a:t>
            </a:r>
            <a:r>
              <a:rPr lang="zh-CN" altLang="en-US" dirty="0"/>
              <a:t>动态初始化</a:t>
            </a:r>
            <a:r>
              <a:rPr lang="zh-Hans" altLang="en-US" dirty="0"/>
              <a:t>：</a:t>
            </a:r>
            <a:r>
              <a:rPr lang="zh-CN" altLang="en-US" dirty="0"/>
              <a:t>将数组</a:t>
            </a:r>
            <a:r>
              <a:rPr lang="zh-CN" altLang="en-US" dirty="0" smtClean="0"/>
              <a:t>的</a:t>
            </a:r>
            <a:r>
              <a:rPr lang="zh-CN" altLang="en-US" dirty="0"/>
              <a:t>声明</a:t>
            </a:r>
            <a:r>
              <a:rPr lang="zh-CN" altLang="en-US" dirty="0" smtClean="0"/>
              <a:t>和初始化</a:t>
            </a:r>
            <a:r>
              <a:rPr lang="zh-CN" altLang="en-US" dirty="0"/>
              <a:t>分开来进行。</a:t>
            </a:r>
            <a:endParaRPr lang="en-US" altLang="zh-CN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E44DD28-573F-0447-92B1-9792270A3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385" y="3319852"/>
            <a:ext cx="4241800" cy="270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示例</a:t>
            </a: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  int[] array = new int[2] 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  array[0]=1;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  array[1]=2;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276A6EEC-2C14-D14C-B953-BB4E1EC8D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826" y="3368093"/>
            <a:ext cx="4343400" cy="270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示例</a:t>
            </a: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[] array=new 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[10];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  for(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=0;i&lt;10;i++){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array[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]=i+2;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E6DA1EB7-85B4-E94E-A793-CF191F3F666F}"/>
              </a:ext>
            </a:extLst>
          </p:cNvPr>
          <p:cNvSpPr txBox="1">
            <a:spLocks/>
          </p:cNvSpPr>
          <p:nvPr/>
        </p:nvSpPr>
        <p:spPr>
          <a:xfrm>
            <a:off x="99391" y="1016733"/>
            <a:ext cx="3769224" cy="55365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Han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数组初始化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方法示例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HK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16263" y="233437"/>
            <a:ext cx="473026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一维数组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3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E6DA1EB7-85B4-E94E-A793-CF191F3F666F}"/>
              </a:ext>
            </a:extLst>
          </p:cNvPr>
          <p:cNvSpPr txBox="1">
            <a:spLocks/>
          </p:cNvSpPr>
          <p:nvPr/>
        </p:nvSpPr>
        <p:spPr>
          <a:xfrm>
            <a:off x="99391" y="1016733"/>
            <a:ext cx="7772400" cy="55365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Han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数组应用：为数组中的元素赋值并输出</a:t>
            </a:r>
            <a:endParaRPr lang="en-HK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8D0C45C9-5DD0-7241-8683-6D364E2A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04" y="1707643"/>
            <a:ext cx="8244907" cy="415498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  class   ArrayDemo01 {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main(String[]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Han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= new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score.length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++) {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score[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2*i+1;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score.length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++){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("score["+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+"]="+score[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5416FB8-2F86-F347-9A41-EDBB6FF99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725" y="2260215"/>
            <a:ext cx="3260725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7016263" y="233437"/>
            <a:ext cx="473026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一维数组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8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03BC3963-0338-1E44-BE81-2767F1D1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209" y="3020061"/>
            <a:ext cx="396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280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0F373E9-C840-8B43-AEF6-ECC2166F484F}"/>
              </a:ext>
            </a:extLst>
          </p:cNvPr>
          <p:cNvSpPr txBox="1">
            <a:spLocks/>
          </p:cNvSpPr>
          <p:nvPr/>
        </p:nvSpPr>
        <p:spPr bwMode="auto">
          <a:xfrm>
            <a:off x="207955" y="1062451"/>
            <a:ext cx="8763000" cy="152400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zh-CN" altLang="en-US" sz="2800" dirty="0"/>
              <a:t> 这里再次强调</a:t>
            </a:r>
            <a:r>
              <a:rPr lang="zh-CN" altLang="en-US" sz="2800" b="1" dirty="0">
                <a:solidFill>
                  <a:srgbClr val="C00000"/>
                </a:solidFill>
              </a:rPr>
              <a:t>方法调用</a:t>
            </a:r>
            <a:r>
              <a:rPr lang="zh-CN" altLang="en-US" sz="2800" dirty="0"/>
              <a:t>时的</a:t>
            </a:r>
            <a:r>
              <a:rPr lang="zh-CN" altLang="en-US" sz="2800" b="1" dirty="0">
                <a:solidFill>
                  <a:srgbClr val="C00000"/>
                </a:solidFill>
              </a:rPr>
              <a:t>方法参数传递原则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>
              <a:spcBef>
                <a:spcPct val="20000"/>
              </a:spcBef>
            </a:pPr>
            <a:r>
              <a:rPr lang="zh-CN" altLang="en-US" sz="2800" dirty="0"/>
              <a:t> </a:t>
            </a:r>
            <a:r>
              <a:rPr lang="en-US" altLang="zh-CN" sz="2800" dirty="0"/>
              <a:t>①</a:t>
            </a:r>
            <a:r>
              <a:rPr lang="zh-CN" altLang="en-US" sz="2800" dirty="0"/>
              <a:t>基本数据类型传递的是</a:t>
            </a:r>
            <a:r>
              <a:rPr lang="zh-CN" altLang="en-US" sz="2800" b="1" dirty="0">
                <a:solidFill>
                  <a:srgbClr val="C00000"/>
                </a:solidFill>
              </a:rPr>
              <a:t>值</a:t>
            </a:r>
            <a:r>
              <a:rPr lang="zh-CN" altLang="en-US" sz="2800" dirty="0"/>
              <a:t>本身。 </a:t>
            </a:r>
            <a:endParaRPr lang="en-US" altLang="zh-CN" sz="2800" dirty="0"/>
          </a:p>
          <a:p>
            <a:pPr>
              <a:spcBef>
                <a:spcPct val="20000"/>
              </a:spcBef>
            </a:pPr>
            <a:r>
              <a:rPr lang="en-US" altLang="zh-CN" sz="2800" dirty="0"/>
              <a:t> ②</a:t>
            </a:r>
            <a:r>
              <a:rPr lang="zh-CN" altLang="en-US" sz="2800" dirty="0"/>
              <a:t>引用数据类型传递的是</a:t>
            </a:r>
            <a:r>
              <a:rPr lang="zh-CN" altLang="en-US" sz="2800" b="1" dirty="0">
                <a:solidFill>
                  <a:srgbClr val="C00000"/>
                </a:solidFill>
              </a:rPr>
              <a:t>对象的引用</a:t>
            </a:r>
            <a:r>
              <a:rPr lang="zh-CN" altLang="en-US" sz="2800" dirty="0"/>
              <a:t>，不是对象本身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C78807C6-2512-D64E-B328-3F2C0272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00" y="2662364"/>
            <a:ext cx="8605377" cy="31700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 MethodDemo01 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 static  void  main(String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=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addOne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(29, 58)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addOne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 static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addOne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y){      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定义方法	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temp = 0; 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= x + y;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temp;                          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返回方法的结果	</a:t>
            </a: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7016263" y="233437"/>
            <a:ext cx="473026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一维数组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5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03BC3963-0338-1E44-BE81-2767F1D1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209" y="3020061"/>
            <a:ext cx="396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280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E0E770C8-68DA-3A43-971A-464C6F792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0600"/>
            <a:ext cx="8839200" cy="48936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读程序，运行程序，观察输出结果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 class   ArrayRefDemo01 {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 static  void  main(String</a:t>
            </a:r>
            <a:r>
              <a:rPr lang="en-US" altLang="zh-Han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</a:t>
            </a:r>
            <a:r>
              <a:rPr lang="en-US" altLang="zh-Han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temp = {1, 3, 5}; 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静态初始化一个数组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fun(temp) ;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方法并向其传递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数组对象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temp.length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 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输出数组元素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 static  void 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fun(int[]  x)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数组对象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 = 6; 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重置数组对象的第一个数组元素</a:t>
            </a: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8C70AD-F5B8-534B-803A-BB7F256FB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1157" y="2925363"/>
            <a:ext cx="1997983" cy="190505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016263" y="233437"/>
            <a:ext cx="473026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一维数组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03BC3963-0338-1E44-BE81-2767F1D1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209" y="3020061"/>
            <a:ext cx="396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CN" sz="280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2ECCE69-3B85-E841-99CE-31535B368E56}"/>
              </a:ext>
            </a:extLst>
          </p:cNvPr>
          <p:cNvSpPr txBox="1">
            <a:spLocks noChangeArrowheads="1"/>
          </p:cNvSpPr>
          <p:nvPr/>
        </p:nvSpPr>
        <p:spPr>
          <a:xfrm>
            <a:off x="152907" y="1066486"/>
            <a:ext cx="8991600" cy="30480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dirty="0"/>
              <a:t> </a:t>
            </a:r>
            <a:r>
              <a:rPr lang="zh-CN" altLang="en-US" dirty="0"/>
              <a:t>格式</a:t>
            </a:r>
            <a:r>
              <a:rPr lang="en-US" altLang="zh-CN" dirty="0"/>
              <a:t>: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2400" dirty="0"/>
              <a:t>数据类型</a:t>
            </a:r>
            <a:r>
              <a:rPr lang="en-US" altLang="zh-CN" sz="2400" dirty="0"/>
              <a:t>[ ][ ]  </a:t>
            </a:r>
            <a:r>
              <a:rPr lang="zh-CN" altLang="en-US" sz="2400" dirty="0"/>
              <a:t>数组名 </a:t>
            </a:r>
            <a:r>
              <a:rPr lang="en-US" altLang="zh-CN" sz="2400" dirty="0"/>
              <a:t>= new </a:t>
            </a:r>
            <a:r>
              <a:rPr lang="zh-CN" altLang="en-US" sz="2400" dirty="0"/>
              <a:t>数据类型</a:t>
            </a:r>
            <a:r>
              <a:rPr lang="en-US" altLang="zh-CN" sz="2400" dirty="0"/>
              <a:t>[</a:t>
            </a:r>
            <a:r>
              <a:rPr lang="zh-CN" altLang="en-US" sz="2400" dirty="0"/>
              <a:t>行的个数</a:t>
            </a:r>
            <a:r>
              <a:rPr lang="en-US" altLang="zh-CN" sz="2400" dirty="0"/>
              <a:t>] [</a:t>
            </a:r>
            <a:r>
              <a:rPr lang="zh-CN" altLang="en-US" sz="2400" dirty="0"/>
              <a:t>列的个数</a:t>
            </a:r>
            <a:r>
              <a:rPr lang="en-US" altLang="zh-CN" sz="2400" dirty="0"/>
              <a:t>];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dirty="0"/>
              <a:t> </a:t>
            </a:r>
            <a:r>
              <a:rPr lang="zh-CN" altLang="en-US" dirty="0"/>
              <a:t>例：   </a:t>
            </a:r>
            <a:r>
              <a:rPr lang="en-US" altLang="zh-CN" dirty="0"/>
              <a:t>int[][]  a = new int[3][4];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zh-Hans" altLang="en-US" dirty="0"/>
              <a:t> </a:t>
            </a:r>
            <a:r>
              <a:rPr lang="zh-CN" altLang="en-US" dirty="0"/>
              <a:t>初始化</a:t>
            </a:r>
            <a:r>
              <a:rPr lang="en-US" altLang="zh-CN" dirty="0"/>
              <a:t>:</a:t>
            </a:r>
            <a:r>
              <a:rPr lang="zh-Hans" altLang="en-US" dirty="0"/>
              <a:t> </a:t>
            </a:r>
            <a:r>
              <a:rPr lang="zh-CN" altLang="en-US" dirty="0"/>
              <a:t>动态、静态。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EC0EE58-5026-7642-B6D3-490894D54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45" y="1556792"/>
            <a:ext cx="8013538" cy="550304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" name="Group 6">
            <a:extLst>
              <a:ext uri="{FF2B5EF4-FFF2-40B4-BE49-F238E27FC236}">
                <a16:creationId xmlns:a16="http://schemas.microsoft.com/office/drawing/2014/main" id="{D04AC0A3-4B21-8A4A-882D-EFC9225810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25047" y="4196640"/>
          <a:ext cx="4506912" cy="1736724"/>
        </p:xfrm>
        <a:graphic>
          <a:graphicData uri="http://schemas.openxmlformats.org/drawingml/2006/table">
            <a:tbl>
              <a:tblPr/>
              <a:tblGrid>
                <a:gridCol w="896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1445" marR="91445"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45" marR="91445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45" marR="91445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1445" marR="91445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45" marR="91445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1445" marR="91445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1445" marR="91445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91445" marR="91445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119</a:t>
                      </a:r>
                    </a:p>
                  </a:txBody>
                  <a:tcPr marL="91445" marR="91445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-51</a:t>
                      </a:r>
                    </a:p>
                  </a:txBody>
                  <a:tcPr marL="91445" marR="91445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1445" marR="91445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45" marR="91445"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L="91445" marR="91445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56</a:t>
                      </a:r>
                    </a:p>
                  </a:txBody>
                  <a:tcPr marL="91445" marR="91445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1445" marR="91445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49</a:t>
                      </a:r>
                    </a:p>
                  </a:txBody>
                  <a:tcPr marL="91445" marR="91445"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">
            <a:extLst>
              <a:ext uri="{FF2B5EF4-FFF2-40B4-BE49-F238E27FC236}">
                <a16:creationId xmlns:a16="http://schemas.microsoft.com/office/drawing/2014/main" id="{89D81F06-CEBB-E74F-AB15-F4A95F32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20" y="3352486"/>
            <a:ext cx="8680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err="1"/>
              <a:t>int</a:t>
            </a:r>
            <a:r>
              <a:rPr lang="en-US" altLang="zh-CN" sz="3200" dirty="0"/>
              <a:t>[][]  a={{10,3},{-1,119,-51},{100,56,90,49}};</a:t>
            </a:r>
          </a:p>
        </p:txBody>
      </p:sp>
      <p:sp>
        <p:nvSpPr>
          <p:cNvPr id="18" name="矩形 17"/>
          <p:cNvSpPr/>
          <p:nvPr/>
        </p:nvSpPr>
        <p:spPr>
          <a:xfrm>
            <a:off x="7016263" y="233437"/>
            <a:ext cx="473026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维数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9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93ECA-F1F3-B748-A781-5C2E6023E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4" y="1016141"/>
            <a:ext cx="64695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/>
              <a:t>int</a:t>
            </a:r>
            <a:r>
              <a:rPr lang="en-US" altLang="zh-CN" sz="2400" dirty="0"/>
              <a:t>[][]  a={{10,3},{-1,119,-51},{100,56,90,49}};</a:t>
            </a: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043A5A9D-76A8-B242-9F29-9CF92CBB7AE9}"/>
              </a:ext>
            </a:extLst>
          </p:cNvPr>
          <p:cNvSpPr/>
          <p:nvPr/>
        </p:nvSpPr>
        <p:spPr>
          <a:xfrm>
            <a:off x="3773556" y="2192769"/>
            <a:ext cx="1905000" cy="381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矩形 7">
            <a:extLst>
              <a:ext uri="{FF2B5EF4-FFF2-40B4-BE49-F238E27FC236}">
                <a16:creationId xmlns:a16="http://schemas.microsoft.com/office/drawing/2014/main" id="{037D5423-B508-4C40-AC68-36637D60E2F2}"/>
              </a:ext>
            </a:extLst>
          </p:cNvPr>
          <p:cNvSpPr/>
          <p:nvPr/>
        </p:nvSpPr>
        <p:spPr>
          <a:xfrm>
            <a:off x="3925956" y="5012169"/>
            <a:ext cx="1524000" cy="685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8">
            <a:extLst>
              <a:ext uri="{FF2B5EF4-FFF2-40B4-BE49-F238E27FC236}">
                <a16:creationId xmlns:a16="http://schemas.microsoft.com/office/drawing/2014/main" id="{5BAFF7A6-B7B0-9748-A96B-F8106EE350BE}"/>
              </a:ext>
            </a:extLst>
          </p:cNvPr>
          <p:cNvSpPr/>
          <p:nvPr/>
        </p:nvSpPr>
        <p:spPr>
          <a:xfrm>
            <a:off x="6549886" y="1024369"/>
            <a:ext cx="5396119" cy="5359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22" name="组合 12">
            <a:extLst>
              <a:ext uri="{FF2B5EF4-FFF2-40B4-BE49-F238E27FC236}">
                <a16:creationId xmlns:a16="http://schemas.microsoft.com/office/drawing/2014/main" id="{89F618DF-2DB7-7F4F-B403-09166CC71A25}"/>
              </a:ext>
            </a:extLst>
          </p:cNvPr>
          <p:cNvGrpSpPr>
            <a:grpSpLocks/>
          </p:cNvGrpSpPr>
          <p:nvPr/>
        </p:nvGrpSpPr>
        <p:grpSpPr bwMode="auto">
          <a:xfrm>
            <a:off x="6897756" y="3030969"/>
            <a:ext cx="1447800" cy="1828800"/>
            <a:chOff x="3886200" y="2971800"/>
            <a:chExt cx="1447800" cy="1828800"/>
          </a:xfrm>
          <a:noFill/>
        </p:grpSpPr>
        <p:sp>
          <p:nvSpPr>
            <p:cNvPr id="23" name="矩形 9">
              <a:extLst>
                <a:ext uri="{FF2B5EF4-FFF2-40B4-BE49-F238E27FC236}">
                  <a16:creationId xmlns:a16="http://schemas.microsoft.com/office/drawing/2014/main" id="{22370E50-0184-8C41-BA0F-CC11AA2BBC15}"/>
                </a:ext>
              </a:extLst>
            </p:cNvPr>
            <p:cNvSpPr/>
            <p:nvPr/>
          </p:nvSpPr>
          <p:spPr>
            <a:xfrm>
              <a:off x="3886200" y="2971800"/>
              <a:ext cx="1447800" cy="609600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a[0]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10">
              <a:extLst>
                <a:ext uri="{FF2B5EF4-FFF2-40B4-BE49-F238E27FC236}">
                  <a16:creationId xmlns:a16="http://schemas.microsoft.com/office/drawing/2014/main" id="{589A35D8-B4DE-CD41-A716-00BDA5E48421}"/>
                </a:ext>
              </a:extLst>
            </p:cNvPr>
            <p:cNvSpPr/>
            <p:nvPr/>
          </p:nvSpPr>
          <p:spPr>
            <a:xfrm>
              <a:off x="3886200" y="3581400"/>
              <a:ext cx="1447800" cy="609600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a[1]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11">
              <a:extLst>
                <a:ext uri="{FF2B5EF4-FFF2-40B4-BE49-F238E27FC236}">
                  <a16:creationId xmlns:a16="http://schemas.microsoft.com/office/drawing/2014/main" id="{BB772DBE-F172-BB46-91C4-CD4515D61616}"/>
                </a:ext>
              </a:extLst>
            </p:cNvPr>
            <p:cNvSpPr/>
            <p:nvPr/>
          </p:nvSpPr>
          <p:spPr>
            <a:xfrm>
              <a:off x="3886200" y="4191000"/>
              <a:ext cx="1447800" cy="609600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a[2]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" name="组合 27">
            <a:extLst>
              <a:ext uri="{FF2B5EF4-FFF2-40B4-BE49-F238E27FC236}">
                <a16:creationId xmlns:a16="http://schemas.microsoft.com/office/drawing/2014/main" id="{A7AB3941-8D44-4D4A-A921-236B242DDCFB}"/>
              </a:ext>
            </a:extLst>
          </p:cNvPr>
          <p:cNvGrpSpPr>
            <a:grpSpLocks/>
          </p:cNvGrpSpPr>
          <p:nvPr/>
        </p:nvGrpSpPr>
        <p:grpSpPr bwMode="auto">
          <a:xfrm>
            <a:off x="9373716" y="4446417"/>
            <a:ext cx="1229141" cy="1754892"/>
            <a:chOff x="6324600" y="3559629"/>
            <a:chExt cx="1286037" cy="2383971"/>
          </a:xfrm>
          <a:noFill/>
        </p:grpSpPr>
        <p:grpSp>
          <p:nvGrpSpPr>
            <p:cNvPr id="35" name="组合 22">
              <a:extLst>
                <a:ext uri="{FF2B5EF4-FFF2-40B4-BE49-F238E27FC236}">
                  <a16:creationId xmlns:a16="http://schemas.microsoft.com/office/drawing/2014/main" id="{DE025DE0-DAFF-974B-B671-8E7889812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3559629"/>
              <a:ext cx="1286037" cy="1828800"/>
              <a:chOff x="3886200" y="2971800"/>
              <a:chExt cx="1447800" cy="1828800"/>
            </a:xfrm>
            <a:grpFill/>
          </p:grpSpPr>
          <p:sp>
            <p:nvSpPr>
              <p:cNvPr id="37" name="矩形 23">
                <a:extLst>
                  <a:ext uri="{FF2B5EF4-FFF2-40B4-BE49-F238E27FC236}">
                    <a16:creationId xmlns:a16="http://schemas.microsoft.com/office/drawing/2014/main" id="{64D49258-4F6D-FB4F-A4D9-548B229880FB}"/>
                  </a:ext>
                </a:extLst>
              </p:cNvPr>
              <p:cNvSpPr/>
              <p:nvPr/>
            </p:nvSpPr>
            <p:spPr>
              <a:xfrm>
                <a:off x="3886200" y="2971800"/>
                <a:ext cx="1447800" cy="609484"/>
              </a:xfrm>
              <a:prstGeom prst="rect">
                <a:avLst/>
              </a:prstGeom>
              <a:grp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100</a:t>
                </a:r>
                <a:endPara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矩形 24">
                <a:extLst>
                  <a:ext uri="{FF2B5EF4-FFF2-40B4-BE49-F238E27FC236}">
                    <a16:creationId xmlns:a16="http://schemas.microsoft.com/office/drawing/2014/main" id="{B27967C9-69FE-C345-8949-EB7D818A2143}"/>
                  </a:ext>
                </a:extLst>
              </p:cNvPr>
              <p:cNvSpPr/>
              <p:nvPr/>
            </p:nvSpPr>
            <p:spPr>
              <a:xfrm>
                <a:off x="3886200" y="3581284"/>
                <a:ext cx="1447800" cy="609484"/>
              </a:xfrm>
              <a:prstGeom prst="rect">
                <a:avLst/>
              </a:prstGeom>
              <a:grp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56</a:t>
                </a:r>
                <a:endPara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矩形 25">
                <a:extLst>
                  <a:ext uri="{FF2B5EF4-FFF2-40B4-BE49-F238E27FC236}">
                    <a16:creationId xmlns:a16="http://schemas.microsoft.com/office/drawing/2014/main" id="{0949D705-98D5-B044-800B-945C1F7F0BFC}"/>
                  </a:ext>
                </a:extLst>
              </p:cNvPr>
              <p:cNvSpPr/>
              <p:nvPr/>
            </p:nvSpPr>
            <p:spPr>
              <a:xfrm>
                <a:off x="3886200" y="4190768"/>
                <a:ext cx="1447800" cy="609484"/>
              </a:xfrm>
              <a:prstGeom prst="rect">
                <a:avLst/>
              </a:prstGeom>
              <a:grp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90</a:t>
                </a:r>
                <a:endParaRPr lang="zh-CN" alt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6" name="矩形 26">
              <a:extLst>
                <a:ext uri="{FF2B5EF4-FFF2-40B4-BE49-F238E27FC236}">
                  <a16:creationId xmlns:a16="http://schemas.microsoft.com/office/drawing/2014/main" id="{85AEFDAC-9C33-194D-B9F0-140A646B3A4E}"/>
                </a:ext>
              </a:extLst>
            </p:cNvPr>
            <p:cNvSpPr/>
            <p:nvPr/>
          </p:nvSpPr>
          <p:spPr>
            <a:xfrm>
              <a:off x="6324600" y="5334116"/>
              <a:ext cx="1286037" cy="609484"/>
            </a:xfrm>
            <a:prstGeom prst="rect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49</a:t>
              </a:r>
              <a:endPara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0" name="直接箭头连接符 43">
            <a:extLst>
              <a:ext uri="{FF2B5EF4-FFF2-40B4-BE49-F238E27FC236}">
                <a16:creationId xmlns:a16="http://schemas.microsoft.com/office/drawing/2014/main" id="{5BACD833-EDD1-664F-8308-78DC31B67C37}"/>
              </a:ext>
            </a:extLst>
          </p:cNvPr>
          <p:cNvCxnSpPr>
            <a:stCxn id="24" idx="3"/>
          </p:cNvCxnSpPr>
          <p:nvPr/>
        </p:nvCxnSpPr>
        <p:spPr>
          <a:xfrm flipV="1">
            <a:off x="5449956" y="3335769"/>
            <a:ext cx="1447800" cy="201930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5">
            <a:extLst>
              <a:ext uri="{FF2B5EF4-FFF2-40B4-BE49-F238E27FC236}">
                <a16:creationId xmlns:a16="http://schemas.microsoft.com/office/drawing/2014/main" id="{8B9977DE-B271-3B42-BBC4-25536DEE7DC1}"/>
              </a:ext>
            </a:extLst>
          </p:cNvPr>
          <p:cNvCxnSpPr>
            <a:endCxn id="37" idx="1"/>
          </p:cNvCxnSpPr>
          <p:nvPr/>
        </p:nvCxnSpPr>
        <p:spPr>
          <a:xfrm flipV="1">
            <a:off x="8478710" y="4670744"/>
            <a:ext cx="895006" cy="48723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6">
            <a:extLst>
              <a:ext uri="{FF2B5EF4-FFF2-40B4-BE49-F238E27FC236}">
                <a16:creationId xmlns:a16="http://schemas.microsoft.com/office/drawing/2014/main" id="{521A8D6F-7B7B-704B-A772-D892FA4E5DCE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8345556" y="2949536"/>
            <a:ext cx="1019934" cy="995833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50">
            <a:extLst>
              <a:ext uri="{FF2B5EF4-FFF2-40B4-BE49-F238E27FC236}">
                <a16:creationId xmlns:a16="http://schemas.microsoft.com/office/drawing/2014/main" id="{AEE600FA-012B-AC4A-9CAA-DBF54533C0EA}"/>
              </a:ext>
            </a:extLst>
          </p:cNvPr>
          <p:cNvSpPr/>
          <p:nvPr/>
        </p:nvSpPr>
        <p:spPr>
          <a:xfrm>
            <a:off x="3773556" y="2192769"/>
            <a:ext cx="1524000" cy="6064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stack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矩形 51">
            <a:extLst>
              <a:ext uri="{FF2B5EF4-FFF2-40B4-BE49-F238E27FC236}">
                <a16:creationId xmlns:a16="http://schemas.microsoft.com/office/drawing/2014/main" id="{AC97B75E-99AC-B249-801A-4BAB7636D625}"/>
              </a:ext>
            </a:extLst>
          </p:cNvPr>
          <p:cNvSpPr/>
          <p:nvPr/>
        </p:nvSpPr>
        <p:spPr>
          <a:xfrm>
            <a:off x="6549885" y="1024369"/>
            <a:ext cx="1279733" cy="5974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heap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658E18-06AD-3641-9626-E699C7274215}"/>
              </a:ext>
            </a:extLst>
          </p:cNvPr>
          <p:cNvGrpSpPr/>
          <p:nvPr/>
        </p:nvGrpSpPr>
        <p:grpSpPr>
          <a:xfrm>
            <a:off x="9365490" y="2769101"/>
            <a:ext cx="1199807" cy="1490443"/>
            <a:chOff x="9365490" y="2396277"/>
            <a:chExt cx="1352136" cy="1562049"/>
          </a:xfrm>
        </p:grpSpPr>
        <p:sp>
          <p:nvSpPr>
            <p:cNvPr id="30" name="矩形 19">
              <a:extLst>
                <a:ext uri="{FF2B5EF4-FFF2-40B4-BE49-F238E27FC236}">
                  <a16:creationId xmlns:a16="http://schemas.microsoft.com/office/drawing/2014/main" id="{E51FAA16-8C2B-A749-88D7-9E0A4E7976AA}"/>
                </a:ext>
              </a:extLst>
            </p:cNvPr>
            <p:cNvSpPr/>
            <p:nvPr/>
          </p:nvSpPr>
          <p:spPr bwMode="auto">
            <a:xfrm>
              <a:off x="9365490" y="2396277"/>
              <a:ext cx="1352136" cy="378207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20">
              <a:extLst>
                <a:ext uri="{FF2B5EF4-FFF2-40B4-BE49-F238E27FC236}">
                  <a16:creationId xmlns:a16="http://schemas.microsoft.com/office/drawing/2014/main" id="{DDD57F63-0CC9-6F49-A4CC-614709813F81}"/>
                </a:ext>
              </a:extLst>
            </p:cNvPr>
            <p:cNvSpPr/>
            <p:nvPr/>
          </p:nvSpPr>
          <p:spPr bwMode="auto">
            <a:xfrm>
              <a:off x="9365490" y="2774484"/>
              <a:ext cx="1352136" cy="376976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119</a:t>
              </a:r>
              <a:endPara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21">
              <a:extLst>
                <a:ext uri="{FF2B5EF4-FFF2-40B4-BE49-F238E27FC236}">
                  <a16:creationId xmlns:a16="http://schemas.microsoft.com/office/drawing/2014/main" id="{FCE409FB-3E08-3A4A-880E-CF80413AA46F}"/>
                </a:ext>
              </a:extLst>
            </p:cNvPr>
            <p:cNvSpPr/>
            <p:nvPr/>
          </p:nvSpPr>
          <p:spPr bwMode="auto">
            <a:xfrm>
              <a:off x="9365490" y="3151459"/>
              <a:ext cx="1352136" cy="378208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-51</a:t>
              </a:r>
              <a:endPara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21">
              <a:extLst>
                <a:ext uri="{FF2B5EF4-FFF2-40B4-BE49-F238E27FC236}">
                  <a16:creationId xmlns:a16="http://schemas.microsoft.com/office/drawing/2014/main" id="{ACB4028C-105E-D644-82E5-878A3AABC478}"/>
                </a:ext>
              </a:extLst>
            </p:cNvPr>
            <p:cNvSpPr/>
            <p:nvPr/>
          </p:nvSpPr>
          <p:spPr bwMode="auto">
            <a:xfrm>
              <a:off x="9365490" y="3580118"/>
              <a:ext cx="1352136" cy="378208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DABAB9-FAF9-2548-88F2-F3551A7883C4}"/>
              </a:ext>
            </a:extLst>
          </p:cNvPr>
          <p:cNvGrpSpPr/>
          <p:nvPr/>
        </p:nvGrpSpPr>
        <p:grpSpPr>
          <a:xfrm>
            <a:off x="9336157" y="1125969"/>
            <a:ext cx="1229140" cy="1296297"/>
            <a:chOff x="9336156" y="1125969"/>
            <a:chExt cx="1285875" cy="1542439"/>
          </a:xfrm>
        </p:grpSpPr>
        <p:sp>
          <p:nvSpPr>
            <p:cNvPr id="27" name="矩形 15">
              <a:extLst>
                <a:ext uri="{FF2B5EF4-FFF2-40B4-BE49-F238E27FC236}">
                  <a16:creationId xmlns:a16="http://schemas.microsoft.com/office/drawing/2014/main" id="{CAC1FE47-A701-7A44-B6AF-27C3076B28AF}"/>
                </a:ext>
              </a:extLst>
            </p:cNvPr>
            <p:cNvSpPr/>
            <p:nvPr/>
          </p:nvSpPr>
          <p:spPr bwMode="auto">
            <a:xfrm>
              <a:off x="9336156" y="1125969"/>
              <a:ext cx="1285875" cy="3810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16">
              <a:extLst>
                <a:ext uri="{FF2B5EF4-FFF2-40B4-BE49-F238E27FC236}">
                  <a16:creationId xmlns:a16="http://schemas.microsoft.com/office/drawing/2014/main" id="{1E7E86C6-B0B7-644B-BD76-CA0CE6306971}"/>
                </a:ext>
              </a:extLst>
            </p:cNvPr>
            <p:cNvSpPr/>
            <p:nvPr/>
          </p:nvSpPr>
          <p:spPr bwMode="auto">
            <a:xfrm>
              <a:off x="9336156" y="1506969"/>
              <a:ext cx="1285875" cy="3810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矩形 15">
              <a:extLst>
                <a:ext uri="{FF2B5EF4-FFF2-40B4-BE49-F238E27FC236}">
                  <a16:creationId xmlns:a16="http://schemas.microsoft.com/office/drawing/2014/main" id="{AEC66047-F545-7347-BA1C-FAEF3391C505}"/>
                </a:ext>
              </a:extLst>
            </p:cNvPr>
            <p:cNvSpPr/>
            <p:nvPr/>
          </p:nvSpPr>
          <p:spPr bwMode="auto">
            <a:xfrm>
              <a:off x="9336156" y="1906408"/>
              <a:ext cx="1285875" cy="3810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矩形 16">
              <a:extLst>
                <a:ext uri="{FF2B5EF4-FFF2-40B4-BE49-F238E27FC236}">
                  <a16:creationId xmlns:a16="http://schemas.microsoft.com/office/drawing/2014/main" id="{C6F85DF6-A52D-9E4C-94D5-8A0F1CDA9965}"/>
                </a:ext>
              </a:extLst>
            </p:cNvPr>
            <p:cNvSpPr/>
            <p:nvPr/>
          </p:nvSpPr>
          <p:spPr bwMode="auto">
            <a:xfrm>
              <a:off x="9336156" y="2287408"/>
              <a:ext cx="1285875" cy="3810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3" name="直接箭头连接符 46">
            <a:extLst>
              <a:ext uri="{FF2B5EF4-FFF2-40B4-BE49-F238E27FC236}">
                <a16:creationId xmlns:a16="http://schemas.microsoft.com/office/drawing/2014/main" id="{02A69EC6-0BB7-6248-A07D-812ED7157060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8345556" y="1286069"/>
            <a:ext cx="990601" cy="204970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016263" y="233437"/>
            <a:ext cx="473026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维数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2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矩形 2">
            <a:extLst>
              <a:ext uri="{FF2B5EF4-FFF2-40B4-BE49-F238E27FC236}">
                <a16:creationId xmlns:a16="http://schemas.microsoft.com/office/drawing/2014/main" id="{1C1523DA-6345-FB44-91DF-BDDB9D75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53" y="1175593"/>
            <a:ext cx="8686800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二维数组静态初始化示例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 class   Array2DDemo {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 static  void  main(String[]  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[][]   a =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{{10,3},{-1,119,-51},{100,56,90,49}};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++) {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for(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].length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j ++){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][j]+"\t");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7016263" y="233437"/>
            <a:ext cx="473026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维数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4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708439E-6712-E74F-90EA-64028BE955EB}"/>
              </a:ext>
            </a:extLst>
          </p:cNvPr>
          <p:cNvSpPr txBox="1">
            <a:spLocks/>
          </p:cNvSpPr>
          <p:nvPr/>
        </p:nvSpPr>
        <p:spPr>
          <a:xfrm>
            <a:off x="101301" y="1147158"/>
            <a:ext cx="2571561" cy="55365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Han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数组拷贝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HK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A1F62FD-184A-7240-BED5-D4D9B4DAC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0944"/>
            <a:ext cx="11816862" cy="9787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数组数据的复制，可以使用拷贝数组的方法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arrayCopy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System.arrayCopy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latin typeface="Arial Unicode MS" panose="020B0604020202020204" pitchFamily="34" charset="-128"/>
              </a:rPr>
              <a:t>Object </a:t>
            </a:r>
            <a:r>
              <a:rPr kumimoji="1" lang="en-US" altLang="zh-CN" sz="2400" b="1" i="1" dirty="0">
                <a:latin typeface="Arial Unicode MS" panose="020B0604020202020204" pitchFamily="34" charset="-128"/>
              </a:rPr>
              <a:t>source</a:t>
            </a:r>
            <a:r>
              <a:rPr kumimoji="1" lang="en-US" altLang="zh-CN" sz="2400" b="1" dirty="0">
                <a:latin typeface="Arial Unicode MS" panose="020B0604020202020204" pitchFamily="34" charset="-128"/>
              </a:rPr>
              <a:t>, </a:t>
            </a:r>
            <a:r>
              <a:rPr kumimoji="1" lang="en-US" altLang="zh-CN" sz="2400" b="1" dirty="0" err="1">
                <a:latin typeface="Arial Unicode MS" panose="020B0604020202020204" pitchFamily="34" charset="-128"/>
              </a:rPr>
              <a:t>int</a:t>
            </a:r>
            <a:r>
              <a:rPr kumimoji="1" lang="en-US" altLang="zh-CN" sz="2400" b="1" dirty="0">
                <a:latin typeface="Arial Unicode MS" panose="020B0604020202020204" pitchFamily="34" charset="-128"/>
              </a:rPr>
              <a:t> </a:t>
            </a:r>
            <a:r>
              <a:rPr kumimoji="1" lang="en-US" altLang="zh-CN" sz="2400" b="1" i="1" dirty="0" err="1">
                <a:latin typeface="Arial Unicode MS" panose="020B0604020202020204" pitchFamily="34" charset="-128"/>
              </a:rPr>
              <a:t>srcIndex</a:t>
            </a:r>
            <a:r>
              <a:rPr kumimoji="1" lang="en-US" altLang="zh-CN" sz="2400" b="1" dirty="0">
                <a:latin typeface="Arial Unicode MS" panose="020B0604020202020204" pitchFamily="34" charset="-128"/>
              </a:rPr>
              <a:t>, Object </a:t>
            </a:r>
            <a:r>
              <a:rPr kumimoji="1" lang="en-US" altLang="zh-CN" sz="2400" b="1" i="1" dirty="0" err="1">
                <a:latin typeface="Arial Unicode MS" panose="020B0604020202020204" pitchFamily="34" charset="-128"/>
              </a:rPr>
              <a:t>dest</a:t>
            </a:r>
            <a:r>
              <a:rPr kumimoji="1" lang="en-US" altLang="zh-CN" sz="2400" b="1" dirty="0">
                <a:latin typeface="Arial Unicode MS" panose="020B0604020202020204" pitchFamily="34" charset="-128"/>
              </a:rPr>
              <a:t>, </a:t>
            </a:r>
            <a:r>
              <a:rPr kumimoji="1" lang="en-US" altLang="zh-CN" sz="2400" b="1" dirty="0" err="1">
                <a:latin typeface="Arial Unicode MS" panose="020B0604020202020204" pitchFamily="34" charset="-128"/>
              </a:rPr>
              <a:t>int</a:t>
            </a:r>
            <a:r>
              <a:rPr kumimoji="1" lang="en-US" altLang="zh-CN" sz="2400" b="1" dirty="0">
                <a:latin typeface="Arial Unicode MS" panose="020B0604020202020204" pitchFamily="34" charset="-128"/>
              </a:rPr>
              <a:t> </a:t>
            </a:r>
            <a:r>
              <a:rPr kumimoji="1" lang="en-US" altLang="zh-CN" sz="2400" b="1" i="1" dirty="0" err="1">
                <a:latin typeface="Arial Unicode MS" panose="020B0604020202020204" pitchFamily="34" charset="-128"/>
              </a:rPr>
              <a:t>destIndex</a:t>
            </a:r>
            <a:r>
              <a:rPr kumimoji="1" lang="en-US" altLang="zh-CN" sz="2400" b="1" dirty="0">
                <a:latin typeface="Arial Unicode MS" panose="020B0604020202020204" pitchFamily="34" charset="-128"/>
              </a:rPr>
              <a:t>, </a:t>
            </a:r>
            <a:r>
              <a:rPr kumimoji="1" lang="en-US" altLang="zh-CN" sz="2400" b="1" dirty="0" err="1">
                <a:latin typeface="Arial Unicode MS" panose="020B0604020202020204" pitchFamily="34" charset="-128"/>
              </a:rPr>
              <a:t>int</a:t>
            </a:r>
            <a:r>
              <a:rPr kumimoji="1" lang="en-US" altLang="zh-CN" sz="2400" b="1" dirty="0">
                <a:latin typeface="Arial Unicode MS" panose="020B0604020202020204" pitchFamily="34" charset="-128"/>
              </a:rPr>
              <a:t> </a:t>
            </a:r>
            <a:r>
              <a:rPr kumimoji="1" lang="en-US" altLang="zh-CN" sz="2400" b="1" i="1" dirty="0">
                <a:latin typeface="Arial Unicode MS" panose="020B0604020202020204" pitchFamily="34" charset="-128"/>
              </a:rPr>
              <a:t>length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11" name="Picture 4" descr="10array">
            <a:extLst>
              <a:ext uri="{FF2B5EF4-FFF2-40B4-BE49-F238E27FC236}">
                <a16:creationId xmlns:a16="http://schemas.microsoft.com/office/drawing/2014/main" id="{682B351F-67A4-414B-A52E-A3001696B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87" y="2839809"/>
            <a:ext cx="8077200" cy="31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7016263" y="233437"/>
            <a:ext cx="473026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维数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708439E-6712-E74F-90EA-64028BE955EB}"/>
              </a:ext>
            </a:extLst>
          </p:cNvPr>
          <p:cNvSpPr txBox="1">
            <a:spLocks/>
          </p:cNvSpPr>
          <p:nvPr/>
        </p:nvSpPr>
        <p:spPr>
          <a:xfrm>
            <a:off x="101301" y="950206"/>
            <a:ext cx="2346477" cy="553650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Hans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数组拷贝</a:t>
            </a:r>
            <a:endParaRPr lang="en-US" altLang="zh-Hans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方法示例：</a:t>
            </a:r>
            <a:endParaRPr lang="en-HK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28A8723-7DBE-E04C-A83F-C546EFE45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588" y="1001416"/>
            <a:ext cx="10413968" cy="304698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Arial Unicode MS" panose="020B0604020202020204" pitchFamily="34" charset="-128"/>
              </a:rPr>
              <a:t>public class </a:t>
            </a:r>
            <a:r>
              <a:rPr kumimoji="1" lang="en-US" altLang="zh-CN" sz="2400" dirty="0" err="1">
                <a:latin typeface="Arial Unicode MS" panose="020B0604020202020204" pitchFamily="34" charset="-128"/>
              </a:rPr>
              <a:t>ArrayCopyDemo</a:t>
            </a:r>
            <a:r>
              <a:rPr kumimoji="1" lang="en-US" altLang="zh-CN" sz="2400" dirty="0">
                <a:latin typeface="Arial Unicode MS" panose="020B0604020202020204" pitchFamily="34" charset="-128"/>
              </a:rPr>
              <a:t> { </a:t>
            </a:r>
          </a:p>
          <a:p>
            <a:r>
              <a:rPr kumimoji="1" lang="en-US" altLang="zh-CN" sz="2400" dirty="0">
                <a:latin typeface="Arial Unicode MS" panose="020B0604020202020204" pitchFamily="34" charset="-128"/>
              </a:rPr>
              <a:t>	public static void main(String[] </a:t>
            </a:r>
            <a:r>
              <a:rPr kumimoji="1" lang="en-US" altLang="zh-CN" sz="2400" dirty="0" err="1">
                <a:latin typeface="Arial Unicode MS" panose="020B0604020202020204" pitchFamily="34" charset="-128"/>
              </a:rPr>
              <a:t>args</a:t>
            </a:r>
            <a:r>
              <a:rPr kumimoji="1" lang="en-US" altLang="zh-CN" sz="2400" dirty="0">
                <a:latin typeface="Arial Unicode MS" panose="020B0604020202020204" pitchFamily="34" charset="-128"/>
              </a:rPr>
              <a:t>) { </a:t>
            </a:r>
          </a:p>
          <a:p>
            <a:r>
              <a:rPr kumimoji="1" lang="en-US" altLang="zh-CN" sz="2400" dirty="0">
                <a:latin typeface="Arial Unicode MS" panose="020B0604020202020204" pitchFamily="34" charset="-128"/>
              </a:rPr>
              <a:t>		char[] </a:t>
            </a:r>
            <a:r>
              <a:rPr kumimoji="1" lang="en-US" altLang="zh-CN" sz="2400" dirty="0" err="1">
                <a:latin typeface="Arial Unicode MS" panose="020B0604020202020204" pitchFamily="34" charset="-128"/>
              </a:rPr>
              <a:t>copyFrom</a:t>
            </a:r>
            <a:r>
              <a:rPr kumimoji="1" lang="en-US" altLang="zh-CN" sz="2400" dirty="0">
                <a:latin typeface="Arial Unicode MS" panose="020B0604020202020204" pitchFamily="34" charset="-128"/>
              </a:rPr>
              <a:t> = { 'd', 'e', 'c', 'a', 'f', 'f', 'e', '</a:t>
            </a:r>
            <a:r>
              <a:rPr kumimoji="1" lang="en-US" altLang="zh-CN" sz="2400" dirty="0" err="1">
                <a:latin typeface="Arial Unicode MS" panose="020B0604020202020204" pitchFamily="34" charset="-128"/>
              </a:rPr>
              <a:t>i</a:t>
            </a:r>
            <a:r>
              <a:rPr kumimoji="1" lang="en-US" altLang="zh-CN" sz="2400" dirty="0">
                <a:latin typeface="Arial Unicode MS" panose="020B0604020202020204" pitchFamily="34" charset="-128"/>
              </a:rPr>
              <a:t>', '</a:t>
            </a:r>
            <a:r>
              <a:rPr kumimoji="1" lang="en-US" altLang="zh-CN" sz="2400" dirty="0" err="1">
                <a:latin typeface="Arial Unicode MS" panose="020B0604020202020204" pitchFamily="34" charset="-128"/>
              </a:rPr>
              <a:t>n','a</a:t>
            </a:r>
            <a:r>
              <a:rPr kumimoji="1" lang="en-US" altLang="zh-CN" sz="2400" dirty="0">
                <a:latin typeface="Arial Unicode MS" panose="020B0604020202020204" pitchFamily="34" charset="-128"/>
              </a:rPr>
              <a:t>', 't', 'e', 'd' };</a:t>
            </a:r>
          </a:p>
          <a:p>
            <a:r>
              <a:rPr kumimoji="1" lang="en-US" altLang="zh-CN" sz="2400" dirty="0">
                <a:latin typeface="Arial Unicode MS" panose="020B0604020202020204" pitchFamily="34" charset="-128"/>
              </a:rPr>
              <a:t>		char[] </a:t>
            </a:r>
            <a:r>
              <a:rPr kumimoji="1" lang="en-US" altLang="zh-CN" sz="2400" dirty="0" err="1">
                <a:latin typeface="Arial Unicode MS" panose="020B0604020202020204" pitchFamily="34" charset="-128"/>
              </a:rPr>
              <a:t>copyTo</a:t>
            </a:r>
            <a:r>
              <a:rPr kumimoji="1" lang="en-US" altLang="zh-CN" sz="2400" dirty="0">
                <a:latin typeface="Arial Unicode MS" panose="020B0604020202020204" pitchFamily="34" charset="-128"/>
              </a:rPr>
              <a:t> = new char[7]; </a:t>
            </a:r>
          </a:p>
          <a:p>
            <a:r>
              <a:rPr kumimoji="1" lang="en-US" altLang="zh-CN" sz="2400" dirty="0">
                <a:latin typeface="Arial Unicode MS" panose="020B0604020202020204" pitchFamily="34" charset="-128"/>
              </a:rPr>
              <a:t>                      </a:t>
            </a:r>
            <a:r>
              <a:rPr kumimoji="1" lang="en-US" altLang="zh-CN" sz="2400" dirty="0" err="1">
                <a:latin typeface="Arial Unicode MS" panose="020B0604020202020204" pitchFamily="34" charset="-128"/>
              </a:rPr>
              <a:t>System.</a:t>
            </a:r>
            <a:r>
              <a:rPr kumimoji="1" lang="en-US" altLang="zh-CN" sz="2400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arraycopy</a:t>
            </a:r>
            <a:r>
              <a:rPr kumimoji="1" lang="en-US" altLang="zh-CN" sz="2400" dirty="0">
                <a:latin typeface="Arial Unicode MS" panose="020B0604020202020204" pitchFamily="34" charset="-128"/>
              </a:rPr>
              <a:t>(</a:t>
            </a:r>
            <a:r>
              <a:rPr kumimoji="1" lang="en-US" altLang="zh-CN" sz="2400" dirty="0" err="1">
                <a:latin typeface="Arial Unicode MS" panose="020B0604020202020204" pitchFamily="34" charset="-128"/>
              </a:rPr>
              <a:t>copyFrom</a:t>
            </a:r>
            <a:r>
              <a:rPr kumimoji="1" lang="en-US" altLang="zh-CN" sz="2400" dirty="0">
                <a:latin typeface="Arial Unicode MS" panose="020B0604020202020204" pitchFamily="34" charset="-128"/>
              </a:rPr>
              <a:t>, 2, </a:t>
            </a:r>
            <a:r>
              <a:rPr kumimoji="1" lang="en-US" altLang="zh-CN" sz="2400" dirty="0" err="1">
                <a:latin typeface="Arial Unicode MS" panose="020B0604020202020204" pitchFamily="34" charset="-128"/>
              </a:rPr>
              <a:t>copyTo</a:t>
            </a:r>
            <a:r>
              <a:rPr kumimoji="1" lang="en-US" altLang="zh-CN" sz="2400" dirty="0">
                <a:latin typeface="Arial Unicode MS" panose="020B0604020202020204" pitchFamily="34" charset="-128"/>
              </a:rPr>
              <a:t>, 0, 7); 					</a:t>
            </a:r>
            <a:r>
              <a:rPr kumimoji="1" lang="en-US" altLang="zh-CN" sz="2400" dirty="0" err="1">
                <a:latin typeface="Arial Unicode MS" panose="020B0604020202020204" pitchFamily="34" charset="-128"/>
              </a:rPr>
              <a:t>System.out.println</a:t>
            </a:r>
            <a:r>
              <a:rPr kumimoji="1" lang="en-US" altLang="zh-CN" sz="2400" dirty="0">
                <a:latin typeface="Arial Unicode MS" panose="020B0604020202020204" pitchFamily="34" charset="-128"/>
              </a:rPr>
              <a:t>(new String(</a:t>
            </a:r>
            <a:r>
              <a:rPr kumimoji="1" lang="en-US" altLang="zh-CN" sz="2400" dirty="0" err="1">
                <a:latin typeface="Arial Unicode MS" panose="020B0604020202020204" pitchFamily="34" charset="-128"/>
              </a:rPr>
              <a:t>copyTo</a:t>
            </a:r>
            <a:r>
              <a:rPr kumimoji="1" lang="en-US" altLang="zh-CN" sz="2400" dirty="0">
                <a:latin typeface="Arial Unicode MS" panose="020B0604020202020204" pitchFamily="34" charset="-128"/>
              </a:rPr>
              <a:t>)); </a:t>
            </a:r>
          </a:p>
          <a:p>
            <a:r>
              <a:rPr kumimoji="1" lang="en-US" altLang="zh-CN" sz="2400" dirty="0">
                <a:latin typeface="Arial Unicode MS" panose="020B0604020202020204" pitchFamily="34" charset="-128"/>
              </a:rPr>
              <a:t>		}</a:t>
            </a:r>
          </a:p>
          <a:p>
            <a:r>
              <a:rPr kumimoji="1" lang="en-US" altLang="zh-CN" sz="2400" dirty="0">
                <a:latin typeface="Arial Unicode MS" panose="020B0604020202020204" pitchFamily="34" charset="-128"/>
              </a:rPr>
              <a:t>	 } 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830E1FF9-6AFF-FE47-8966-DE082B19DCF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885686" y="3334728"/>
          <a:ext cx="6832692" cy="277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MP 图象" r:id="rId5" imgW="6426200" imgH="2324100" progId="Paint.Picture">
                  <p:embed/>
                </p:oleObj>
              </mc:Choice>
              <mc:Fallback>
                <p:oleObj name="BMP 图象" r:id="rId5" imgW="6426200" imgH="2324100" progId="Paint.Picture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830E1FF9-6AFF-FE47-8966-DE082B19DC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686" y="3334728"/>
                        <a:ext cx="6832692" cy="27717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016263" y="233437"/>
            <a:ext cx="473026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r>
              <a:rPr lang="en-US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维数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</a:t>
            </a:r>
            <a:endParaRPr lang="ja-JP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9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F65630AF-5355-5A4D-9B3D-8432441D56CE}"/>
              </a:ext>
            </a:extLst>
          </p:cNvPr>
          <p:cNvSpPr txBox="1"/>
          <p:nvPr/>
        </p:nvSpPr>
        <p:spPr>
          <a:xfrm>
            <a:off x="0" y="844411"/>
            <a:ext cx="115526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Han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Han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源文件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以”</a:t>
            </a:r>
            <a:r>
              <a:rPr lang="en-US" altLang="ja-JP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Han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en-US" altLang="zh-Han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为扩展名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文件名与主类名相同</a:t>
            </a:r>
            <a:r>
              <a:rPr lang="zh-Han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Han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Han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Han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源文件的基本组成是类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，一般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一个源文件包含一个类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Han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定义类的方法：</a:t>
            </a:r>
            <a:r>
              <a:rPr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lang="en-US" altLang="zh-Han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 class  ②class</a:t>
            </a:r>
          </a:p>
          <a:p>
            <a:pPr lvl="1">
              <a:lnSpc>
                <a:spcPct val="200000"/>
              </a:lnSpc>
            </a:pPr>
            <a:r>
              <a:rPr lang="en-US" altLang="zh-Han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Han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应用程序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的执行入口是</a:t>
            </a:r>
            <a:r>
              <a:rPr lang="en-US" altLang="zh-Han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main()</a:t>
            </a:r>
            <a:r>
              <a:rPr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，注意：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具有</a:t>
            </a:r>
            <a:r>
              <a:rPr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固定书写格式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HK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Hans" sz="24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void main(String[ ] </a:t>
            </a:r>
            <a:r>
              <a:rPr lang="en-US" altLang="zh-Hans" sz="2400" u="sng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args</a:t>
            </a:r>
            <a:r>
              <a:rPr lang="en-US" altLang="zh-Hans" sz="24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{ </a:t>
            </a:r>
            <a:r>
              <a:rPr lang="ja-JP" altLang="en-US" sz="24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方法体 </a:t>
            </a:r>
            <a:r>
              <a:rPr lang="en-US" altLang="ja-JP" sz="24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1">
              <a:lnSpc>
                <a:spcPct val="200000"/>
              </a:lnSpc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lang="zh-Han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语言严格</a:t>
            </a:r>
            <a:r>
              <a:rPr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区分大小写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，注意：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类名称、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属性名、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方法名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的取法，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有含义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lang="zh-Han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类体、方法体的内容</a:t>
            </a:r>
            <a:r>
              <a:rPr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必须用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花</a:t>
            </a:r>
            <a:r>
              <a:rPr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括号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”、“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括起来</a:t>
            </a:r>
            <a:r>
              <a:rPr lang="zh-Han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85438" y="224645"/>
            <a:ext cx="496722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 </a:t>
            </a:r>
            <a:r>
              <a:rPr lang="en-US" altLang="zh-CN" sz="2400" b="1" dirty="0" smtClean="0"/>
              <a:t>—— </a:t>
            </a:r>
            <a:r>
              <a:rPr lang="en-HK" altLang="zh-Hans" sz="2400" b="1" dirty="0" smtClean="0"/>
              <a:t>HelloWorld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16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6" y="3009171"/>
            <a:ext cx="48886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Hans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 堂 </a:t>
            </a:r>
            <a:r>
              <a:rPr kumimoji="1"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 践</a:t>
            </a:r>
            <a:endParaRPr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/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2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课堂</a:t>
            </a:r>
            <a:r>
              <a:rPr lang="zh-CN" altLang="en-US" sz="2800" b="1" dirty="0"/>
              <a:t>实践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81D005-2426-F247-8AB8-61FDB22D3511}"/>
              </a:ext>
            </a:extLst>
          </p:cNvPr>
          <p:cNvSpPr txBox="1">
            <a:spLocks noChangeArrowheads="1"/>
          </p:cNvSpPr>
          <p:nvPr/>
        </p:nvSpPr>
        <p:spPr>
          <a:xfrm>
            <a:off x="196135" y="1128660"/>
            <a:ext cx="8133826" cy="74438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Han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打印九九乘法表</a:t>
            </a:r>
            <a:endParaRPr kumimoji="1" lang="en-HK" altLang="zh-Han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87852D59-0BD2-A748-8CA8-7C5A3968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2" name="Rectangle 13">
            <a:extLst>
              <a:ext uri="{FF2B5EF4-FFF2-40B4-BE49-F238E27FC236}">
                <a16:creationId xmlns:a16="http://schemas.microsoft.com/office/drawing/2014/main" id="{4FA53C5F-09F0-7245-8B7D-9009CB65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28132227-1BE1-6140-899D-E71FFE40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id="{CEC82161-319F-894F-87F1-8416F8B3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1" name="Rectangle 37">
            <a:extLst>
              <a:ext uri="{FF2B5EF4-FFF2-40B4-BE49-F238E27FC236}">
                <a16:creationId xmlns:a16="http://schemas.microsoft.com/office/drawing/2014/main" id="{71F2282A-08DD-BB4F-AC87-224481B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5" name="Rectangle 45">
            <a:extLst>
              <a:ext uri="{FF2B5EF4-FFF2-40B4-BE49-F238E27FC236}">
                <a16:creationId xmlns:a16="http://schemas.microsoft.com/office/drawing/2014/main" id="{3B08B74D-FD37-2F4E-AB6C-844FFB62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68B3AC5-C4A7-4F44-92D9-06D8A3D9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5" y="1915591"/>
            <a:ext cx="89535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325D8A1-0BB0-B346-AAA6-66F7111BB64B}"/>
              </a:ext>
            </a:extLst>
          </p:cNvPr>
          <p:cNvSpPr txBox="1">
            <a:spLocks noChangeArrowheads="1"/>
          </p:cNvSpPr>
          <p:nvPr/>
        </p:nvSpPr>
        <p:spPr>
          <a:xfrm>
            <a:off x="505087" y="5234737"/>
            <a:ext cx="8133826" cy="74438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（提示）换行使用</a:t>
            </a:r>
            <a:r>
              <a:rPr kumimoji="1" lang="zh-Hans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HK" altLang="zh-Han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Hans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System.out.println</a:t>
            </a:r>
            <a:r>
              <a:rPr kumimoji="1" lang="en-HK" altLang="zh-Hans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("   ");</a:t>
            </a:r>
            <a:endParaRPr kumimoji="1" lang="en-HK" altLang="zh-Han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9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课堂</a:t>
            </a:r>
            <a:r>
              <a:rPr lang="zh-CN" altLang="en-US" sz="2800" b="1" dirty="0"/>
              <a:t>实践</a:t>
            </a:r>
            <a:endParaRPr lang="ja-JP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 31</a:t>
            </a:r>
            <a:r>
              <a:rPr kumimoji="1" lang="en-US" altLang="zh-Han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64030 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81D005-2426-F247-8AB8-61FDB22D351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18703"/>
            <a:ext cx="12045117" cy="4544192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zh-Hans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</a:t>
            </a: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数组中元素的最大、最小值。</a:t>
            </a:r>
            <a:endParaRPr kumimoji="1" lang="en-HK" altLang="zh-Han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HK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{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3, -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119, -51, 1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56, 90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Han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HK" altLang="zh-Han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zh-Hans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二维数组 </a:t>
            </a:r>
            <a:r>
              <a:rPr kumimoji="1" lang="en-US" altLang="zh-Han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scores</a:t>
            </a: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中存放了某班级</a:t>
            </a:r>
            <a:r>
              <a:rPr kumimoji="1" lang="en-US" altLang="zh-Han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名学生</a:t>
            </a:r>
            <a:r>
              <a:rPr kumimoji="1" lang="en-US" altLang="zh-Han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门课程的期末成绩。编写程序，输出数组中每门课程的成绩范围，并输出每门课程中最高成绩与最低成绩的差值。考试成绩用</a:t>
            </a:r>
            <a:r>
              <a:rPr kumimoji="1" lang="zh-Hans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整数型</a:t>
            </a: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表示，并使用</a:t>
            </a:r>
            <a:r>
              <a:rPr kumimoji="1" lang="en-US" altLang="zh-Han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Random</a:t>
            </a: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类实现初始赋值。</a:t>
            </a:r>
            <a:endParaRPr kumimoji="1" lang="en-HK" altLang="zh-Han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87852D59-0BD2-A748-8CA8-7C5A3968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2" name="Rectangle 13">
            <a:extLst>
              <a:ext uri="{FF2B5EF4-FFF2-40B4-BE49-F238E27FC236}">
                <a16:creationId xmlns:a16="http://schemas.microsoft.com/office/drawing/2014/main" id="{4FA53C5F-09F0-7245-8B7D-9009CB65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28132227-1BE1-6140-899D-E71FFE40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id="{CEC82161-319F-894F-87F1-8416F8B3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1" name="Rectangle 37">
            <a:extLst>
              <a:ext uri="{FF2B5EF4-FFF2-40B4-BE49-F238E27FC236}">
                <a16:creationId xmlns:a16="http://schemas.microsoft.com/office/drawing/2014/main" id="{71F2282A-08DD-BB4F-AC87-224481B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5" name="Rectangle 45">
            <a:extLst>
              <a:ext uri="{FF2B5EF4-FFF2-40B4-BE49-F238E27FC236}">
                <a16:creationId xmlns:a16="http://schemas.microsoft.com/office/drawing/2014/main" id="{3B08B74D-FD37-2F4E-AB6C-844FFB62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263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901759" y="2759018"/>
            <a:ext cx="193829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小结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A19FEEBD-7BB3-284E-9E8E-F3A61EFA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23" y="1954549"/>
            <a:ext cx="63745" cy="4845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kumimoji="1" lang="zh-CN" altLang="en-US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13BA9E7-9058-4A40-AC6C-F6C2C02F6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253" y="1954549"/>
            <a:ext cx="5887844" cy="299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71500" indent="-5715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ü"/>
              <a:defRPr/>
            </a:pPr>
            <a:r>
              <a:rPr kumimoji="1" lang="en-US" altLang="zh-Han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HelloWorld</a:t>
            </a:r>
            <a:r>
              <a:rPr kumimoji="1" lang="zh-Hans" altLang="en-U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详解</a:t>
            </a:r>
            <a:endParaRPr kumimoji="1" lang="en-HK" altLang="zh-Hans" sz="3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ü"/>
              <a:defRPr/>
            </a:pPr>
            <a:r>
              <a:rPr kumimoji="1" lang="en-HK" altLang="zh-Han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ja-JP" altLang="en-U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基础语法</a:t>
            </a:r>
            <a:endParaRPr kumimoji="1" lang="en-HK" altLang="ja-JP" sz="3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9004" y="1103472"/>
            <a:ext cx="193829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知识推荐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A19FEEBD-7BB3-284E-9E8E-F3A61EFA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4" y="1989138"/>
            <a:ext cx="63745" cy="4845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kumimoji="1" lang="zh-CN" altLang="en-US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13BA9E7-9058-4A40-AC6C-F6C2C02F6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2" y="1989138"/>
            <a:ext cx="9914634" cy="35499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kumimoji="1" lang="zh-Hans" altLang="en-US" sz="36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提问的艺术</a:t>
            </a:r>
            <a:endParaRPr kumimoji="1" lang="en-HK" altLang="zh-Hans" sz="3600" b="1" kern="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kumimoji="1" lang="en-US" altLang="zh-CN" sz="3600" b="1" kern="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ctr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Hans" altLang="en-US" sz="2800" b="1" kern="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书籍：</a:t>
            </a:r>
            <a:r>
              <a:rPr kumimoji="1" lang="ja-JP" altLang="en-US" sz="2800" b="1" kern="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学会提问</a:t>
            </a:r>
            <a:r>
              <a:rPr kumimoji="1" lang="en-US" altLang="ja-JP" sz="2800" b="1" kern="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——</a:t>
            </a:r>
            <a:r>
              <a:rPr kumimoji="1" lang="ja-JP" altLang="en-US" sz="2800" b="1" kern="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批判性思维指南</a:t>
            </a:r>
            <a:endParaRPr kumimoji="1" lang="en-US" altLang="zh-CN" sz="2800" b="1" kern="0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  <a:ea typeface="+mn-ea"/>
            </a:endParaRPr>
          </a:p>
          <a:p>
            <a:pPr marL="342900" indent="-342900" algn="ctr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kumimoji="1" lang="zh-Hans" altLang="en-US" sz="2400" b="1" kern="0" dirty="0">
                <a:solidFill>
                  <a:schemeClr val="accent1"/>
                </a:solidFill>
                <a:latin typeface="Comic Sans MS" panose="030F0702030302020204" pitchFamily="66" charset="0"/>
              </a:rPr>
              <a:t>链接：</a:t>
            </a:r>
            <a:r>
              <a:rPr kumimoji="1" lang="en-US" altLang="zh-Hans" sz="2400" b="1" kern="0" dirty="0">
                <a:solidFill>
                  <a:schemeClr val="accent1"/>
                </a:solidFill>
                <a:latin typeface="Comic Sans MS" panose="030F0702030302020204" pitchFamily="66" charset="0"/>
              </a:rPr>
              <a:t>https://</a:t>
            </a:r>
            <a:r>
              <a:rPr kumimoji="1" lang="en-US" altLang="zh-Hans" sz="2400" b="1" kern="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segmentfault.com</a:t>
            </a:r>
            <a:r>
              <a:rPr kumimoji="1" lang="en-US" altLang="zh-Hans" sz="2400" b="1" kern="0" dirty="0">
                <a:solidFill>
                  <a:schemeClr val="accent1"/>
                </a:solidFill>
                <a:latin typeface="Comic Sans MS" panose="030F0702030302020204" pitchFamily="66" charset="0"/>
              </a:rPr>
              <a:t>/q/1010000002373081</a:t>
            </a:r>
            <a:endParaRPr kumimoji="1" lang="en-US" altLang="zh-CN" sz="2400" b="1" kern="0" dirty="0">
              <a:solidFill>
                <a:schemeClr val="accent1"/>
              </a:solidFill>
              <a:latin typeface="Comic Sans MS" panose="030F0702030302020204" pitchFamily="66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61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F65630AF-5355-5A4D-9B3D-8432441D56CE}"/>
              </a:ext>
            </a:extLst>
          </p:cNvPr>
          <p:cNvSpPr txBox="1"/>
          <p:nvPr/>
        </p:nvSpPr>
        <p:spPr>
          <a:xfrm>
            <a:off x="0" y="930264"/>
            <a:ext cx="628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HK" altLang="ja-JP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ja-JP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声明类的区别</a:t>
            </a:r>
            <a:endParaRPr lang="en-HK" altLang="ja-JP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29814E34-83AA-6742-AA50-610C3F9A4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798" y="2269777"/>
            <a:ext cx="4472992" cy="158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2">
            <a:extLst>
              <a:ext uri="{FF2B5EF4-FFF2-40B4-BE49-F238E27FC236}">
                <a16:creationId xmlns:a16="http://schemas.microsoft.com/office/drawing/2014/main" id="{34494575-3681-6744-83C6-17102B303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87349"/>
            <a:ext cx="10632688" cy="7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Han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 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类名称  声明一个类时，类名称可以与文件名称不一致。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061D1-C2AD-FD4F-80F4-46F405581DE8}"/>
              </a:ext>
            </a:extLst>
          </p:cNvPr>
          <p:cNvSpPr/>
          <p:nvPr/>
        </p:nvSpPr>
        <p:spPr>
          <a:xfrm>
            <a:off x="228600" y="1851126"/>
            <a:ext cx="11112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Han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类名称  声明一个类时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类名称必须与文件名称一致。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222E252-23DA-024F-8C5C-021354CE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88" y="1851126"/>
            <a:ext cx="3010829" cy="469893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205E0A9-55CF-AC44-A2E8-080805BED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3" y="3979120"/>
            <a:ext cx="2085279" cy="457331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3D11D14-C6E3-7B46-80D0-BC23BF4C8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62504"/>
            <a:ext cx="10632688" cy="7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一个源文件中最多只能有一个</a:t>
            </a:r>
            <a:r>
              <a:rPr lang="en-HK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定义的类，其他类的个数不限。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85438" y="224645"/>
            <a:ext cx="496722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 </a:t>
            </a:r>
            <a:r>
              <a:rPr lang="en-US" altLang="zh-CN" sz="2400" b="1" dirty="0" smtClean="0"/>
              <a:t>—— </a:t>
            </a:r>
            <a:r>
              <a:rPr lang="en-HK" altLang="zh-Hans" sz="2400" b="1" dirty="0" smtClean="0"/>
              <a:t>HelloWorld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94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2B02BF-4798-1B45-97CF-C0E9E077EABD}"/>
              </a:ext>
            </a:extLst>
          </p:cNvPr>
          <p:cNvGrpSpPr/>
          <p:nvPr/>
        </p:nvGrpSpPr>
        <p:grpSpPr>
          <a:xfrm>
            <a:off x="468350" y="1629036"/>
            <a:ext cx="8497229" cy="3437395"/>
            <a:chOff x="3233852" y="1203219"/>
            <a:chExt cx="8497229" cy="343739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497F15-DD67-0042-A893-06182A3F5EC7}"/>
                </a:ext>
              </a:extLst>
            </p:cNvPr>
            <p:cNvSpPr/>
            <p:nvPr/>
          </p:nvSpPr>
          <p:spPr>
            <a:xfrm>
              <a:off x="5380840" y="3087391"/>
              <a:ext cx="3869220" cy="15271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047C20-C0EF-3841-B2DC-1C92962EB0E9}"/>
                </a:ext>
              </a:extLst>
            </p:cNvPr>
            <p:cNvSpPr/>
            <p:nvPr/>
          </p:nvSpPr>
          <p:spPr>
            <a:xfrm>
              <a:off x="5386291" y="1951806"/>
              <a:ext cx="2375210" cy="10395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ED21AD-DC05-C34C-8E6D-C74F1B366546}"/>
                </a:ext>
              </a:extLst>
            </p:cNvPr>
            <p:cNvSpPr/>
            <p:nvPr/>
          </p:nvSpPr>
          <p:spPr>
            <a:xfrm>
              <a:off x="5386291" y="1203219"/>
              <a:ext cx="2297151" cy="6244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文本框 1">
              <a:extLst>
                <a:ext uri="{FF2B5EF4-FFF2-40B4-BE49-F238E27FC236}">
                  <a16:creationId xmlns:a16="http://schemas.microsoft.com/office/drawing/2014/main" id="{F65630AF-5355-5A4D-9B3D-8432441D56CE}"/>
                </a:ext>
              </a:extLst>
            </p:cNvPr>
            <p:cNvSpPr txBox="1"/>
            <p:nvPr/>
          </p:nvSpPr>
          <p:spPr>
            <a:xfrm>
              <a:off x="3233852" y="1224294"/>
              <a:ext cx="849722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单行注释       </a:t>
              </a:r>
              <a:r>
                <a:rPr lang="en-US" altLang="ja-JP" sz="24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//</a:t>
              </a:r>
              <a:r>
                <a:rPr lang="ja-JP" altLang="en-US" sz="24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注释内容</a:t>
              </a:r>
            </a:p>
            <a:p>
              <a:pPr marL="457200" indent="-45720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多行注释       </a:t>
              </a:r>
              <a:r>
                <a:rPr lang="en-US" altLang="ja-JP" sz="24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/*</a:t>
              </a:r>
              <a:r>
                <a:rPr lang="ja-JP" altLang="en-US" sz="24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注释内容</a:t>
              </a:r>
              <a:endParaRPr lang="en-HK" altLang="ja-JP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               *</a:t>
              </a:r>
              <a:r>
                <a:rPr lang="en-US" altLang="ja-JP" sz="24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       </a:t>
              </a:r>
            </a:p>
            <a:p>
              <a:pPr marL="457200" indent="-45720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文档注释       </a:t>
              </a:r>
              <a:r>
                <a:rPr lang="en-US" altLang="ja-JP" sz="24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/**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24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                *</a:t>
              </a:r>
              <a:r>
                <a:rPr lang="en-US" altLang="zh-Hans" sz="24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Author</a:t>
              </a:r>
              <a:r>
                <a:rPr lang="ja-JP" altLang="en-US" sz="24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：</a:t>
              </a:r>
              <a:r>
                <a:rPr lang="en-US" altLang="zh-Hans" sz="24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Tom</a:t>
              </a:r>
            </a:p>
            <a:p>
              <a:pPr>
                <a:lnSpc>
                  <a:spcPct val="150000"/>
                </a:lnSpc>
              </a:pPr>
              <a:r>
                <a:rPr lang="en-US" altLang="zh-Hans" sz="2400" dirty="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                */ </a:t>
              </a:r>
            </a:p>
          </p:txBody>
        </p:sp>
      </p:grpSp>
      <p:sp>
        <p:nvSpPr>
          <p:cNvPr id="15" name="文本框 1">
            <a:extLst>
              <a:ext uri="{FF2B5EF4-FFF2-40B4-BE49-F238E27FC236}">
                <a16:creationId xmlns:a16="http://schemas.microsoft.com/office/drawing/2014/main" id="{4290D405-F33A-D74B-A37F-8730726F0E37}"/>
              </a:ext>
            </a:extLst>
          </p:cNvPr>
          <p:cNvSpPr txBox="1"/>
          <p:nvPr/>
        </p:nvSpPr>
        <p:spPr>
          <a:xfrm>
            <a:off x="179004" y="962684"/>
            <a:ext cx="243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程序中的注释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EB4A0988-8836-F94D-A8B8-D84A5BC17AFC}"/>
              </a:ext>
            </a:extLst>
          </p:cNvPr>
          <p:cNvSpPr txBox="1"/>
          <p:nvPr/>
        </p:nvSpPr>
        <p:spPr>
          <a:xfrm>
            <a:off x="2037540" y="5256166"/>
            <a:ext cx="8606422" cy="59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说明：在程序中加入注释是一个好的</a:t>
            </a:r>
            <a:r>
              <a:rPr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编程习惯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6585438" y="224645"/>
            <a:ext cx="496722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 </a:t>
            </a:r>
            <a:r>
              <a:rPr lang="en-US" altLang="zh-CN" sz="2400" b="1" dirty="0" smtClean="0"/>
              <a:t>—— </a:t>
            </a:r>
            <a:r>
              <a:rPr lang="en-HK" altLang="zh-Hans" sz="2400" b="1" dirty="0" smtClean="0"/>
              <a:t>HelloWorld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23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en-US" altLang="zh-CN" b="1" i="1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C3366A0-EB99-1148-99CE-9EDD965CE939}"/>
              </a:ext>
            </a:extLst>
          </p:cNvPr>
          <p:cNvSpPr txBox="1">
            <a:spLocks/>
          </p:cNvSpPr>
          <p:nvPr/>
        </p:nvSpPr>
        <p:spPr>
          <a:xfrm>
            <a:off x="6857625" y="1567501"/>
            <a:ext cx="5334375" cy="2142463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①编写源代码文件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②将源文件编译成字节码文件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.class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JVM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中解释运行字节码文件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6A68CCD7-43F1-4B4A-A781-10B073DF4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67" y="1551942"/>
            <a:ext cx="6277177" cy="2819400"/>
          </a:xfrm>
          <a:prstGeom prst="rect">
            <a:avLst/>
          </a:prstGeom>
          <a:noFill/>
          <a:ln w="762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9962670-BED7-0946-816D-534F3F71F846}"/>
              </a:ext>
            </a:extLst>
          </p:cNvPr>
          <p:cNvSpPr txBox="1">
            <a:spLocks/>
          </p:cNvSpPr>
          <p:nvPr/>
        </p:nvSpPr>
        <p:spPr>
          <a:xfrm>
            <a:off x="3217229" y="4570135"/>
            <a:ext cx="7933989" cy="167906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核心机制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虚拟机</a:t>
            </a:r>
            <a:endParaRPr lang="en-HK" altLang="ja-JP" sz="2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JVM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是运行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字节码文件的</a:t>
            </a:r>
            <a:r>
              <a:rPr lang="ja-JP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虚拟计算机系统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最大特点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一次编写，处处运行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19" name="文本框 1">
            <a:extLst>
              <a:ext uri="{FF2B5EF4-FFF2-40B4-BE49-F238E27FC236}">
                <a16:creationId xmlns:a16="http://schemas.microsoft.com/office/drawing/2014/main" id="{BEE3FF7A-A6ED-1445-A0B1-E3F8E7B3DD8D}"/>
              </a:ext>
            </a:extLst>
          </p:cNvPr>
          <p:cNvSpPr txBox="1"/>
          <p:nvPr/>
        </p:nvSpPr>
        <p:spPr>
          <a:xfrm>
            <a:off x="179004" y="962684"/>
            <a:ext cx="3991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Han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程序的运行机制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85438" y="224645"/>
            <a:ext cx="496722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 </a:t>
            </a:r>
            <a:r>
              <a:rPr lang="en-US" altLang="zh-CN" sz="2400" b="1" dirty="0" smtClean="0"/>
              <a:t>—— </a:t>
            </a:r>
            <a:r>
              <a:rPr lang="en-HK" altLang="zh-Hans" sz="2400" b="1" dirty="0" smtClean="0"/>
              <a:t>HelloWorld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9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</TotalTime>
  <Words>3594</Words>
  <Application>Microsoft Office PowerPoint</Application>
  <PresentationFormat>宽屏</PresentationFormat>
  <Paragraphs>865</Paragraphs>
  <Slides>64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1" baseType="lpstr">
      <vt:lpstr>Arial Unicode MS</vt:lpstr>
      <vt:lpstr>ＭＳ Ｐゴシック</vt:lpstr>
      <vt:lpstr>方正舒体</vt:lpstr>
      <vt:lpstr>仿宋_GB2312</vt:lpstr>
      <vt:lpstr>SimSun</vt:lpstr>
      <vt:lpstr>SimSun</vt:lpstr>
      <vt:lpstr>Microsoft YaHei</vt:lpstr>
      <vt:lpstr>Microsoft YaHei</vt:lpstr>
      <vt:lpstr>Arial</vt:lpstr>
      <vt:lpstr>Calibri</vt:lpstr>
      <vt:lpstr>Calibri Light</vt:lpstr>
      <vt:lpstr>Comic Sans MS</vt:lpstr>
      <vt:lpstr>Times New Roman</vt:lpstr>
      <vt:lpstr>Verdana</vt:lpstr>
      <vt:lpstr>Wingdings</vt:lpstr>
      <vt:lpstr>Office 主题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phan</dc:creator>
  <cp:lastModifiedBy>周塬烨</cp:lastModifiedBy>
  <cp:revision>221</cp:revision>
  <dcterms:created xsi:type="dcterms:W3CDTF">2018-01-19T07:31:04Z</dcterms:created>
  <dcterms:modified xsi:type="dcterms:W3CDTF">2021-03-14T15:31:01Z</dcterms:modified>
</cp:coreProperties>
</file>