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370" r:id="rId3"/>
    <p:sldId id="371" r:id="rId4"/>
    <p:sldId id="372" r:id="rId5"/>
    <p:sldId id="476" r:id="rId6"/>
    <p:sldId id="477" r:id="rId7"/>
    <p:sldId id="481" r:id="rId8"/>
    <p:sldId id="482" r:id="rId9"/>
    <p:sldId id="483" r:id="rId10"/>
    <p:sldId id="484" r:id="rId11"/>
    <p:sldId id="485" r:id="rId12"/>
    <p:sldId id="478" r:id="rId13"/>
    <p:sldId id="486" r:id="rId14"/>
    <p:sldId id="479" r:id="rId15"/>
    <p:sldId id="475" r:id="rId16"/>
    <p:sldId id="368" r:id="rId17"/>
    <p:sldId id="444" r:id="rId18"/>
    <p:sldId id="447" r:id="rId19"/>
    <p:sldId id="446" r:id="rId20"/>
    <p:sldId id="449" r:id="rId21"/>
    <p:sldId id="369" r:id="rId22"/>
    <p:sldId id="580" r:id="rId23"/>
    <p:sldId id="487" r:id="rId24"/>
    <p:sldId id="408" r:id="rId25"/>
    <p:sldId id="579" r:id="rId26"/>
    <p:sldId id="441" r:id="rId27"/>
    <p:sldId id="40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981" autoAdjust="0"/>
  </p:normalViewPr>
  <p:slideViewPr>
    <p:cSldViewPr snapToGrid="0">
      <p:cViewPr varScale="1">
        <p:scale>
          <a:sx n="115" d="100"/>
          <a:sy n="115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A44E6-C6FB-487A-9C04-CB4D0BBEA75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8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1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40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14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2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4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7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1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54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4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ruanshuhua@scu.edu.cn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NULL" TargetMode="Externa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NULL" TargetMode="Externa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NULL" TargetMode="Externa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NULL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NULL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NULL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0" y="4249929"/>
            <a:ext cx="12192000" cy="45719"/>
          </a:xfrm>
          <a:prstGeom prst="rect">
            <a:avLst/>
          </a:prstGeom>
          <a:solidFill>
            <a:srgbClr val="DB5355"/>
          </a:solidFill>
          <a:ln>
            <a:solidFill>
              <a:srgbClr val="DB5355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1849645"/>
            <a:ext cx="12192000" cy="2286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794" y="2736214"/>
            <a:ext cx="85264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面向对象程序设计导论（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2" y="207315"/>
            <a:ext cx="3816026" cy="1193224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428149" y="6434331"/>
            <a:ext cx="38090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70D096-FE58-41D7-ADAD-0C31C8223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2" y="432849"/>
            <a:ext cx="1495818" cy="193537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0" name="TextBox 3"/>
          <p:cNvSpPr txBox="1"/>
          <p:nvPr/>
        </p:nvSpPr>
        <p:spPr>
          <a:xfrm>
            <a:off x="814038" y="4466795"/>
            <a:ext cx="9902283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阮树骅</a:t>
            </a:r>
            <a:endParaRPr lang="en-US" altLang="ja-JP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ruanshuhua@scu.edu.cn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Cell-p and WeChat: 13708090854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常用类关系的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A96930-EB2C-40B1-A11F-A968DA84BCB7}"/>
              </a:ext>
            </a:extLst>
          </p:cNvPr>
          <p:cNvSpPr txBox="1"/>
          <p:nvPr/>
        </p:nvSpPr>
        <p:spPr>
          <a:xfrm>
            <a:off x="83409" y="980248"/>
            <a:ext cx="11498994" cy="3896553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339EF5B-B22E-4628-94A9-1C78DBD1E129}"/>
              </a:ext>
            </a:extLst>
          </p:cNvPr>
          <p:cNvSpPr txBox="1">
            <a:spLocks noChangeArrowheads="1"/>
          </p:cNvSpPr>
          <p:nvPr/>
        </p:nvSpPr>
        <p:spPr>
          <a:xfrm>
            <a:off x="125070" y="1695381"/>
            <a:ext cx="8569325" cy="379101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/**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Returns specified bank account of this client.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@param index the index of specified bank account.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@return the specified bank account of this client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getBankAccount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index) {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return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)accounts[index];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0D8D1E5-5FD2-45B3-8744-EB91DC9D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81" y="4581455"/>
            <a:ext cx="4989289" cy="569195"/>
          </a:xfrm>
          <a:prstGeom prst="rect">
            <a:avLst/>
          </a:prstGeom>
          <a:solidFill>
            <a:srgbClr val="CCFF66">
              <a:alpha val="30196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sz="2000" u="none" dirty="0">
              <a:latin typeface="Verdana" panose="020B060403050404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68" y="1515638"/>
            <a:ext cx="4780952" cy="12761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166E3AB5-E4EA-4A0C-B874-2AE74092FF69}"/>
              </a:ext>
            </a:extLst>
          </p:cNvPr>
          <p:cNvSpPr/>
          <p:nvPr/>
        </p:nvSpPr>
        <p:spPr>
          <a:xfrm>
            <a:off x="7566186" y="2250733"/>
            <a:ext cx="1468814" cy="28465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821195" y="4177309"/>
            <a:ext cx="2723823" cy="8744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对集合对象的操作方法：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获取某个对象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0F69CB-0E1E-4CDA-AA3F-17E398386FAE}"/>
              </a:ext>
            </a:extLst>
          </p:cNvPr>
          <p:cNvSpPr txBox="1"/>
          <p:nvPr/>
        </p:nvSpPr>
        <p:spPr>
          <a:xfrm>
            <a:off x="8295205" y="974197"/>
            <a:ext cx="2236510" cy="489878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银行账号管理示例</a:t>
            </a:r>
          </a:p>
        </p:txBody>
      </p:sp>
    </p:spTree>
    <p:extLst>
      <p:ext uri="{BB962C8B-B14F-4D97-AF65-F5344CB8AC3E}">
        <p14:creationId xmlns:p14="http://schemas.microsoft.com/office/powerpoint/2010/main" val="134540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常用类关系的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A96930-EB2C-40B1-A11F-A968DA84BCB7}"/>
              </a:ext>
            </a:extLst>
          </p:cNvPr>
          <p:cNvSpPr txBox="1"/>
          <p:nvPr/>
        </p:nvSpPr>
        <p:spPr>
          <a:xfrm>
            <a:off x="83409" y="980248"/>
            <a:ext cx="11498994" cy="3896553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0DB9CF7-DC8F-40FA-8B37-B0B590CBD0B3}"/>
              </a:ext>
            </a:extLst>
          </p:cNvPr>
          <p:cNvSpPr txBox="1">
            <a:spLocks noChangeArrowheads="1"/>
          </p:cNvSpPr>
          <p:nvPr/>
        </p:nvSpPr>
        <p:spPr>
          <a:xfrm>
            <a:off x="129415" y="1828019"/>
            <a:ext cx="7966075" cy="37333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/**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Returns the number of bank account of this client.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@return  the number of bank account of this client.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int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getNumberOfBankAccounts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accounts.size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895B17BC-351D-4DEC-841B-BF36235F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32" y="4290029"/>
            <a:ext cx="5389150" cy="569195"/>
          </a:xfrm>
          <a:prstGeom prst="rect">
            <a:avLst/>
          </a:prstGeom>
          <a:solidFill>
            <a:srgbClr val="CCFF66">
              <a:alpha val="30196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sz="2000" u="none" dirty="0">
              <a:latin typeface="Verdana" panose="020B060403050404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68" y="1515638"/>
            <a:ext cx="4780952" cy="12761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166E3AB5-E4EA-4A0C-B874-2AE74092FF69}"/>
              </a:ext>
            </a:extLst>
          </p:cNvPr>
          <p:cNvSpPr/>
          <p:nvPr/>
        </p:nvSpPr>
        <p:spPr>
          <a:xfrm>
            <a:off x="7566186" y="2460567"/>
            <a:ext cx="1468814" cy="25598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89430" y="4044306"/>
            <a:ext cx="2262158" cy="8744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对集合对象的操作：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获取对象总数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0F69CB-0E1E-4CDA-AA3F-17E398386FAE}"/>
              </a:ext>
            </a:extLst>
          </p:cNvPr>
          <p:cNvSpPr txBox="1"/>
          <p:nvPr/>
        </p:nvSpPr>
        <p:spPr>
          <a:xfrm>
            <a:off x="8295205" y="974197"/>
            <a:ext cx="2236510" cy="489878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银行账号管理示例</a:t>
            </a:r>
          </a:p>
        </p:txBody>
      </p:sp>
    </p:spTree>
    <p:extLst>
      <p:ext uri="{BB962C8B-B14F-4D97-AF65-F5344CB8AC3E}">
        <p14:creationId xmlns:p14="http://schemas.microsoft.com/office/powerpoint/2010/main" val="51456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常用类关系的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658" y="980247"/>
            <a:ext cx="10253290" cy="3896553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自包含（</a:t>
            </a:r>
            <a:r>
              <a:rPr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Self-containing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一个类与自己关联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p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类的某个成员变量（属性）的类型是类本身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94AEFAB-0C1F-4FBF-A2B2-2B04781FB507}"/>
              </a:ext>
            </a:extLst>
          </p:cNvPr>
          <p:cNvSpPr txBox="1">
            <a:spLocks noChangeArrowheads="1"/>
          </p:cNvSpPr>
          <p:nvPr/>
        </p:nvSpPr>
        <p:spPr>
          <a:xfrm>
            <a:off x="335735" y="2906650"/>
            <a:ext cx="6793348" cy="36101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Person { 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The person’s father */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Person father;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The person’s mother */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private Person mother; 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69900" indent="-46990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0F69CB-0E1E-4CDA-AA3F-17E398386FAE}"/>
              </a:ext>
            </a:extLst>
          </p:cNvPr>
          <p:cNvSpPr txBox="1"/>
          <p:nvPr/>
        </p:nvSpPr>
        <p:spPr>
          <a:xfrm>
            <a:off x="7891912" y="2248411"/>
            <a:ext cx="3395097" cy="489878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Person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的“父母”示例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152" y="2963884"/>
            <a:ext cx="4803968" cy="234721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5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常用类关系的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658" y="980247"/>
            <a:ext cx="10253290" cy="3896553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自包含（</a:t>
            </a:r>
            <a:r>
              <a:rPr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Self-containing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一个类与自己关联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p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类的某个成员变量（属性）的类型是类本身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94AEFAB-0C1F-4FBF-A2B2-2B04781FB507}"/>
              </a:ext>
            </a:extLst>
          </p:cNvPr>
          <p:cNvSpPr txBox="1">
            <a:spLocks noChangeArrowheads="1"/>
          </p:cNvSpPr>
          <p:nvPr/>
        </p:nvSpPr>
        <p:spPr>
          <a:xfrm>
            <a:off x="576804" y="2983270"/>
            <a:ext cx="6793348" cy="31782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Employee { 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The employee’s boss */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Employee boss;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…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69900" indent="-46990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0F69CB-0E1E-4CDA-AA3F-17E398386FAE}"/>
              </a:ext>
            </a:extLst>
          </p:cNvPr>
          <p:cNvSpPr txBox="1"/>
          <p:nvPr/>
        </p:nvSpPr>
        <p:spPr>
          <a:xfrm>
            <a:off x="7750593" y="2289977"/>
            <a:ext cx="3849002" cy="489878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Employee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的“老板”示例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298" y="2951031"/>
            <a:ext cx="3722565" cy="217703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62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常用类关系的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945" y="961325"/>
            <a:ext cx="10253290" cy="5139757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关系循环（</a:t>
            </a:r>
            <a:r>
              <a:rPr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Relationship loops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在两个类或多个类之间发生自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SzPct val="60000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文件系统示例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SzPct val="60000"/>
            </a:pPr>
            <a:r>
              <a:rPr kumimoji="1"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A </a:t>
            </a:r>
            <a:r>
              <a:rPr kumimoji="1" lang="en-US" altLang="zh-CN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file system has folders and files, </a:t>
            </a:r>
          </a:p>
          <a:p>
            <a:pPr>
              <a:lnSpc>
                <a:spcPct val="150000"/>
              </a:lnSpc>
              <a:buSzPct val="60000"/>
            </a:pPr>
            <a:r>
              <a:rPr kumimoji="1" lang="en-US" altLang="zh-CN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anyone folder contains folders and files,</a:t>
            </a:r>
          </a:p>
          <a:p>
            <a:pPr>
              <a:lnSpc>
                <a:spcPct val="150000"/>
              </a:lnSpc>
              <a:buSzPct val="60000"/>
            </a:pPr>
            <a:r>
              <a:rPr kumimoji="1" lang="en-US" altLang="zh-CN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such and </a:t>
            </a:r>
            <a:r>
              <a:rPr kumimoji="1"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such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v"/>
            </a:pPr>
            <a:r>
              <a:rPr kumimoji="1" lang="zh-CN" altLang="en-US" sz="2400" b="1" dirty="0" smtClean="0">
                <a:latin typeface="Comic Sans MS" panose="030F0702030302020204" pitchFamily="66" charset="0"/>
              </a:rPr>
              <a:t>一个文件系统包含多个文件夹和文件；</a:t>
            </a:r>
            <a:endParaRPr kumimoji="1" lang="en-US" altLang="zh-CN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SzPct val="60000"/>
              <a:buFont typeface="Wingdings" panose="05000000000000000000" pitchFamily="2" charset="2"/>
              <a:buChar char="v"/>
            </a:pPr>
            <a:r>
              <a:rPr kumimoji="1" lang="zh-CN" altLang="en-US" sz="2400" b="1" dirty="0" smtClean="0">
                <a:latin typeface="Comic Sans MS" panose="030F0702030302020204" pitchFamily="66" charset="0"/>
              </a:rPr>
              <a:t>任意一个文件夹包含多个文件夹和文件；</a:t>
            </a:r>
            <a:endParaRPr kumimoji="1" lang="en-US" altLang="zh-CN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SzPct val="60000"/>
              <a:buFont typeface="Wingdings" panose="05000000000000000000" pitchFamily="2" charset="2"/>
              <a:buChar char="v"/>
            </a:pPr>
            <a:r>
              <a:rPr kumimoji="1" lang="zh-CN" altLang="en-US" sz="2400" b="1" dirty="0" smtClean="0">
                <a:latin typeface="Comic Sans MS" panose="030F0702030302020204" pitchFamily="66" charset="0"/>
              </a:rPr>
              <a:t>诸如此类 </a:t>
            </a:r>
            <a:r>
              <a:rPr kumimoji="1" lang="en-US" altLang="zh-CN" sz="2400" b="1" dirty="0" smtClean="0">
                <a:latin typeface="Comic Sans MS" panose="030F0702030302020204" pitchFamily="66" charset="0"/>
              </a:rPr>
              <a:t>……</a:t>
            </a:r>
            <a:endParaRPr kumimoji="1" lang="en-US" altLang="zh-CN" sz="2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SzPct val="60000"/>
            </a:pP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75860" y="4771503"/>
            <a:ext cx="5596404" cy="11208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抽象：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）文件和文件夹都是文件夹项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）一个文件夹包含多个文件夹项</a:t>
            </a:r>
            <a:endParaRPr 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Picture 5" descr="Figure 4 Class diagram of a files system"/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>
            <a:off x="6513097" y="1062171"/>
            <a:ext cx="5262819" cy="338837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20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741805" y="3009265"/>
            <a:ext cx="880935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ja-JP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文件系统设计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文件系统设计和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356" name="Picture 5" descr="Figure 4 Class diagram of a files system"/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>
            <a:off x="4633595" y="1184910"/>
            <a:ext cx="6971030" cy="44881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21945" y="1152525"/>
            <a:ext cx="3743960" cy="1861820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FolderItem.java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File.java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Folder.java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2445" y="3108958"/>
            <a:ext cx="264687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图中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主要类间关系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）继承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）关系循环</a:t>
            </a:r>
            <a:endParaRPr 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文件系统设计和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356" name="Picture 5" descr="Figure 4 Class diagram of a files system"/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>
            <a:off x="6736080" y="1000760"/>
            <a:ext cx="5273040" cy="339534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21945" y="923925"/>
            <a:ext cx="3743960" cy="1861820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FolderItem.java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None/>
            </a:pP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042" y="1577923"/>
            <a:ext cx="6323162" cy="441395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6765052" y="4588624"/>
            <a:ext cx="32017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写父类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FolderItem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文件系统设计和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7350" y="915035"/>
            <a:ext cx="3743960" cy="927735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File.java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None/>
            </a:pP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9" y="1458888"/>
            <a:ext cx="8790317" cy="533592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00356" name="Picture 5" descr="Figure 4 Class diagram of a files system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6844030" y="3174151"/>
            <a:ext cx="5273040" cy="339534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9135682" y="1654232"/>
            <a:ext cx="279435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1)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表达“继承”关键字：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extends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2)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使用父类构造方法：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super(String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文件系统设计和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945" y="949325"/>
            <a:ext cx="3743960" cy="1861820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Folder.java          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1/2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None/>
            </a:pP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3" y="1591069"/>
            <a:ext cx="7774551" cy="444698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00356" name="Picture 5" descr="Figure 4 Class diagram of a files system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6840170" y="1000760"/>
            <a:ext cx="5273040" cy="339534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8129843" y="4480557"/>
            <a:ext cx="279435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1)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表达“继承”关键字：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extends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2)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使用父类构造方法：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super(String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3)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集合类属性：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folderItems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31122"/>
            <a:ext cx="5069403" cy="905109"/>
            <a:chOff x="0" y="431122"/>
            <a:chExt cx="5069403" cy="905109"/>
          </a:xfrm>
        </p:grpSpPr>
        <p:sp>
          <p:nvSpPr>
            <p:cNvPr id="776" name="文本框 775"/>
            <p:cNvSpPr txBox="1"/>
            <p:nvPr/>
          </p:nvSpPr>
          <p:spPr>
            <a:xfrm>
              <a:off x="386746" y="596752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CONTENTS</a:t>
              </a:r>
              <a:endParaRPr lang="zh-CN" altLang="en-US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784" name="图片 78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>
              <a:off x="0" y="431122"/>
              <a:ext cx="5069403" cy="416315"/>
            </a:xfrm>
            <a:prstGeom prst="rect">
              <a:avLst/>
            </a:prstGeom>
          </p:spPr>
        </p:pic>
        <p:pic>
          <p:nvPicPr>
            <p:cNvPr id="787" name="图片 78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 rot="10800000" flipH="1">
              <a:off x="0" y="919916"/>
              <a:ext cx="5069403" cy="416315"/>
            </a:xfrm>
            <a:prstGeom prst="rect">
              <a:avLst/>
            </a:prstGeom>
          </p:spPr>
        </p:pic>
      </p:grpSp>
      <p:sp>
        <p:nvSpPr>
          <p:cNvPr id="777" name="文本框 776"/>
          <p:cNvSpPr txBox="1"/>
          <p:nvPr/>
        </p:nvSpPr>
        <p:spPr>
          <a:xfrm>
            <a:off x="2927983" y="59675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2408" y="1382287"/>
            <a:ext cx="11196572" cy="369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类的封装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课堂实践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课后作业：课程内容实践一</a:t>
            </a:r>
            <a:endParaRPr kumimoji="1"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文件系统设计和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945" y="949325"/>
            <a:ext cx="3743960" cy="1861820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Folder.java          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2/2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None/>
            </a:pP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70" y="1582493"/>
            <a:ext cx="6672424" cy="453127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00356" name="Picture 5" descr="Figure 4 Class diagram of a files system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6840170" y="1000760"/>
            <a:ext cx="5273040" cy="339534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6916184" y="4788127"/>
            <a:ext cx="34163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对集合类属性的一系列操作方法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4129" y="2633015"/>
            <a:ext cx="257660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课堂实践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94805" y="224790"/>
            <a:ext cx="492442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课堂实践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银行账户管理应用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+mn-ea"/>
                <a:cs typeface="+mn-ea"/>
                <a:sym typeface="+mn-ea"/>
              </a:rPr>
              <a:t> 请分析、完善并画出</a:t>
            </a:r>
            <a:r>
              <a:rPr lang="en-US" altLang="zh-CN" dirty="0">
                <a:latin typeface="+mn-ea"/>
                <a:cs typeface="+mn-ea"/>
                <a:sym typeface="+mn-ea"/>
              </a:rPr>
              <a:t>UML</a:t>
            </a:r>
            <a:r>
              <a:rPr lang="zh-CN" altLang="en-US" dirty="0">
                <a:latin typeface="+mn-ea"/>
                <a:cs typeface="+mn-ea"/>
                <a:sym typeface="+mn-ea"/>
              </a:rPr>
              <a:t>类图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kumimoji="1" lang="zh-CN" altLang="en-US" dirty="0">
                <a:latin typeface="+mn-ea"/>
                <a:cs typeface="+mn-ea"/>
                <a:sym typeface="+mn-ea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尝试写出三个类的代码实现</a:t>
            </a:r>
            <a:endParaRPr kumimoji="1" lang="en-US" altLang="zh-CN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kumimoji="1" lang="en-US" altLang="zh-CN" dirty="0">
                <a:latin typeface="+mn-ea"/>
                <a:cs typeface="+mn-ea"/>
                <a:sym typeface="+mn-ea"/>
              </a:rPr>
              <a:t> 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尝试写</a:t>
            </a:r>
            <a:r>
              <a:rPr kumimoji="1" lang="en-US" altLang="zh-CN" dirty="0">
                <a:latin typeface="+mn-ea"/>
                <a:cs typeface="+mn-ea"/>
                <a:sym typeface="+mn-ea"/>
              </a:rPr>
              <a:t>Client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的测试类</a:t>
            </a:r>
            <a:endParaRPr kumimoji="1" lang="en-US" altLang="zh-CN" dirty="0">
              <a:latin typeface="+mn-ea"/>
              <a:cs typeface="+mn-ea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—— </a:t>
            </a:r>
            <a:r>
              <a:rPr kumimoji="1" lang="en-US" altLang="zh-CN" dirty="0" err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ClientTest</a:t>
            </a:r>
            <a:endParaRPr kumimoji="1" lang="zh-CN" altLang="en-US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pic>
        <p:nvPicPr>
          <p:cNvPr id="9" name="Picture 5" descr="Figure 1 Class diagram of a bank system">
            <a:extLst>
              <a:ext uri="{FF2B5EF4-FFF2-40B4-BE49-F238E27FC236}">
                <a16:creationId xmlns:a16="http://schemas.microsoft.com/office/drawing/2014/main" id="{74F44EE6-66B9-418F-A081-11003B3A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80" y="1251810"/>
            <a:ext cx="6329640" cy="313757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6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4129" y="2633015"/>
            <a:ext cx="2576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</p:spTree>
    <p:extLst>
      <p:ext uri="{BB962C8B-B14F-4D97-AF65-F5344CB8AC3E}">
        <p14:creationId xmlns:p14="http://schemas.microsoft.com/office/powerpoint/2010/main" val="3589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94805" y="224790"/>
            <a:ext cx="492442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课后作业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文件系统设计及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+mn-ea"/>
                <a:cs typeface="+mn-ea"/>
                <a:sym typeface="+mn-ea"/>
              </a:rPr>
              <a:t> 请使用</a:t>
            </a:r>
            <a:r>
              <a:rPr lang="en-US" altLang="zh-CN" dirty="0">
                <a:latin typeface="+mn-ea"/>
                <a:cs typeface="+mn-ea"/>
                <a:sym typeface="+mn-ea"/>
              </a:rPr>
              <a:t>Eclipse</a:t>
            </a:r>
            <a:r>
              <a:rPr lang="zh-CN" altLang="en-US" dirty="0">
                <a:latin typeface="+mn-ea"/>
                <a:cs typeface="+mn-ea"/>
                <a:sym typeface="+mn-ea"/>
              </a:rPr>
              <a:t>下的</a:t>
            </a:r>
            <a:r>
              <a:rPr lang="en-US" altLang="zh-CN" dirty="0">
                <a:latin typeface="+mn-ea"/>
                <a:cs typeface="+mn-ea"/>
                <a:sym typeface="+mn-ea"/>
              </a:rPr>
              <a:t>File-&gt;Import</a:t>
            </a:r>
            <a:r>
              <a:rPr lang="zh-CN" altLang="en-US" dirty="0">
                <a:latin typeface="+mn-ea"/>
                <a:cs typeface="+mn-ea"/>
                <a:sym typeface="+mn-ea"/>
              </a:rPr>
              <a:t>导入</a:t>
            </a:r>
            <a:r>
              <a:rPr lang="en-US" altLang="zh-CN" dirty="0">
                <a:latin typeface="+mn-ea"/>
                <a:cs typeface="+mn-ea"/>
                <a:sym typeface="+mn-ea"/>
              </a:rPr>
              <a:t>Java Project</a:t>
            </a:r>
            <a:r>
              <a:rPr lang="zh-CN" altLang="en-US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dirty="0">
                <a:latin typeface="+mn-ea"/>
                <a:cs typeface="+mn-ea"/>
                <a:sym typeface="+mn-ea"/>
              </a:rPr>
              <a:t>filesystem</a:t>
            </a:r>
            <a:endParaRPr lang="zh-CN" altLang="en-US" dirty="0">
              <a:latin typeface="+mn-ea"/>
              <a:cs typeface="+mn-ea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+mn-ea"/>
                <a:cs typeface="+mn-ea"/>
                <a:sym typeface="+mn-ea"/>
              </a:rPr>
              <a:t> 对照</a:t>
            </a:r>
            <a:r>
              <a:rPr lang="en-US" altLang="zh-CN" dirty="0">
                <a:latin typeface="+mn-ea"/>
                <a:cs typeface="+mn-ea"/>
                <a:sym typeface="+mn-ea"/>
              </a:rPr>
              <a:t>UML</a:t>
            </a:r>
            <a:r>
              <a:rPr lang="zh-CN" altLang="en-US" dirty="0">
                <a:latin typeface="+mn-ea"/>
                <a:cs typeface="+mn-ea"/>
                <a:sym typeface="+mn-ea"/>
              </a:rPr>
              <a:t>类图读代码并给代码加注释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latin typeface="+mn-ea"/>
                <a:cs typeface="+mn-ea"/>
                <a:sym typeface="+mn-ea"/>
              </a:rPr>
              <a:t> 可修改、扩展或新建重写应用类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FileSystem</a:t>
            </a:r>
            <a:r>
              <a:rPr lang="zh-CN" altLang="en-US" dirty="0">
                <a:latin typeface="+mn-ea"/>
                <a:cs typeface="+mn-ea"/>
                <a:sym typeface="+mn-ea"/>
              </a:rPr>
              <a:t>，可不变，画完整</a:t>
            </a:r>
            <a:r>
              <a:rPr lang="en-US" altLang="zh-CN" dirty="0">
                <a:latin typeface="+mn-ea"/>
                <a:cs typeface="+mn-ea"/>
                <a:sym typeface="+mn-ea"/>
              </a:rPr>
              <a:t>UML</a:t>
            </a:r>
            <a:r>
              <a:rPr lang="zh-CN" altLang="en-US" dirty="0">
                <a:latin typeface="+mn-ea"/>
                <a:cs typeface="+mn-ea"/>
                <a:sym typeface="+mn-ea"/>
              </a:rPr>
              <a:t>类图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latin typeface="+mn-ea"/>
                <a:cs typeface="+mn-ea"/>
                <a:sym typeface="+mn-ea"/>
              </a:rPr>
              <a:t> </a:t>
            </a:r>
            <a:r>
              <a:rPr lang="zh-CN" altLang="en-US" dirty="0">
                <a:latin typeface="+mn-ea"/>
                <a:cs typeface="+mn-ea"/>
                <a:sym typeface="+mn-ea"/>
              </a:rPr>
              <a:t>请使用</a:t>
            </a:r>
            <a:r>
              <a:rPr lang="en-US" altLang="zh-CN" dirty="0">
                <a:latin typeface="+mn-ea"/>
                <a:cs typeface="+mn-ea"/>
                <a:sym typeface="+mn-ea"/>
              </a:rPr>
              <a:t>Eclipse</a:t>
            </a:r>
            <a:r>
              <a:rPr lang="zh-CN" altLang="en-US" dirty="0">
                <a:latin typeface="+mn-ea"/>
                <a:cs typeface="+mn-ea"/>
                <a:sym typeface="+mn-ea"/>
              </a:rPr>
              <a:t>下的</a:t>
            </a:r>
            <a:r>
              <a:rPr lang="en-US" altLang="zh-CN" dirty="0">
                <a:latin typeface="+mn-ea"/>
                <a:cs typeface="+mn-ea"/>
                <a:sym typeface="+mn-ea"/>
              </a:rPr>
              <a:t>File-&gt;Export</a:t>
            </a:r>
            <a:r>
              <a:rPr lang="zh-CN" altLang="en-US" dirty="0">
                <a:latin typeface="+mn-ea"/>
                <a:cs typeface="+mn-ea"/>
                <a:sym typeface="+mn-ea"/>
              </a:rPr>
              <a:t>导出</a:t>
            </a:r>
            <a:r>
              <a:rPr lang="en-US" altLang="zh-CN" dirty="0">
                <a:latin typeface="+mn-ea"/>
                <a:cs typeface="+mn-ea"/>
                <a:sym typeface="+mn-ea"/>
              </a:rPr>
              <a:t>Java Project</a:t>
            </a:r>
            <a:r>
              <a:rPr lang="zh-CN" altLang="en-US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dirty="0">
                <a:latin typeface="+mn-ea"/>
                <a:cs typeface="+mn-ea"/>
                <a:sym typeface="+mn-ea"/>
              </a:rPr>
              <a:t>filesystem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 smtClean="0">
                <a:latin typeface="+mn-ea"/>
                <a:cs typeface="+mn-ea"/>
                <a:sym typeface="+mn-ea"/>
              </a:rPr>
              <a:t> 所有</a:t>
            </a:r>
            <a:r>
              <a:rPr lang="zh-CN" altLang="en-US" dirty="0">
                <a:latin typeface="+mn-ea"/>
                <a:cs typeface="+mn-ea"/>
                <a:sym typeface="+mn-ea"/>
              </a:rPr>
              <a:t>项目内容打包</a:t>
            </a:r>
            <a:r>
              <a:rPr lang="en-US" altLang="zh-CN" dirty="0">
                <a:latin typeface="+mn-ea"/>
                <a:cs typeface="+mn-ea"/>
                <a:sym typeface="+mn-ea"/>
              </a:rPr>
              <a:t>Email</a:t>
            </a:r>
            <a:r>
              <a:rPr lang="zh-CN" altLang="en-US" dirty="0" smtClean="0">
                <a:latin typeface="+mn-ea"/>
                <a:cs typeface="+mn-ea"/>
                <a:sym typeface="+mn-ea"/>
              </a:rPr>
              <a:t>到老师邮箱：</a:t>
            </a:r>
            <a:r>
              <a:rPr lang="en-US" altLang="zh-CN" dirty="0" smtClean="0">
                <a:latin typeface="+mn-ea"/>
                <a:cs typeface="+mn-ea"/>
                <a:sym typeface="+mn-ea"/>
              </a:rPr>
              <a:t>913153042@qq.com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endParaRPr kumimoji="1" lang="zh-CN" altLang="en-US" dirty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课</a:t>
            </a:r>
            <a:r>
              <a:rPr lang="zh-CN" altLang="en-US" sz="2800" b="1" dirty="0"/>
              <a:t>后作业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1062451"/>
            <a:ext cx="11619570" cy="5038630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利用面向对象程序设计思想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，分析、设计、实现“文件系统”的应用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基本要求：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）要求对照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类图读代码，给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代码加注释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）应用类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FileSystem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发挥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，修改、扩展或新建重写；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）新增应用类部分请注意名字取法，要求“见名知意”；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4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）先分析、设计（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完整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类图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），再写码实现；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组内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讨论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“文件系统”示例的设计和实现。</a:t>
            </a:r>
            <a:endParaRPr kumimoji="1" lang="en-US" altLang="zh-Hans" sz="2400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提交内容：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类图、</a:t>
            </a:r>
            <a:r>
              <a:rPr kumimoji="1" lang="zh-Hans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源代码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、运行截图，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打包文件名：行课班号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组号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文件系统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HK" altLang="zh-Hans" sz="2400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提交时间：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第七周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课前两天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，按组提交到相应行课班的</a:t>
            </a:r>
            <a:r>
              <a:rPr kumimoji="1" lang="zh-Hans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助教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老师</a:t>
            </a:r>
            <a:r>
              <a:rPr kumimoji="1" lang="zh-Hans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邮箱。</a:t>
            </a:r>
            <a:endParaRPr kumimoji="1" lang="en-US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Han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比如：周一行课班的各组，请在周六晚上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点前提交。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732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984" y="2368247"/>
            <a:ext cx="8903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阅读推荐</a:t>
            </a:r>
          </a:p>
          <a:p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人工智能在网络安全中的应用价值展望：http://news.ifeng.com/a/20170920/52090309_0.shtml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685" y="2420982"/>
            <a:ext cx="5059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祝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大家学习愉快</a:t>
            </a:r>
            <a:r>
              <a:rPr lang="en-US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图片 78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784" name="图片 78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sp>
        <p:nvSpPr>
          <p:cNvPr id="776" name="文本框 775"/>
          <p:cNvSpPr txBox="1"/>
          <p:nvPr/>
        </p:nvSpPr>
        <p:spPr>
          <a:xfrm>
            <a:off x="386746" y="59675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36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2927983" y="5967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本节目录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5640" y="1651635"/>
            <a:ext cx="7684135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常用类关系的</a:t>
            </a:r>
            <a:r>
              <a:rPr kumimoji="1"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1"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文件系统设计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kumimoji="1"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1" lang="ja-JP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kumimoji="1"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作业：课程内容实践二</a:t>
            </a:r>
            <a:endParaRPr kumimoji="1"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741805" y="3009265"/>
            <a:ext cx="880935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常用类关系的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常用类关系的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945" y="1152524"/>
            <a:ext cx="10253290" cy="3896553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常用类关系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一到多的关联（</a:t>
            </a:r>
            <a:r>
              <a:rPr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Collection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自包含（</a:t>
            </a:r>
            <a:r>
              <a:rPr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Self-containing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关系循环（</a:t>
            </a:r>
            <a:r>
              <a:rPr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Relationship loops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55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常用类关系的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660" y="980248"/>
            <a:ext cx="11687175" cy="3896553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一到多的关联（</a:t>
            </a:r>
            <a:r>
              <a:rPr lang="en-US" altLang="zh-CN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Collection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一个类的成员变量（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集合类的属性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）是与其关联的另一个类的多个对象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p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访问和维护该集合类的属性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方法：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对集合对象的操作方法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0F69CB-0E1E-4CDA-AA3F-17E398386FAE}"/>
              </a:ext>
            </a:extLst>
          </p:cNvPr>
          <p:cNvSpPr txBox="1"/>
          <p:nvPr/>
        </p:nvSpPr>
        <p:spPr>
          <a:xfrm>
            <a:off x="9197009" y="3935898"/>
            <a:ext cx="2646878" cy="463717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银行账号管理示例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82" y="3347718"/>
            <a:ext cx="8451549" cy="221350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466D9272-FC83-4322-9191-8379849D1144}"/>
              </a:ext>
            </a:extLst>
          </p:cNvPr>
          <p:cNvSpPr/>
          <p:nvPr/>
        </p:nvSpPr>
        <p:spPr>
          <a:xfrm>
            <a:off x="1113187" y="4279733"/>
            <a:ext cx="2676938" cy="12410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A84D782-FB3A-469B-8CF7-FC5E8CA88EAB}"/>
              </a:ext>
            </a:extLst>
          </p:cNvPr>
          <p:cNvSpPr/>
          <p:nvPr/>
        </p:nvSpPr>
        <p:spPr>
          <a:xfrm>
            <a:off x="5042089" y="4068664"/>
            <a:ext cx="1264287" cy="58309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6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常用类关系的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09" y="980248"/>
            <a:ext cx="11498994" cy="3896553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0CBDE6A-14EC-4773-8A18-D4BA45A7A4B1}"/>
              </a:ext>
            </a:extLst>
          </p:cNvPr>
          <p:cNvSpPr txBox="1">
            <a:spLocks noChangeArrowheads="1"/>
          </p:cNvSpPr>
          <p:nvPr/>
        </p:nvSpPr>
        <p:spPr>
          <a:xfrm>
            <a:off x="410541" y="1766906"/>
            <a:ext cx="9926847" cy="403107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Client { 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Name of client */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String name;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Collection of &lt;code&gt;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&lt;/code&gt; objects.*/</a:t>
            </a:r>
          </a:p>
          <a:p>
            <a:pPr marL="469900" indent="-469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private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accounts; </a:t>
            </a:r>
          </a:p>
          <a:p>
            <a:pPr marL="469900" indent="-46990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CE6CEDC-2AAE-41EB-B06A-000518A03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65" y="4125845"/>
            <a:ext cx="8315325" cy="1311806"/>
          </a:xfrm>
          <a:prstGeom prst="rect">
            <a:avLst/>
          </a:prstGeom>
          <a:solidFill>
            <a:srgbClr val="CCFF66">
              <a:alpha val="30196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sz="2000" u="none">
              <a:latin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68" y="1515638"/>
            <a:ext cx="4780952" cy="12761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2CC40DD8-96B8-4355-971F-3E5F4044F833}"/>
              </a:ext>
            </a:extLst>
          </p:cNvPr>
          <p:cNvSpPr/>
          <p:nvPr/>
        </p:nvSpPr>
        <p:spPr>
          <a:xfrm>
            <a:off x="9755425" y="1871958"/>
            <a:ext cx="768119" cy="56547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82347" y="4452851"/>
            <a:ext cx="1569660" cy="4454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声明成员变量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0F69CB-0E1E-4CDA-AA3F-17E398386FAE}"/>
              </a:ext>
            </a:extLst>
          </p:cNvPr>
          <p:cNvSpPr txBox="1"/>
          <p:nvPr/>
        </p:nvSpPr>
        <p:spPr>
          <a:xfrm>
            <a:off x="8295205" y="974197"/>
            <a:ext cx="2236510" cy="489878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银行账号管理示例</a:t>
            </a:r>
          </a:p>
        </p:txBody>
      </p:sp>
    </p:spTree>
    <p:extLst>
      <p:ext uri="{BB962C8B-B14F-4D97-AF65-F5344CB8AC3E}">
        <p14:creationId xmlns:p14="http://schemas.microsoft.com/office/powerpoint/2010/main" val="12767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常用类关系的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09" y="980248"/>
            <a:ext cx="11498994" cy="3896553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50CE49F-05EA-460A-864F-4E43469312C7}"/>
              </a:ext>
            </a:extLst>
          </p:cNvPr>
          <p:cNvSpPr txBox="1">
            <a:spLocks noChangeArrowheads="1"/>
          </p:cNvSpPr>
          <p:nvPr/>
        </p:nvSpPr>
        <p:spPr>
          <a:xfrm>
            <a:off x="159027" y="1656524"/>
            <a:ext cx="7966075" cy="44820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/**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Constructs a &lt;code&gt;Client&lt;/code&gt; object.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Creates an empty collection of bank accounts.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@param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name of the client.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Client(String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name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accounts = new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BE9B2023-0C98-4183-B03A-F484B45A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4" y="5352705"/>
            <a:ext cx="6485213" cy="457200"/>
          </a:xfrm>
          <a:prstGeom prst="rect">
            <a:avLst/>
          </a:prstGeom>
          <a:solidFill>
            <a:srgbClr val="CCFF66">
              <a:alpha val="30196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sz="2400" u="none"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68" y="1515638"/>
            <a:ext cx="4780952" cy="12761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2CC40DD8-96B8-4355-971F-3E5F4044F833}"/>
              </a:ext>
            </a:extLst>
          </p:cNvPr>
          <p:cNvSpPr/>
          <p:nvPr/>
        </p:nvSpPr>
        <p:spPr>
          <a:xfrm>
            <a:off x="9755425" y="1871958"/>
            <a:ext cx="768119" cy="56547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412481" y="5269575"/>
            <a:ext cx="2351926" cy="4898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在构造方法内初始化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0F69CB-0E1E-4CDA-AA3F-17E398386FAE}"/>
              </a:ext>
            </a:extLst>
          </p:cNvPr>
          <p:cNvSpPr txBox="1"/>
          <p:nvPr/>
        </p:nvSpPr>
        <p:spPr>
          <a:xfrm>
            <a:off x="8295205" y="974197"/>
            <a:ext cx="2236510" cy="489878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银行账号管理示例</a:t>
            </a:r>
          </a:p>
        </p:txBody>
      </p:sp>
    </p:spTree>
    <p:extLst>
      <p:ext uri="{BB962C8B-B14F-4D97-AF65-F5344CB8AC3E}">
        <p14:creationId xmlns:p14="http://schemas.microsoft.com/office/powerpoint/2010/main" val="366368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常用类关系的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A96930-EB2C-40B1-A11F-A968DA84BCB7}"/>
              </a:ext>
            </a:extLst>
          </p:cNvPr>
          <p:cNvSpPr txBox="1"/>
          <p:nvPr/>
        </p:nvSpPr>
        <p:spPr>
          <a:xfrm>
            <a:off x="83409" y="980248"/>
            <a:ext cx="11498994" cy="3896553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88A77D9-8FF4-4114-8D7E-1952830122CD}"/>
              </a:ext>
            </a:extLst>
          </p:cNvPr>
          <p:cNvSpPr txBox="1">
            <a:spLocks noChangeArrowheads="1"/>
          </p:cNvSpPr>
          <p:nvPr/>
        </p:nvSpPr>
        <p:spPr>
          <a:xfrm>
            <a:off x="188913" y="1724229"/>
            <a:ext cx="8801100" cy="3563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/**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Adds a bank account to this client.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@param account  the {@link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object.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addBankAccount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account)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accounts.add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(account);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5B21FE6F-AB59-41F4-97E2-81888CC1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34" y="4255394"/>
            <a:ext cx="3634688" cy="503237"/>
          </a:xfrm>
          <a:prstGeom prst="rect">
            <a:avLst/>
          </a:prstGeom>
          <a:solidFill>
            <a:srgbClr val="CCFF66">
              <a:alpha val="30196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sz="2000" u="none"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68" y="1515638"/>
            <a:ext cx="4780952" cy="12761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166E3AB5-E4EA-4A0C-B874-2AE74092FF69}"/>
              </a:ext>
            </a:extLst>
          </p:cNvPr>
          <p:cNvSpPr/>
          <p:nvPr/>
        </p:nvSpPr>
        <p:spPr>
          <a:xfrm>
            <a:off x="7566186" y="2048685"/>
            <a:ext cx="1468814" cy="27457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145394" y="3894674"/>
            <a:ext cx="2723823" cy="8744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对集合对象的操作方法：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添加对象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0F69CB-0E1E-4CDA-AA3F-17E398386FAE}"/>
              </a:ext>
            </a:extLst>
          </p:cNvPr>
          <p:cNvSpPr txBox="1"/>
          <p:nvPr/>
        </p:nvSpPr>
        <p:spPr>
          <a:xfrm>
            <a:off x="8295205" y="974197"/>
            <a:ext cx="2236510" cy="489878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银行账号管理示例</a:t>
            </a:r>
          </a:p>
        </p:txBody>
      </p:sp>
    </p:spTree>
    <p:extLst>
      <p:ext uri="{BB962C8B-B14F-4D97-AF65-F5344CB8AC3E}">
        <p14:creationId xmlns:p14="http://schemas.microsoft.com/office/powerpoint/2010/main" val="24770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miter/>
        </a:ln>
      </a:spPr>
      <a:bodyPr/>
      <a:lstStyle>
        <a:defPPr marL="0" indent="0" fontAlgn="auto">
          <a:lnSpc>
            <a:spcPts val="3060"/>
          </a:lnSpc>
          <a:spcBef>
            <a:spcPts val="600"/>
          </a:spcBef>
          <a:spcAft>
            <a:spcPts val="600"/>
          </a:spcAft>
          <a:buFont typeface="Wingdings" panose="05000000000000000000" pitchFamily="2" charset="2"/>
          <a:buNone/>
          <a:defRPr lang="zh-CN" altLang="en-US" b="1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1196</Words>
  <Application>Microsoft Office PowerPoint</Application>
  <PresentationFormat>宽屏</PresentationFormat>
  <Paragraphs>248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ＭＳ Ｐゴシック</vt:lpstr>
      <vt:lpstr>华文楷体</vt:lpstr>
      <vt:lpstr>宋体</vt:lpstr>
      <vt:lpstr>Microsoft YaHei</vt:lpstr>
      <vt:lpstr>Microsoft YaHei</vt:lpstr>
      <vt:lpstr>Arial</vt:lpstr>
      <vt:lpstr>Calibri</vt:lpstr>
      <vt:lpstr>Calibri Light</vt:lpstr>
      <vt:lpstr>Comic Sans MS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周塬烨</cp:lastModifiedBy>
  <cp:revision>637</cp:revision>
  <dcterms:created xsi:type="dcterms:W3CDTF">2018-01-19T07:31:00Z</dcterms:created>
  <dcterms:modified xsi:type="dcterms:W3CDTF">2021-04-05T10:10:34Z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