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370" r:id="rId3"/>
    <p:sldId id="371" r:id="rId4"/>
    <p:sldId id="372" r:id="rId5"/>
    <p:sldId id="368" r:id="rId6"/>
    <p:sldId id="442" r:id="rId7"/>
    <p:sldId id="443" r:id="rId8"/>
    <p:sldId id="444" r:id="rId9"/>
    <p:sldId id="445" r:id="rId10"/>
    <p:sldId id="446" r:id="rId11"/>
    <p:sldId id="447" r:id="rId12"/>
    <p:sldId id="386" r:id="rId13"/>
    <p:sldId id="448" r:id="rId14"/>
    <p:sldId id="391" r:id="rId15"/>
    <p:sldId id="396" r:id="rId16"/>
    <p:sldId id="451" r:id="rId17"/>
    <p:sldId id="452" r:id="rId18"/>
    <p:sldId id="401" r:id="rId19"/>
    <p:sldId id="455" r:id="rId20"/>
    <p:sldId id="456" r:id="rId21"/>
    <p:sldId id="457" r:id="rId22"/>
    <p:sldId id="458" r:id="rId23"/>
    <p:sldId id="374" r:id="rId24"/>
    <p:sldId id="424" r:id="rId25"/>
    <p:sldId id="507" r:id="rId26"/>
    <p:sldId id="508" r:id="rId27"/>
    <p:sldId id="509" r:id="rId28"/>
    <p:sldId id="522" r:id="rId29"/>
    <p:sldId id="511" r:id="rId30"/>
    <p:sldId id="514" r:id="rId31"/>
    <p:sldId id="512" r:id="rId32"/>
    <p:sldId id="513" r:id="rId33"/>
    <p:sldId id="515" r:id="rId34"/>
    <p:sldId id="518" r:id="rId35"/>
    <p:sldId id="516" r:id="rId36"/>
    <p:sldId id="519" r:id="rId37"/>
    <p:sldId id="503" r:id="rId38"/>
    <p:sldId id="520" r:id="rId39"/>
    <p:sldId id="546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3" r:id="rId48"/>
    <p:sldId id="534" r:id="rId49"/>
    <p:sldId id="535" r:id="rId50"/>
    <p:sldId id="536" r:id="rId51"/>
    <p:sldId id="537" r:id="rId52"/>
    <p:sldId id="539" r:id="rId53"/>
    <p:sldId id="540" r:id="rId54"/>
    <p:sldId id="541" r:id="rId55"/>
    <p:sldId id="542" r:id="rId56"/>
    <p:sldId id="543" r:id="rId57"/>
    <p:sldId id="369" r:id="rId58"/>
    <p:sldId id="408" r:id="rId59"/>
    <p:sldId id="545" r:id="rId60"/>
    <p:sldId id="510" r:id="rId61"/>
    <p:sldId id="523" r:id="rId62"/>
    <p:sldId id="579" r:id="rId63"/>
    <p:sldId id="322" r:id="rId64"/>
    <p:sldId id="441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>
      <p:cViewPr varScale="1">
        <p:scale>
          <a:sx n="109" d="100"/>
          <a:sy n="109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0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8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5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9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6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39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10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08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8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29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10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80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1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65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7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85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43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73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98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54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58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6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08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57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7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15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89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19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向下指、向上转换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9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85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24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4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1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11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54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175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375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724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771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9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96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5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3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3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6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NULL" TargetMode="Externa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5/6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299FA3-4C8F-4641-A989-418B2B3924E0}"/>
              </a:ext>
            </a:extLst>
          </p:cNvPr>
          <p:cNvGrpSpPr/>
          <p:nvPr/>
        </p:nvGrpSpPr>
        <p:grpSpPr>
          <a:xfrm>
            <a:off x="1377950" y="4241800"/>
            <a:ext cx="5973763" cy="1852613"/>
            <a:chOff x="1377950" y="4241800"/>
            <a:chExt cx="5973763" cy="1852613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8F0ABFB8-89C1-417C-91A7-20C995A2FE53}"/>
                </a:ext>
              </a:extLst>
            </p:cNvPr>
            <p:cNvSpPr/>
            <p:nvPr/>
          </p:nvSpPr>
          <p:spPr>
            <a:xfrm>
              <a:off x="2454275" y="5518150"/>
              <a:ext cx="3816350" cy="57626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800" dirty="0" err="1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ClassB</a:t>
              </a:r>
              <a:endPara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371F1200-A9DB-40F7-9524-ECCA37301E84}"/>
                </a:ext>
              </a:extLst>
            </p:cNvPr>
            <p:cNvSpPr/>
            <p:nvPr/>
          </p:nvSpPr>
          <p:spPr>
            <a:xfrm>
              <a:off x="3390900" y="4241800"/>
              <a:ext cx="1871663" cy="57626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800" dirty="0" err="1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ClassA</a:t>
              </a:r>
              <a:endPara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253EBD48-4BB2-4323-9E81-798ADD53E72E}"/>
                </a:ext>
              </a:extLst>
            </p:cNvPr>
            <p:cNvGrpSpPr/>
            <p:nvPr/>
          </p:nvGrpSpPr>
          <p:grpSpPr>
            <a:xfrm>
              <a:off x="2814955" y="4570730"/>
              <a:ext cx="575945" cy="947420"/>
              <a:chOff x="1882" y="1616"/>
              <a:chExt cx="363" cy="862"/>
            </a:xfrm>
          </p:grpSpPr>
          <p:sp>
            <p:nvSpPr>
              <p:cNvPr id="24" name="Line 7">
                <a:extLst>
                  <a:ext uri="{FF2B5EF4-FFF2-40B4-BE49-F238E27FC236}">
                    <a16:creationId xmlns:a16="http://schemas.microsoft.com/office/drawing/2014/main" id="{06F07708-BC2F-4C05-B0A4-BBBC3654BF99}"/>
                  </a:ext>
                </a:extLst>
              </p:cNvPr>
              <p:cNvSpPr/>
              <p:nvPr/>
            </p:nvSpPr>
            <p:spPr>
              <a:xfrm>
                <a:off x="1882" y="1616"/>
                <a:ext cx="0" cy="862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arrow" w="lg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14D3EDCB-5BAD-4910-A14E-885413251896}"/>
                  </a:ext>
                </a:extLst>
              </p:cNvPr>
              <p:cNvSpPr/>
              <p:nvPr/>
            </p:nvSpPr>
            <p:spPr>
              <a:xfrm>
                <a:off x="1882" y="1616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B2F3B333-03E9-4917-8A38-F866CC8F645F}"/>
                </a:ext>
              </a:extLst>
            </p:cNvPr>
            <p:cNvGrpSpPr/>
            <p:nvPr/>
          </p:nvGrpSpPr>
          <p:grpSpPr>
            <a:xfrm>
              <a:off x="5262880" y="4570730"/>
              <a:ext cx="575945" cy="947420"/>
              <a:chOff x="3424" y="1616"/>
              <a:chExt cx="363" cy="862"/>
            </a:xfrm>
          </p:grpSpPr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25AD8EC7-90F0-494A-BCF2-87B811AD2AFC}"/>
                  </a:ext>
                </a:extLst>
              </p:cNvPr>
              <p:cNvSpPr/>
              <p:nvPr/>
            </p:nvSpPr>
            <p:spPr>
              <a:xfrm>
                <a:off x="3787" y="1616"/>
                <a:ext cx="0" cy="862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arrow" w="lg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22E465F1-5573-45B7-B9CF-00BA7C1129C6}"/>
                  </a:ext>
                </a:extLst>
              </p:cNvPr>
              <p:cNvSpPr/>
              <p:nvPr/>
            </p:nvSpPr>
            <p:spPr>
              <a:xfrm>
                <a:off x="3424" y="1616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B87D65E-36E6-4F5B-BFB1-388FE44A5DD0}"/>
                </a:ext>
              </a:extLst>
            </p:cNvPr>
            <p:cNvSpPr/>
            <p:nvPr/>
          </p:nvSpPr>
          <p:spPr>
            <a:xfrm>
              <a:off x="1377950" y="5084763"/>
              <a:ext cx="1368425" cy="287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-roleOne</a:t>
              </a:r>
              <a:endParaRPr lang="zh-CN" altLang="en-US" b="1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0815815E-BCD9-484C-94C2-05A827E9D16A}"/>
                </a:ext>
              </a:extLst>
            </p:cNvPr>
            <p:cNvSpPr/>
            <p:nvPr/>
          </p:nvSpPr>
          <p:spPr>
            <a:xfrm>
              <a:off x="5983288" y="5089525"/>
              <a:ext cx="1368425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-roleTwo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1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6/6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Group 3">
            <a:extLst>
              <a:ext uri="{FF2B5EF4-FFF2-40B4-BE49-F238E27FC236}">
                <a16:creationId xmlns:a16="http://schemas.microsoft.com/office/drawing/2014/main" id="{215AA0F4-F244-4901-B201-4C103855F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194583"/>
              </p:ext>
            </p:extLst>
          </p:nvPr>
        </p:nvGraphicFramePr>
        <p:xfrm>
          <a:off x="303848" y="1697355"/>
          <a:ext cx="7997507" cy="4206324"/>
        </p:xfrm>
        <a:graphic>
          <a:graphicData uri="http://schemas.openxmlformats.org/drawingml/2006/table">
            <a:tbl>
              <a:tblPr/>
              <a:tblGrid>
                <a:gridCol w="286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Unspecified (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未指明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Exactly one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Zero or one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0..*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Zero or more instances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1..*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 or more instances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Specified a range [n, m], such as: 2..4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..j, k..l, m..n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Multiple, disjoint ranges, such as: 2, 4..7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特别的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语义区别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        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部分对象可以属于多个整体对象，也可以为多个整体对象共享。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可分离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各自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具有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生命周期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UML类图：聚合关系用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带空心菱形的箭头实线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3"/>
          <p:cNvGraphicFramePr/>
          <p:nvPr/>
        </p:nvGraphicFramePr>
        <p:xfrm>
          <a:off x="539750" y="4071938"/>
          <a:ext cx="3528392" cy="1512731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ClassA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3"/>
          <p:cNvGraphicFramePr/>
          <p:nvPr/>
        </p:nvGraphicFramePr>
        <p:xfrm>
          <a:off x="5940425" y="4051300"/>
          <a:ext cx="1872208" cy="15130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055" name="直接箭头连接符 12"/>
          <p:cNvCxnSpPr>
            <a:stCxn id="71691" idx="3"/>
          </p:cNvCxnSpPr>
          <p:nvPr/>
        </p:nvCxnSpPr>
        <p:spPr>
          <a:xfrm>
            <a:off x="4356735" y="4778375"/>
            <a:ext cx="1583690" cy="1460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691" name="菱形 13"/>
          <p:cNvSpPr/>
          <p:nvPr/>
        </p:nvSpPr>
        <p:spPr>
          <a:xfrm>
            <a:off x="4068754" y="4634379"/>
            <a:ext cx="288043" cy="288012"/>
          </a:xfrm>
          <a:prstGeom prst="diamond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特别的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语义区别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        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部分对象可以属于多个整体对象，也可以为多个整体对象共享。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可分离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各自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具有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生命周期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UML类图：聚合关系用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带空心菱形的箭头实线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3"/>
          <p:cNvGraphicFramePr/>
          <p:nvPr/>
        </p:nvGraphicFramePr>
        <p:xfrm>
          <a:off x="539750" y="4071938"/>
          <a:ext cx="3528392" cy="1512731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ClassA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3"/>
          <p:cNvGraphicFramePr/>
          <p:nvPr/>
        </p:nvGraphicFramePr>
        <p:xfrm>
          <a:off x="5940425" y="4051300"/>
          <a:ext cx="1872208" cy="15130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055" name="直接箭头连接符 12"/>
          <p:cNvCxnSpPr>
            <a:stCxn id="71691" idx="3"/>
          </p:cNvCxnSpPr>
          <p:nvPr/>
        </p:nvCxnSpPr>
        <p:spPr>
          <a:xfrm>
            <a:off x="4356735" y="4778375"/>
            <a:ext cx="1583690" cy="1460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691" name="菱形 13"/>
          <p:cNvSpPr/>
          <p:nvPr/>
        </p:nvSpPr>
        <p:spPr>
          <a:xfrm>
            <a:off x="4068754" y="4634379"/>
            <a:ext cx="288043" cy="288012"/>
          </a:xfrm>
          <a:prstGeom prst="diamond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Picture 4" descr="Figure 13 Aggregation hierarchy of a book">
            <a:extLst>
              <a:ext uri="{FF2B5EF4-FFF2-40B4-BE49-F238E27FC236}">
                <a16:creationId xmlns:a16="http://schemas.microsoft.com/office/drawing/2014/main" id="{E75922F0-E49A-4A52-B678-D1AC1120659B}"/>
              </a:ext>
            </a:extLst>
          </p:cNvPr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228600" y="992505"/>
            <a:ext cx="11780520" cy="5029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F063FC-1F7E-48E5-AD40-09DB3F976114}"/>
              </a:ext>
            </a:extLst>
          </p:cNvPr>
          <p:cNvSpPr txBox="1"/>
          <p:nvPr/>
        </p:nvSpPr>
        <p:spPr>
          <a:xfrm>
            <a:off x="211010" y="1055069"/>
            <a:ext cx="3139001" cy="463717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类图示例</a:t>
            </a:r>
          </a:p>
        </p:txBody>
      </p:sp>
    </p:spTree>
    <p:extLst>
      <p:ext uri="{BB962C8B-B14F-4D97-AF65-F5344CB8AC3E}">
        <p14:creationId xmlns:p14="http://schemas.microsoft.com/office/powerpoint/2010/main" val="24249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contains-a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语义区别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       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组合关系中整体的生命周期结束也就意味着部分的生命周期结束。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整体与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部分之间是</a:t>
            </a:r>
            <a:r>
              <a:rPr 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不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可分离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UML类图：组合关系用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带实心菱形的箭头实线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3"/>
          <p:cNvGraphicFramePr/>
          <p:nvPr/>
        </p:nvGraphicFramePr>
        <p:xfrm>
          <a:off x="539750" y="4135438"/>
          <a:ext cx="3528392" cy="1512731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ClassA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</a:t>
                      </a:r>
                      <a:r>
                        <a:rPr kumimoji="1" lang="en-US" altLang="zh-CN" sz="2400" b="1" i="0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3"/>
          <p:cNvGraphicFramePr/>
          <p:nvPr/>
        </p:nvGraphicFramePr>
        <p:xfrm>
          <a:off x="5940425" y="4114800"/>
          <a:ext cx="1872208" cy="15130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055" name="直接箭头连接符 12"/>
          <p:cNvCxnSpPr>
            <a:stCxn id="71691" idx="3"/>
          </p:cNvCxnSpPr>
          <p:nvPr/>
        </p:nvCxnSpPr>
        <p:spPr>
          <a:xfrm>
            <a:off x="4356735" y="4841875"/>
            <a:ext cx="1583690" cy="1460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691" name="菱形 13"/>
          <p:cNvSpPr/>
          <p:nvPr/>
        </p:nvSpPr>
        <p:spPr>
          <a:xfrm>
            <a:off x="4068754" y="4697879"/>
            <a:ext cx="288043" cy="288012"/>
          </a:xfrm>
          <a:prstGeom prst="diamond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两个类（或接口）之间的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is-a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1/3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表达两个类（或接口）之间的父与子的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一个子类只能继承一个父类（或抽象父类）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一个子接口可以继承多个父接口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示例：子类（子接口）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是一类父类（父接口）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UML类图：继承关系用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extends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828" name="组合 12"/>
          <p:cNvGrpSpPr/>
          <p:nvPr/>
        </p:nvGrpSpPr>
        <p:grpSpPr>
          <a:xfrm>
            <a:off x="9052558" y="1848803"/>
            <a:ext cx="1929130" cy="3672076"/>
            <a:chOff x="1721280" y="2564904"/>
            <a:chExt cx="1929323" cy="3672597"/>
          </a:xfrm>
        </p:grpSpPr>
        <p:graphicFrame>
          <p:nvGraphicFramePr>
            <p:cNvPr id="6" name="Group 3"/>
            <p:cNvGraphicFramePr/>
            <p:nvPr/>
          </p:nvGraphicFramePr>
          <p:xfrm>
            <a:off x="1721280" y="2564904"/>
            <a:ext cx="1929323" cy="1330040"/>
          </p:xfrm>
          <a:graphic>
            <a:graphicData uri="http://schemas.openxmlformats.org/drawingml/2006/table">
              <a:tbl>
                <a:tblPr/>
                <a:tblGrid>
                  <a:gridCol w="19291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ClassA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" name="Group 3"/>
            <p:cNvGraphicFramePr/>
            <p:nvPr/>
          </p:nvGraphicFramePr>
          <p:xfrm>
            <a:off x="1763688" y="4907461"/>
            <a:ext cx="1872395" cy="1330040"/>
          </p:xfrm>
          <a:graphic>
            <a:graphicData uri="http://schemas.openxmlformats.org/drawingml/2006/table">
              <a:tbl>
                <a:tblPr/>
                <a:tblGrid>
                  <a:gridCol w="18722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77831" name="等腰三角形 9"/>
            <p:cNvSpPr/>
            <p:nvPr/>
          </p:nvSpPr>
          <p:spPr>
            <a:xfrm>
              <a:off x="2555776" y="3933056"/>
              <a:ext cx="288032" cy="288032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7832" name="直接连接符 11"/>
            <p:cNvCxnSpPr>
              <a:stCxn id="77831" idx="3"/>
            </p:cNvCxnSpPr>
            <p:nvPr/>
          </p:nvCxnSpPr>
          <p:spPr>
            <a:xfrm>
              <a:off x="2699792" y="4221088"/>
              <a:ext cx="0" cy="720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两个类（或接口）之间的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is-a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2/3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表达两个类（或接口）之间的父与子的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一个子类只能继承一个父类（或抽象父类）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一个子接口可以继承多个父接口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示例：子类（子接口）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是一类父类（父接口）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UML类图：继承关系用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extends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DBEC648E-A2FA-4E56-A4B5-38FB51200085}"/>
              </a:ext>
            </a:extLst>
          </p:cNvPr>
          <p:cNvGrpSpPr/>
          <p:nvPr/>
        </p:nvGrpSpPr>
        <p:grpSpPr>
          <a:xfrm>
            <a:off x="9091292" y="1603396"/>
            <a:ext cx="1890395" cy="4406142"/>
            <a:chOff x="1746682" y="2361672"/>
            <a:chExt cx="1890584" cy="4406767"/>
          </a:xfrm>
        </p:grpSpPr>
        <p:graphicFrame>
          <p:nvGraphicFramePr>
            <p:cNvPr id="15" name="Group 3">
              <a:extLst>
                <a:ext uri="{FF2B5EF4-FFF2-40B4-BE49-F238E27FC236}">
                  <a16:creationId xmlns:a16="http://schemas.microsoft.com/office/drawing/2014/main" id="{9769ECC9-A9FD-47A0-9259-F3B59B63FCAA}"/>
                </a:ext>
              </a:extLst>
            </p:cNvPr>
            <p:cNvGraphicFramePr/>
            <p:nvPr/>
          </p:nvGraphicFramePr>
          <p:xfrm>
            <a:off x="1746682" y="2361672"/>
            <a:ext cx="1890584" cy="1696581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B3BAAA9C-17C7-426B-9E68-778521B8E277}"/>
                </a:ext>
              </a:extLst>
            </p:cNvPr>
            <p:cNvGraphicFramePr/>
            <p:nvPr/>
          </p:nvGraphicFramePr>
          <p:xfrm>
            <a:off x="1763688" y="5072587"/>
            <a:ext cx="1872395" cy="1695852"/>
          </p:xfrm>
          <a:graphic>
            <a:graphicData uri="http://schemas.openxmlformats.org/drawingml/2006/table">
              <a:tbl>
                <a:tblPr/>
                <a:tblGrid>
                  <a:gridCol w="18722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dirty="0" err="1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InterfaceB</a:t>
                        </a: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等腰三角形 9">
              <a:extLst>
                <a:ext uri="{FF2B5EF4-FFF2-40B4-BE49-F238E27FC236}">
                  <a16:creationId xmlns:a16="http://schemas.microsoft.com/office/drawing/2014/main" id="{772FF0C1-7D5D-45D7-B2AF-DE656EDE6DD1}"/>
                </a:ext>
              </a:extLst>
            </p:cNvPr>
            <p:cNvSpPr/>
            <p:nvPr/>
          </p:nvSpPr>
          <p:spPr>
            <a:xfrm>
              <a:off x="2555776" y="4085480"/>
              <a:ext cx="288032" cy="288032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F896BACA-C429-408A-93D0-963B314B5EDF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2699792" y="4361445"/>
              <a:ext cx="0" cy="720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46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两个类（或接口）之间的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is-a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3/3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表达两个类（或接口）之间的父与子的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一个子类只能继承一个父类（或抽象父类）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多重继承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一个子接口可以继承多个父接口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示例：子类（子接口）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是一类父类（父接口）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UML类图：继承关系用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extends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6BEF4B-1F04-4D04-83A7-6328FEBA904F}"/>
              </a:ext>
            </a:extLst>
          </p:cNvPr>
          <p:cNvGrpSpPr/>
          <p:nvPr/>
        </p:nvGrpSpPr>
        <p:grpSpPr>
          <a:xfrm>
            <a:off x="6938304" y="1645600"/>
            <a:ext cx="4817110" cy="4406142"/>
            <a:chOff x="6164577" y="1645600"/>
            <a:chExt cx="4817110" cy="4406142"/>
          </a:xfrm>
        </p:grpSpPr>
        <p:grpSp>
          <p:nvGrpSpPr>
            <p:cNvPr id="21" name="组合 12">
              <a:extLst>
                <a:ext uri="{FF2B5EF4-FFF2-40B4-BE49-F238E27FC236}">
                  <a16:creationId xmlns:a16="http://schemas.microsoft.com/office/drawing/2014/main" id="{D2E929A8-EF70-43F1-ACD1-82E2796EF60F}"/>
                </a:ext>
              </a:extLst>
            </p:cNvPr>
            <p:cNvGrpSpPr/>
            <p:nvPr/>
          </p:nvGrpSpPr>
          <p:grpSpPr>
            <a:xfrm>
              <a:off x="9091292" y="1645600"/>
              <a:ext cx="1890395" cy="4406142"/>
              <a:chOff x="1746682" y="2361672"/>
              <a:chExt cx="1890584" cy="4406767"/>
            </a:xfrm>
          </p:grpSpPr>
          <p:graphicFrame>
            <p:nvGraphicFramePr>
              <p:cNvPr id="25" name="Group 3">
                <a:extLst>
                  <a:ext uri="{FF2B5EF4-FFF2-40B4-BE49-F238E27FC236}">
                    <a16:creationId xmlns:a16="http://schemas.microsoft.com/office/drawing/2014/main" id="{0C87C230-C564-4644-B092-40348ED1AAA3}"/>
                  </a:ext>
                </a:extLst>
              </p:cNvPr>
              <p:cNvGraphicFramePr/>
              <p:nvPr/>
            </p:nvGraphicFramePr>
            <p:xfrm>
              <a:off x="1746682" y="2361672"/>
              <a:ext cx="1890584" cy="1696581"/>
            </p:xfrm>
            <a:graphic>
              <a:graphicData uri="http://schemas.openxmlformats.org/drawingml/2006/table">
                <a:tbl>
                  <a:tblPr/>
                  <a:tblGrid>
                    <a:gridCol w="18903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b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&lt;&lt;interface&gt;&gt;</a:t>
                          </a:r>
                          <a:endParaRPr lang="en-US" altLang="zh-CN" sz="2000" b="0" u="none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InterfaceA1</a:t>
                          </a: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" name="Group 3">
                <a:extLst>
                  <a:ext uri="{FF2B5EF4-FFF2-40B4-BE49-F238E27FC236}">
                    <a16:creationId xmlns:a16="http://schemas.microsoft.com/office/drawing/2014/main" id="{1E4BCCA5-6223-431C-BE5B-60D109346428}"/>
                  </a:ext>
                </a:extLst>
              </p:cNvPr>
              <p:cNvGraphicFramePr/>
              <p:nvPr/>
            </p:nvGraphicFramePr>
            <p:xfrm>
              <a:off x="1763688" y="5072587"/>
              <a:ext cx="1872395" cy="1695852"/>
            </p:xfrm>
            <a:graphic>
              <a:graphicData uri="http://schemas.openxmlformats.org/drawingml/2006/table">
                <a:tbl>
                  <a:tblPr/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&lt;&lt;interface&gt;&gt;</a:t>
                          </a:r>
                          <a:endParaRPr lang="en-US" altLang="zh-CN" sz="2000" b="0" u="none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000" dirty="0" err="1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InterfaceB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9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7" name="等腰三角形 9">
                <a:extLst>
                  <a:ext uri="{FF2B5EF4-FFF2-40B4-BE49-F238E27FC236}">
                    <a16:creationId xmlns:a16="http://schemas.microsoft.com/office/drawing/2014/main" id="{53D8A144-CFFB-4B2C-8B4C-E712A5082ACD}"/>
                  </a:ext>
                </a:extLst>
              </p:cNvPr>
              <p:cNvSpPr/>
              <p:nvPr/>
            </p:nvSpPr>
            <p:spPr>
              <a:xfrm>
                <a:off x="2555776" y="4085480"/>
                <a:ext cx="288032" cy="288032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8" name="直接连接符 11">
                <a:extLst>
                  <a:ext uri="{FF2B5EF4-FFF2-40B4-BE49-F238E27FC236}">
                    <a16:creationId xmlns:a16="http://schemas.microsoft.com/office/drawing/2014/main" id="{39FE07FC-1C2B-4DE8-A3D4-51086461BD9D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699792" y="4361445"/>
                <a:ext cx="0" cy="7200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22" name="Group 3">
              <a:extLst>
                <a:ext uri="{FF2B5EF4-FFF2-40B4-BE49-F238E27FC236}">
                  <a16:creationId xmlns:a16="http://schemas.microsoft.com/office/drawing/2014/main" id="{61EEA4E5-968C-4B02-AEE5-EE02D69478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69714586"/>
                </p:ext>
              </p:extLst>
            </p:nvPr>
          </p:nvGraphicFramePr>
          <p:xfrm>
            <a:off x="6164577" y="43221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InterfaceA2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" name="等腰三角形 9">
              <a:extLst>
                <a:ext uri="{FF2B5EF4-FFF2-40B4-BE49-F238E27FC236}">
                  <a16:creationId xmlns:a16="http://schemas.microsoft.com/office/drawing/2014/main" id="{B034C7E3-7E33-49C8-AAE6-37649E522057}"/>
                </a:ext>
              </a:extLst>
            </p:cNvPr>
            <p:cNvSpPr/>
            <p:nvPr/>
          </p:nvSpPr>
          <p:spPr>
            <a:xfrm rot="16200000">
              <a:off x="8071505" y="51725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11">
              <a:extLst>
                <a:ext uri="{FF2B5EF4-FFF2-40B4-BE49-F238E27FC236}">
                  <a16:creationId xmlns:a16="http://schemas.microsoft.com/office/drawing/2014/main" id="{09E826B1-A5BB-4992-B097-2EBE751731E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rot="16200000">
              <a:off x="8719697" y="49690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7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表达类与接口之间的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与类继承抽象父类区别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(1/5)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类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接口，一个类可以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实现多个接口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类在继承父类（或抽象父类）的同时，可以实现多个接口。</a:t>
            </a:r>
            <a:endParaRPr lang="en-US" altLang="zh-CN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UML类图：实现关系用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lang="en-US"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implement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828" name="组合 12"/>
          <p:cNvGrpSpPr/>
          <p:nvPr/>
        </p:nvGrpSpPr>
        <p:grpSpPr>
          <a:xfrm>
            <a:off x="10061965" y="1772211"/>
            <a:ext cx="1890395" cy="4040382"/>
            <a:chOff x="1746682" y="2361672"/>
            <a:chExt cx="1890584" cy="4040955"/>
          </a:xfrm>
        </p:grpSpPr>
        <p:graphicFrame>
          <p:nvGraphicFramePr>
            <p:cNvPr id="6" name="Group 3"/>
            <p:cNvGraphicFramePr/>
            <p:nvPr/>
          </p:nvGraphicFramePr>
          <p:xfrm>
            <a:off x="1746682" y="2361672"/>
            <a:ext cx="1890584" cy="1696581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" name="Group 3"/>
            <p:cNvGraphicFramePr/>
            <p:nvPr/>
          </p:nvGraphicFramePr>
          <p:xfrm>
            <a:off x="1763688" y="5072587"/>
            <a:ext cx="1872395" cy="1330040"/>
          </p:xfrm>
          <a:graphic>
            <a:graphicData uri="http://schemas.openxmlformats.org/drawingml/2006/table">
              <a:tbl>
                <a:tblPr/>
                <a:tblGrid>
                  <a:gridCol w="18722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ClassB</a:t>
                        </a: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77831" name="等腰三角形 9"/>
            <p:cNvSpPr/>
            <p:nvPr/>
          </p:nvSpPr>
          <p:spPr>
            <a:xfrm>
              <a:off x="2555776" y="4085480"/>
              <a:ext cx="288032" cy="288032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7832" name="直接连接符 11"/>
            <p:cNvCxnSpPr>
              <a:stCxn id="77831" idx="3"/>
            </p:cNvCxnSpPr>
            <p:nvPr/>
          </p:nvCxnSpPr>
          <p:spPr>
            <a:xfrm>
              <a:off x="2699792" y="4361445"/>
              <a:ext cx="0" cy="720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表达类与接口之间的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与类继承抽象父类区别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(2/5)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类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接口，一个类可以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实现多个接口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类在继承父类（或抽象父类）的同时，可以实现多个接口。</a:t>
            </a:r>
            <a:endParaRPr lang="en-US" altLang="zh-CN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UML类图：实现关系用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lang="en-US"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implement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A21C16-80D1-4B37-A725-786F563EE968}"/>
              </a:ext>
            </a:extLst>
          </p:cNvPr>
          <p:cNvGrpSpPr/>
          <p:nvPr/>
        </p:nvGrpSpPr>
        <p:grpSpPr>
          <a:xfrm>
            <a:off x="7219656" y="1687804"/>
            <a:ext cx="4817110" cy="4372865"/>
            <a:chOff x="6164577" y="1645600"/>
            <a:chExt cx="4817110" cy="4372865"/>
          </a:xfrm>
        </p:grpSpPr>
        <p:grpSp>
          <p:nvGrpSpPr>
            <p:cNvPr id="15" name="组合 12">
              <a:extLst>
                <a:ext uri="{FF2B5EF4-FFF2-40B4-BE49-F238E27FC236}">
                  <a16:creationId xmlns:a16="http://schemas.microsoft.com/office/drawing/2014/main" id="{319DA1A0-6FDF-428B-8165-2FFE5730556B}"/>
                </a:ext>
              </a:extLst>
            </p:cNvPr>
            <p:cNvGrpSpPr/>
            <p:nvPr/>
          </p:nvGrpSpPr>
          <p:grpSpPr>
            <a:xfrm>
              <a:off x="9091292" y="1645600"/>
              <a:ext cx="1890395" cy="4040382"/>
              <a:chOff x="1746682" y="2361672"/>
              <a:chExt cx="1890584" cy="4040955"/>
            </a:xfrm>
          </p:grpSpPr>
          <p:graphicFrame>
            <p:nvGraphicFramePr>
              <p:cNvPr id="20" name="Group 3">
                <a:extLst>
                  <a:ext uri="{FF2B5EF4-FFF2-40B4-BE49-F238E27FC236}">
                    <a16:creationId xmlns:a16="http://schemas.microsoft.com/office/drawing/2014/main" id="{4000C095-D914-4C23-BB84-CD471CF9EE9A}"/>
                  </a:ext>
                </a:extLst>
              </p:cNvPr>
              <p:cNvGraphicFramePr/>
              <p:nvPr/>
            </p:nvGraphicFramePr>
            <p:xfrm>
              <a:off x="1746682" y="2361672"/>
              <a:ext cx="1890584" cy="1696581"/>
            </p:xfrm>
            <a:graphic>
              <a:graphicData uri="http://schemas.openxmlformats.org/drawingml/2006/table">
                <a:tbl>
                  <a:tblPr/>
                  <a:tblGrid>
                    <a:gridCol w="18903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b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&lt;&lt;interface&gt;&gt;</a:t>
                          </a:r>
                          <a:endParaRPr lang="en-US" altLang="zh-CN" sz="2000" b="0" u="none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InterfaceA1</a:t>
                          </a: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" name="Group 3">
                <a:extLst>
                  <a:ext uri="{FF2B5EF4-FFF2-40B4-BE49-F238E27FC236}">
                    <a16:creationId xmlns:a16="http://schemas.microsoft.com/office/drawing/2014/main" id="{C1D24C62-5F67-47B9-A4BD-0DCA72B0EE18}"/>
                  </a:ext>
                </a:extLst>
              </p:cNvPr>
              <p:cNvGraphicFramePr/>
              <p:nvPr/>
            </p:nvGraphicFramePr>
            <p:xfrm>
              <a:off x="1763688" y="5072587"/>
              <a:ext cx="1872395" cy="1330040"/>
            </p:xfrm>
            <a:graphic>
              <a:graphicData uri="http://schemas.openxmlformats.org/drawingml/2006/table">
                <a:tbl>
                  <a:tblPr/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ClassB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9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2" name="等腰三角形 9">
                <a:extLst>
                  <a:ext uri="{FF2B5EF4-FFF2-40B4-BE49-F238E27FC236}">
                    <a16:creationId xmlns:a16="http://schemas.microsoft.com/office/drawing/2014/main" id="{77706E6F-429D-4027-AC8E-AB393C49F2B0}"/>
                  </a:ext>
                </a:extLst>
              </p:cNvPr>
              <p:cNvSpPr/>
              <p:nvPr/>
            </p:nvSpPr>
            <p:spPr>
              <a:xfrm>
                <a:off x="2555776" y="4085480"/>
                <a:ext cx="288032" cy="288032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11">
                <a:extLst>
                  <a:ext uri="{FF2B5EF4-FFF2-40B4-BE49-F238E27FC236}">
                    <a16:creationId xmlns:a16="http://schemas.microsoft.com/office/drawing/2014/main" id="{1540E8D2-BF64-4688-B012-1BA138987EBB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2699792" y="4361445"/>
                <a:ext cx="0" cy="7200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82146E83-5CAF-4220-9212-8A45F47460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6916463"/>
                </p:ext>
              </p:extLst>
            </p:nvPr>
          </p:nvGraphicFramePr>
          <p:xfrm>
            <a:off x="6164577" y="43221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InterfaceA2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9E34A5DD-6C78-40D0-8D49-D89C9794EF6F}"/>
                </a:ext>
              </a:extLst>
            </p:cNvPr>
            <p:cNvSpPr/>
            <p:nvPr/>
          </p:nvSpPr>
          <p:spPr>
            <a:xfrm rot="16200000">
              <a:off x="8071505" y="51725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4CB59C7C-4F6F-4F0B-9EFA-3FF57D64AAB0}"/>
                </a:ext>
              </a:extLst>
            </p:cNvPr>
            <p:cNvCxnSpPr>
              <a:stCxn id="18" idx="3"/>
            </p:cNvCxnSpPr>
            <p:nvPr/>
          </p:nvCxnSpPr>
          <p:spPr>
            <a:xfrm rot="16200000">
              <a:off x="8719697" y="49690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525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16" y="1872553"/>
            <a:ext cx="7026143" cy="334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常用类关系的</a:t>
            </a:r>
            <a:r>
              <a:rPr kumimoji="1"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文件系统设计及</a:t>
            </a:r>
            <a:r>
              <a:rPr kumimoji="1"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课堂实践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课后作业：课程内容实践二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表达类与接口之间的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与类继承抽象父类区别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(3/5)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类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接口，一个类可以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实现多个接口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类在继承父类（或抽象父类）的同时，可以实现多个接口。</a:t>
            </a:r>
            <a:endParaRPr lang="en-US" altLang="zh-CN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UML类图：实现关系用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lang="en-US"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implement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112E99-787A-4B76-8616-948D6B74406C}"/>
              </a:ext>
            </a:extLst>
          </p:cNvPr>
          <p:cNvGrpSpPr/>
          <p:nvPr/>
        </p:nvGrpSpPr>
        <p:grpSpPr>
          <a:xfrm>
            <a:off x="4273262" y="1673736"/>
            <a:ext cx="7763510" cy="4372865"/>
            <a:chOff x="3218177" y="1645600"/>
            <a:chExt cx="7763510" cy="4372865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59623437-E679-4359-93FA-654FEB39D6A0}"/>
                </a:ext>
              </a:extLst>
            </p:cNvPr>
            <p:cNvGrpSpPr/>
            <p:nvPr/>
          </p:nvGrpSpPr>
          <p:grpSpPr>
            <a:xfrm>
              <a:off x="9091292" y="1645600"/>
              <a:ext cx="1890395" cy="4040382"/>
              <a:chOff x="1746682" y="2361672"/>
              <a:chExt cx="1890584" cy="4040955"/>
            </a:xfrm>
          </p:grpSpPr>
          <p:graphicFrame>
            <p:nvGraphicFramePr>
              <p:cNvPr id="20" name="Group 3">
                <a:extLst>
                  <a:ext uri="{FF2B5EF4-FFF2-40B4-BE49-F238E27FC236}">
                    <a16:creationId xmlns:a16="http://schemas.microsoft.com/office/drawing/2014/main" id="{68A45507-30AC-4A54-A427-F86A05DA2282}"/>
                  </a:ext>
                </a:extLst>
              </p:cNvPr>
              <p:cNvGraphicFramePr/>
              <p:nvPr/>
            </p:nvGraphicFramePr>
            <p:xfrm>
              <a:off x="1746682" y="2361672"/>
              <a:ext cx="1890584" cy="1696581"/>
            </p:xfrm>
            <a:graphic>
              <a:graphicData uri="http://schemas.openxmlformats.org/drawingml/2006/table">
                <a:tbl>
                  <a:tblPr/>
                  <a:tblGrid>
                    <a:gridCol w="18903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b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&lt;&lt;interface&gt;&gt;</a:t>
                          </a:r>
                          <a:endParaRPr lang="en-US" altLang="zh-CN" sz="2000" b="0" u="none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InterfaceA1</a:t>
                          </a: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" name="Group 3">
                <a:extLst>
                  <a:ext uri="{FF2B5EF4-FFF2-40B4-BE49-F238E27FC236}">
                    <a16:creationId xmlns:a16="http://schemas.microsoft.com/office/drawing/2014/main" id="{1ADEC058-2E85-42EA-9EB7-340C7050A1D9}"/>
                  </a:ext>
                </a:extLst>
              </p:cNvPr>
              <p:cNvGraphicFramePr/>
              <p:nvPr/>
            </p:nvGraphicFramePr>
            <p:xfrm>
              <a:off x="1763688" y="5072587"/>
              <a:ext cx="1872395" cy="1330040"/>
            </p:xfrm>
            <a:graphic>
              <a:graphicData uri="http://schemas.openxmlformats.org/drawingml/2006/table">
                <a:tbl>
                  <a:tblPr/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ClassB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9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2" name="等腰三角形 9">
                <a:extLst>
                  <a:ext uri="{FF2B5EF4-FFF2-40B4-BE49-F238E27FC236}">
                    <a16:creationId xmlns:a16="http://schemas.microsoft.com/office/drawing/2014/main" id="{9D20E8CD-C4F2-4377-9C1B-9B98B2B8BA45}"/>
                  </a:ext>
                </a:extLst>
              </p:cNvPr>
              <p:cNvSpPr/>
              <p:nvPr/>
            </p:nvSpPr>
            <p:spPr>
              <a:xfrm>
                <a:off x="2555776" y="4085480"/>
                <a:ext cx="288032" cy="288032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11">
                <a:extLst>
                  <a:ext uri="{FF2B5EF4-FFF2-40B4-BE49-F238E27FC236}">
                    <a16:creationId xmlns:a16="http://schemas.microsoft.com/office/drawing/2014/main" id="{C1EA7586-580D-4297-8868-C4C314F864CC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2699792" y="4361445"/>
                <a:ext cx="0" cy="7200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11" name="Group 3">
              <a:extLst>
                <a:ext uri="{FF2B5EF4-FFF2-40B4-BE49-F238E27FC236}">
                  <a16:creationId xmlns:a16="http://schemas.microsoft.com/office/drawing/2014/main" id="{470B5256-0AF2-4FFE-A953-1F38E79F73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1897416"/>
                </p:ext>
              </p:extLst>
            </p:nvPr>
          </p:nvGraphicFramePr>
          <p:xfrm>
            <a:off x="6164577" y="43221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InterfaceA3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AE7EAF4-82C4-4733-8549-447115582A22}"/>
                </a:ext>
              </a:extLst>
            </p:cNvPr>
            <p:cNvSpPr/>
            <p:nvPr/>
          </p:nvSpPr>
          <p:spPr>
            <a:xfrm rot="16200000">
              <a:off x="8071505" y="51725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20C0176E-E209-44EE-806E-DAB7C3A9618A}"/>
                </a:ext>
              </a:extLst>
            </p:cNvPr>
            <p:cNvCxnSpPr>
              <a:stCxn id="14" idx="3"/>
            </p:cNvCxnSpPr>
            <p:nvPr/>
          </p:nvCxnSpPr>
          <p:spPr>
            <a:xfrm rot="16200000">
              <a:off x="8719697" y="49690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9DE961FC-2E7C-42D0-822A-A5879B2934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4571871"/>
                </p:ext>
              </p:extLst>
            </p:nvPr>
          </p:nvGraphicFramePr>
          <p:xfrm>
            <a:off x="3218177" y="43094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InterfaceA2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2FC18C8E-7CD1-423A-A66F-43BA18C3AF68}"/>
                </a:ext>
              </a:extLst>
            </p:cNvPr>
            <p:cNvSpPr/>
            <p:nvPr/>
          </p:nvSpPr>
          <p:spPr>
            <a:xfrm rot="16200000">
              <a:off x="5125105" y="51598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6FF04D87-85F7-480A-8AB5-EA084A1B8B9B}"/>
                </a:ext>
              </a:extLst>
            </p:cNvPr>
            <p:cNvCxnSpPr/>
            <p:nvPr/>
          </p:nvCxnSpPr>
          <p:spPr>
            <a:xfrm rot="16200000">
              <a:off x="5785997" y="49563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00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表达类与接口之间的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与类继承抽象父类区别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(4/5)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类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接口，一个类可以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实现多个接口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类在继承父类（或抽象父类）的同时，可以实现多个接口。</a:t>
            </a:r>
            <a:endParaRPr lang="en-US" altLang="zh-CN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UML类图：实现关系用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lang="en-US"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implement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69864F-29FA-4334-A051-B68FC39D71F3}"/>
              </a:ext>
            </a:extLst>
          </p:cNvPr>
          <p:cNvGrpSpPr/>
          <p:nvPr/>
        </p:nvGrpSpPr>
        <p:grpSpPr>
          <a:xfrm>
            <a:off x="4287326" y="2015274"/>
            <a:ext cx="7763510" cy="4017259"/>
            <a:chOff x="3218177" y="2001206"/>
            <a:chExt cx="7763510" cy="4017259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579DCBCC-A307-486A-9FC4-FFDDECD12196}"/>
                </a:ext>
              </a:extLst>
            </p:cNvPr>
            <p:cNvGrpSpPr/>
            <p:nvPr/>
          </p:nvGrpSpPr>
          <p:grpSpPr>
            <a:xfrm>
              <a:off x="9091292" y="2001206"/>
              <a:ext cx="1890395" cy="3684776"/>
              <a:chOff x="1746682" y="2717328"/>
              <a:chExt cx="1890584" cy="3685299"/>
            </a:xfrm>
          </p:grpSpPr>
          <p:graphicFrame>
            <p:nvGraphicFramePr>
              <p:cNvPr id="20" name="Group 3">
                <a:extLst>
                  <a:ext uri="{FF2B5EF4-FFF2-40B4-BE49-F238E27FC236}">
                    <a16:creationId xmlns:a16="http://schemas.microsoft.com/office/drawing/2014/main" id="{915BA0C3-0542-4383-B51C-44C9FF55F7B7}"/>
                  </a:ext>
                </a:extLst>
              </p:cNvPr>
              <p:cNvGraphicFramePr/>
              <p:nvPr/>
            </p:nvGraphicFramePr>
            <p:xfrm>
              <a:off x="1746682" y="2717328"/>
              <a:ext cx="1890584" cy="1330769"/>
            </p:xfrm>
            <a:graphic>
              <a:graphicData uri="http://schemas.openxmlformats.org/drawingml/2006/table">
                <a:tbl>
                  <a:tblPr/>
                  <a:tblGrid>
                    <a:gridCol w="18903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ClassA1</a:t>
                          </a: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" name="Group 3">
                <a:extLst>
                  <a:ext uri="{FF2B5EF4-FFF2-40B4-BE49-F238E27FC236}">
                    <a16:creationId xmlns:a16="http://schemas.microsoft.com/office/drawing/2014/main" id="{713BD102-A5E4-422F-85E7-CBEC73C6ACC4}"/>
                  </a:ext>
                </a:extLst>
              </p:cNvPr>
              <p:cNvGraphicFramePr/>
              <p:nvPr/>
            </p:nvGraphicFramePr>
            <p:xfrm>
              <a:off x="1763688" y="5072587"/>
              <a:ext cx="1872395" cy="1330040"/>
            </p:xfrm>
            <a:graphic>
              <a:graphicData uri="http://schemas.openxmlformats.org/drawingml/2006/table">
                <a:tbl>
                  <a:tblPr/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ClassB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9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2" name="等腰三角形 9">
                <a:extLst>
                  <a:ext uri="{FF2B5EF4-FFF2-40B4-BE49-F238E27FC236}">
                    <a16:creationId xmlns:a16="http://schemas.microsoft.com/office/drawing/2014/main" id="{747FC106-7458-448B-8516-39F7070D22D5}"/>
                  </a:ext>
                </a:extLst>
              </p:cNvPr>
              <p:cNvSpPr/>
              <p:nvPr/>
            </p:nvSpPr>
            <p:spPr>
              <a:xfrm>
                <a:off x="2555776" y="4085480"/>
                <a:ext cx="288032" cy="288032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11">
                <a:extLst>
                  <a:ext uri="{FF2B5EF4-FFF2-40B4-BE49-F238E27FC236}">
                    <a16:creationId xmlns:a16="http://schemas.microsoft.com/office/drawing/2014/main" id="{23CCE151-D936-47A8-94E6-98F6826A1FEF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2699792" y="4361445"/>
                <a:ext cx="0" cy="7200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11" name="Group 3">
              <a:extLst>
                <a:ext uri="{FF2B5EF4-FFF2-40B4-BE49-F238E27FC236}">
                  <a16:creationId xmlns:a16="http://schemas.microsoft.com/office/drawing/2014/main" id="{D7F0396D-41C2-4DBB-BEF3-C5039D696A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77536979"/>
                </p:ext>
              </p:extLst>
            </p:nvPr>
          </p:nvGraphicFramePr>
          <p:xfrm>
            <a:off x="6164577" y="43221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InterfaceA3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36E4D627-442F-4273-903D-6F322201B75E}"/>
                </a:ext>
              </a:extLst>
            </p:cNvPr>
            <p:cNvSpPr/>
            <p:nvPr/>
          </p:nvSpPr>
          <p:spPr>
            <a:xfrm rot="16200000">
              <a:off x="8071505" y="51725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70EBFFB1-CD48-4308-B7EF-D14AA599941B}"/>
                </a:ext>
              </a:extLst>
            </p:cNvPr>
            <p:cNvCxnSpPr>
              <a:stCxn id="14" idx="3"/>
            </p:cNvCxnSpPr>
            <p:nvPr/>
          </p:nvCxnSpPr>
          <p:spPr>
            <a:xfrm rot="16200000">
              <a:off x="8719697" y="49690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BDC38052-727F-421B-B8CE-DB49C25E72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543190"/>
                </p:ext>
              </p:extLst>
            </p:nvPr>
          </p:nvGraphicFramePr>
          <p:xfrm>
            <a:off x="3218177" y="43094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InterfaceA2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B85E9C1-E487-4326-B116-C4D8AE453513}"/>
                </a:ext>
              </a:extLst>
            </p:cNvPr>
            <p:cNvSpPr/>
            <p:nvPr/>
          </p:nvSpPr>
          <p:spPr>
            <a:xfrm rot="16200000">
              <a:off x="5125105" y="51598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A85734D7-9DB3-444C-949B-7BEE77496A11}"/>
                </a:ext>
              </a:extLst>
            </p:cNvPr>
            <p:cNvCxnSpPr/>
            <p:nvPr/>
          </p:nvCxnSpPr>
          <p:spPr>
            <a:xfrm rot="16200000">
              <a:off x="5785997" y="49563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48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表达类与接口之间的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亲密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关系，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与类继承抽象父类区别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(5/5)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类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接口，一个类可以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实现多个接口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类在继承父类（或抽象父类）的同时，可以实现多个接口。</a:t>
            </a:r>
            <a:endParaRPr lang="en-US" altLang="zh-CN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接口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UML类图：实现关系用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带空心三角箭头的虚线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通过关键字</a:t>
            </a:r>
            <a:r>
              <a:rPr lang="en-US"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implement</a:t>
            </a:r>
            <a:r>
              <a:rPr b="1" dirty="0" err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dirty="0" err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明确标识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F30206-9BF4-4191-BC4B-3A1E8B059F44}"/>
              </a:ext>
            </a:extLst>
          </p:cNvPr>
          <p:cNvGrpSpPr/>
          <p:nvPr/>
        </p:nvGrpSpPr>
        <p:grpSpPr>
          <a:xfrm>
            <a:off x="4287322" y="2029342"/>
            <a:ext cx="7763510" cy="4017259"/>
            <a:chOff x="3218177" y="2001206"/>
            <a:chExt cx="7763510" cy="4017259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13CE20AD-8536-4D84-91AC-3F8F501B4D2B}"/>
                </a:ext>
              </a:extLst>
            </p:cNvPr>
            <p:cNvGrpSpPr/>
            <p:nvPr/>
          </p:nvGrpSpPr>
          <p:grpSpPr>
            <a:xfrm>
              <a:off x="9091292" y="2001206"/>
              <a:ext cx="1890395" cy="3684776"/>
              <a:chOff x="1746682" y="2717328"/>
              <a:chExt cx="1890584" cy="3685299"/>
            </a:xfrm>
          </p:grpSpPr>
          <p:graphicFrame>
            <p:nvGraphicFramePr>
              <p:cNvPr id="20" name="Group 3">
                <a:extLst>
                  <a:ext uri="{FF2B5EF4-FFF2-40B4-BE49-F238E27FC236}">
                    <a16:creationId xmlns:a16="http://schemas.microsoft.com/office/drawing/2014/main" id="{44903081-07E6-4047-8E44-FECBA94D1FC3}"/>
                  </a:ext>
                </a:extLst>
              </p:cNvPr>
              <p:cNvGraphicFramePr/>
              <p:nvPr/>
            </p:nvGraphicFramePr>
            <p:xfrm>
              <a:off x="1746682" y="2717328"/>
              <a:ext cx="1890584" cy="1330769"/>
            </p:xfrm>
            <a:graphic>
              <a:graphicData uri="http://schemas.openxmlformats.org/drawingml/2006/table">
                <a:tbl>
                  <a:tblPr/>
                  <a:tblGrid>
                    <a:gridCol w="18903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b="0" i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ClassA1</a:t>
                          </a:r>
                          <a:endParaRPr kumimoji="1" lang="en-US" altLang="zh-CN" sz="20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1" name="Group 3">
                <a:extLst>
                  <a:ext uri="{FF2B5EF4-FFF2-40B4-BE49-F238E27FC236}">
                    <a16:creationId xmlns:a16="http://schemas.microsoft.com/office/drawing/2014/main" id="{61C0D13B-E84A-4B61-B61E-5FC40227F1A6}"/>
                  </a:ext>
                </a:extLst>
              </p:cNvPr>
              <p:cNvGraphicFramePr/>
              <p:nvPr/>
            </p:nvGraphicFramePr>
            <p:xfrm>
              <a:off x="1763688" y="5072587"/>
              <a:ext cx="1872395" cy="1330040"/>
            </p:xfrm>
            <a:graphic>
              <a:graphicData uri="http://schemas.openxmlformats.org/drawingml/2006/table">
                <a:tbl>
                  <a:tblPr/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+mn-ea"/>
                            </a:rPr>
                            <a:t>ClassB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9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2" name="等腰三角形 9">
                <a:extLst>
                  <a:ext uri="{FF2B5EF4-FFF2-40B4-BE49-F238E27FC236}">
                    <a16:creationId xmlns:a16="http://schemas.microsoft.com/office/drawing/2014/main" id="{374C803F-DD75-4389-8C27-3E53D5244BB1}"/>
                  </a:ext>
                </a:extLst>
              </p:cNvPr>
              <p:cNvSpPr/>
              <p:nvPr/>
            </p:nvSpPr>
            <p:spPr>
              <a:xfrm>
                <a:off x="2555776" y="4085480"/>
                <a:ext cx="288032" cy="288032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11">
                <a:extLst>
                  <a:ext uri="{FF2B5EF4-FFF2-40B4-BE49-F238E27FC236}">
                    <a16:creationId xmlns:a16="http://schemas.microsoft.com/office/drawing/2014/main" id="{57241F23-4CF9-4FFA-B96F-F5FB9F0FC53B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2699792" y="4361445"/>
                <a:ext cx="0" cy="7200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11" name="Group 3">
              <a:extLst>
                <a:ext uri="{FF2B5EF4-FFF2-40B4-BE49-F238E27FC236}">
                  <a16:creationId xmlns:a16="http://schemas.microsoft.com/office/drawing/2014/main" id="{25D2DD79-097E-4525-9A95-684682BF89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1367318"/>
                </p:ext>
              </p:extLst>
            </p:nvPr>
          </p:nvGraphicFramePr>
          <p:xfrm>
            <a:off x="6164577" y="43221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InterfaceA3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DC6A787B-E519-4612-9155-ECE1E21CDF4F}"/>
                </a:ext>
              </a:extLst>
            </p:cNvPr>
            <p:cNvSpPr/>
            <p:nvPr/>
          </p:nvSpPr>
          <p:spPr>
            <a:xfrm rot="16200000">
              <a:off x="8071505" y="51725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3952CBEE-2B4D-46FC-BC9B-E32796136DB3}"/>
                </a:ext>
              </a:extLst>
            </p:cNvPr>
            <p:cNvCxnSpPr>
              <a:stCxn id="14" idx="3"/>
            </p:cNvCxnSpPr>
            <p:nvPr/>
          </p:nvCxnSpPr>
          <p:spPr>
            <a:xfrm rot="16200000">
              <a:off x="8719697" y="49690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1871145B-34FD-4745-915C-520FA85DC1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1973309"/>
                </p:ext>
              </p:extLst>
            </p:nvPr>
          </p:nvGraphicFramePr>
          <p:xfrm>
            <a:off x="3218177" y="4309425"/>
            <a:ext cx="1890395" cy="1696340"/>
          </p:xfrm>
          <a:graphic>
            <a:graphicData uri="http://schemas.openxmlformats.org/drawingml/2006/table">
              <a:tbl>
                <a:tblPr/>
                <a:tblGrid>
                  <a:gridCol w="18903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&lt;&lt;interface&gt;&gt;</a:t>
                        </a:r>
                        <a:endParaRPr lang="en-US" altLang="zh-CN" sz="2000" b="0" u="none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0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InterfaceA2</a:t>
                        </a: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78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059661D-2B82-474D-A84C-597E483DD5BD}"/>
                </a:ext>
              </a:extLst>
            </p:cNvPr>
            <p:cNvSpPr/>
            <p:nvPr/>
          </p:nvSpPr>
          <p:spPr>
            <a:xfrm rot="16200000">
              <a:off x="5125105" y="5159864"/>
              <a:ext cx="288003" cy="287991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A8FE7DA5-3C6B-45B2-9197-58A366FA432F}"/>
                </a:ext>
              </a:extLst>
            </p:cNvPr>
            <p:cNvCxnSpPr/>
            <p:nvPr/>
          </p:nvCxnSpPr>
          <p:spPr>
            <a:xfrm rot="16200000">
              <a:off x="5785997" y="4956364"/>
              <a:ext cx="0" cy="7199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026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5" y="3009171"/>
            <a:ext cx="5375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类的继承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7331E949-22F6-8C46-93F1-0288D4187A8F}"/>
              </a:ext>
            </a:extLst>
          </p:cNvPr>
          <p:cNvGrpSpPr>
            <a:grpSpLocks/>
          </p:cNvGrpSpPr>
          <p:nvPr/>
        </p:nvGrpSpPr>
        <p:grpSpPr bwMode="auto">
          <a:xfrm>
            <a:off x="2504049" y="1696429"/>
            <a:ext cx="7486242" cy="3263637"/>
            <a:chOff x="1143000" y="1295400"/>
            <a:chExt cx="6324600" cy="2895600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EF155AAF-7FC9-BD4B-822A-C399BFB7088F}"/>
                </a:ext>
              </a:extLst>
            </p:cNvPr>
            <p:cNvSpPr/>
            <p:nvPr/>
          </p:nvSpPr>
          <p:spPr>
            <a:xfrm>
              <a:off x="2819400" y="1295400"/>
              <a:ext cx="1219200" cy="60932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</a:rPr>
                <a:t>生物</a:t>
              </a:r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9B9F59B7-DFBB-7B4E-83D7-FDC2520C7331}"/>
                </a:ext>
              </a:extLst>
            </p:cNvPr>
            <p:cNvSpPr/>
            <p:nvPr/>
          </p:nvSpPr>
          <p:spPr>
            <a:xfrm>
              <a:off x="4527550" y="2373311"/>
              <a:ext cx="1219200" cy="60932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动物</a:t>
              </a: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A7DD6E5A-DF01-1141-B2D9-C202D69B2F1B}"/>
                </a:ext>
              </a:extLst>
            </p:cNvPr>
            <p:cNvSpPr/>
            <p:nvPr/>
          </p:nvSpPr>
          <p:spPr>
            <a:xfrm>
              <a:off x="6248400" y="3581671"/>
              <a:ext cx="1219200" cy="60932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</a:rPr>
                <a:t>鱼类</a:t>
              </a:r>
            </a:p>
          </p:txBody>
        </p:sp>
        <p:sp>
          <p:nvSpPr>
            <p:cNvPr id="15" name="矩形 7">
              <a:extLst>
                <a:ext uri="{FF2B5EF4-FFF2-40B4-BE49-F238E27FC236}">
                  <a16:creationId xmlns:a16="http://schemas.microsoft.com/office/drawing/2014/main" id="{80499013-8C9D-2D4B-8135-6F80DF41B6A0}"/>
                </a:ext>
              </a:extLst>
            </p:cNvPr>
            <p:cNvSpPr/>
            <p:nvPr/>
          </p:nvSpPr>
          <p:spPr>
            <a:xfrm>
              <a:off x="1143000" y="2407640"/>
              <a:ext cx="1219200" cy="6110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</a:rPr>
                <a:t>植物</a:t>
              </a: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CD3B9904-B9A0-904C-B843-0761D1223989}"/>
                </a:ext>
              </a:extLst>
            </p:cNvPr>
            <p:cNvSpPr/>
            <p:nvPr/>
          </p:nvSpPr>
          <p:spPr>
            <a:xfrm>
              <a:off x="2794000" y="3581671"/>
              <a:ext cx="1219200" cy="60932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人类</a:t>
              </a:r>
            </a:p>
          </p:txBody>
        </p:sp>
        <p:sp>
          <p:nvSpPr>
            <p:cNvPr id="18" name="矩形 9">
              <a:extLst>
                <a:ext uri="{FF2B5EF4-FFF2-40B4-BE49-F238E27FC236}">
                  <a16:creationId xmlns:a16="http://schemas.microsoft.com/office/drawing/2014/main" id="{6DAB7FE2-0B16-6E4C-B2EB-CDC6B5E84698}"/>
                </a:ext>
              </a:extLst>
            </p:cNvPr>
            <p:cNvSpPr/>
            <p:nvPr/>
          </p:nvSpPr>
          <p:spPr>
            <a:xfrm>
              <a:off x="4572000" y="3581671"/>
              <a:ext cx="1219200" cy="60932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猫类</a:t>
              </a:r>
            </a:p>
          </p:txBody>
        </p:sp>
        <p:cxnSp>
          <p:nvCxnSpPr>
            <p:cNvPr id="19" name="肘形连接符 11">
              <a:extLst>
                <a:ext uri="{FF2B5EF4-FFF2-40B4-BE49-F238E27FC236}">
                  <a16:creationId xmlns:a16="http://schemas.microsoft.com/office/drawing/2014/main" id="{8D5A26CD-3AF7-8344-93DA-0772DC09928D}"/>
                </a:ext>
              </a:extLst>
            </p:cNvPr>
            <p:cNvCxnSpPr>
              <a:stCxn id="18" idx="0"/>
              <a:endCxn id="15" idx="0"/>
            </p:cNvCxnSpPr>
            <p:nvPr/>
          </p:nvCxnSpPr>
          <p:spPr>
            <a:xfrm rot="5400000" flipH="1" flipV="1">
              <a:off x="3427711" y="698201"/>
              <a:ext cx="34328" cy="3384550"/>
            </a:xfrm>
            <a:prstGeom prst="bentConnector3">
              <a:avLst>
                <a:gd name="adj1" fmla="val 6230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8">
              <a:extLst>
                <a:ext uri="{FF2B5EF4-FFF2-40B4-BE49-F238E27FC236}">
                  <a16:creationId xmlns:a16="http://schemas.microsoft.com/office/drawing/2014/main" id="{66DE5E61-6473-AA4B-AC4D-393F852F708A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3429000" y="1904729"/>
              <a:ext cx="0" cy="3055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1">
              <a:extLst>
                <a:ext uri="{FF2B5EF4-FFF2-40B4-BE49-F238E27FC236}">
                  <a16:creationId xmlns:a16="http://schemas.microsoft.com/office/drawing/2014/main" id="{826A8893-F0CB-AA41-AACF-2FE39F09801D}"/>
                </a:ext>
              </a:extLst>
            </p:cNvPr>
            <p:cNvCxnSpPr>
              <a:stCxn id="19" idx="0"/>
              <a:endCxn id="17" idx="0"/>
            </p:cNvCxnSpPr>
            <p:nvPr/>
          </p:nvCxnSpPr>
          <p:spPr>
            <a:xfrm rot="5400000" flipH="1" flipV="1">
              <a:off x="5130284" y="1854471"/>
              <a:ext cx="13731" cy="3454400"/>
            </a:xfrm>
            <a:prstGeom prst="bentConnector3">
              <a:avLst>
                <a:gd name="adj1" fmla="val 18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AFAC4DFB-A065-884C-9A56-A61AEDF98FF6}"/>
                </a:ext>
              </a:extLst>
            </p:cNvPr>
            <p:cNvCxnSpPr/>
            <p:nvPr/>
          </p:nvCxnSpPr>
          <p:spPr>
            <a:xfrm flipV="1">
              <a:off x="5105400" y="2972342"/>
              <a:ext cx="0" cy="602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A3A33A-B98E-C44C-8E23-26E3CDE97DFF}"/>
              </a:ext>
            </a:extLst>
          </p:cNvPr>
          <p:cNvSpPr txBox="1"/>
          <p:nvPr/>
        </p:nvSpPr>
        <p:spPr>
          <a:xfrm>
            <a:off x="84408" y="1062076"/>
            <a:ext cx="10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意义：真实世界对象之间的天然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，本质特征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B8E6FDDA-91C7-194A-9F9F-E10009F3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10" y="5398461"/>
            <a:ext cx="3842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类的继承的示例关系图</a:t>
            </a:r>
          </a:p>
        </p:txBody>
      </p:sp>
    </p:spTree>
    <p:extLst>
      <p:ext uri="{BB962C8B-B14F-4D97-AF65-F5344CB8AC3E}">
        <p14:creationId xmlns:p14="http://schemas.microsoft.com/office/powerpoint/2010/main" val="36986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3A33A-B98E-C44C-8E23-26E3CDE97DFF}"/>
              </a:ext>
            </a:extLst>
          </p:cNvPr>
          <p:cNvSpPr txBox="1"/>
          <p:nvPr/>
        </p:nvSpPr>
        <p:spPr>
          <a:xfrm>
            <a:off x="70340" y="1090212"/>
            <a:ext cx="50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继承的含义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944E4C2-AB14-E841-89F1-757FB497B18F}"/>
              </a:ext>
            </a:extLst>
          </p:cNvPr>
          <p:cNvSpPr txBox="1">
            <a:spLocks/>
          </p:cNvSpPr>
          <p:nvPr/>
        </p:nvSpPr>
        <p:spPr>
          <a:xfrm>
            <a:off x="179004" y="1803167"/>
            <a:ext cx="11683302" cy="355857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继承关系发生在</a:t>
            </a:r>
            <a:r>
              <a:rPr lang="zh-CN" altLang="en-US" b="1" dirty="0">
                <a:solidFill>
                  <a:srgbClr val="C00000"/>
                </a:solidFill>
              </a:rPr>
              <a:t>类与类（或接口与接口，后续课程内容再涉及）</a:t>
            </a:r>
            <a:r>
              <a:rPr lang="zh-CN" altLang="en-US" dirty="0"/>
              <a:t>之间</a:t>
            </a:r>
            <a:r>
              <a:rPr lang="zh-Hans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每个父类或子类都有自己的属性和方法。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子类：除继承了父类的属性和方法外，还有自己的属性和方法。在子类身上体现其不同于父类的特点或服务。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继承关系中的一个</a:t>
            </a:r>
            <a:r>
              <a:rPr lang="zh-CN" altLang="en-US" b="1" dirty="0">
                <a:solidFill>
                  <a:srgbClr val="C00000"/>
                </a:solidFill>
              </a:rPr>
              <a:t>规律</a:t>
            </a:r>
            <a:r>
              <a:rPr lang="zh-CN" altLang="en-US" dirty="0"/>
              <a:t>：子类是父类的一种。</a:t>
            </a:r>
          </a:p>
        </p:txBody>
      </p:sp>
    </p:spTree>
    <p:extLst>
      <p:ext uri="{BB962C8B-B14F-4D97-AF65-F5344CB8AC3E}">
        <p14:creationId xmlns:p14="http://schemas.microsoft.com/office/powerpoint/2010/main" val="37149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3A33A-B98E-C44C-8E23-26E3CDE97DFF}"/>
              </a:ext>
            </a:extLst>
          </p:cNvPr>
          <p:cNvSpPr txBox="1"/>
          <p:nvPr/>
        </p:nvSpPr>
        <p:spPr>
          <a:xfrm>
            <a:off x="56272" y="1090212"/>
            <a:ext cx="50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继承的含义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7CF051D-B657-1545-A46D-151D7B68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3" y="1667392"/>
            <a:ext cx="11373659" cy="6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zh-Hans" altLang="en-US" sz="2800" b="0" dirty="0"/>
              <a:t> </a:t>
            </a:r>
            <a:r>
              <a:rPr lang="zh-CN" altLang="en-US" sz="2800" b="0" dirty="0"/>
              <a:t>继承</a:t>
            </a:r>
            <a:r>
              <a:rPr lang="zh-CN" altLang="en-US" sz="2800" b="0" dirty="0" smtClean="0"/>
              <a:t>：表达“是一个”的关系</a:t>
            </a:r>
            <a:r>
              <a:rPr lang="en-US" altLang="zh-CN" sz="2800" b="0" dirty="0"/>
              <a:t>(</a:t>
            </a:r>
            <a:r>
              <a:rPr lang="en-US" altLang="zh-CN" sz="2800" b="0" i="1" dirty="0"/>
              <a:t>is-a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，即子类是父类的一个特殊版本</a:t>
            </a:r>
            <a:endParaRPr lang="en-US" altLang="zh-CN" sz="2800" b="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B4A267-EEF5-FB46-98AB-825D7EBB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2311813"/>
            <a:ext cx="97034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zh-Han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使用保留字</a:t>
            </a:r>
            <a:r>
              <a:rPr lang="en-US" altLang="zh-CN" sz="2800" dirty="0">
                <a:solidFill>
                  <a:srgbClr val="DE2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来创建</a:t>
            </a:r>
            <a:r>
              <a:rPr lang="zh-CN" altLang="en-US" sz="2800" dirty="0">
                <a:solidFill>
                  <a:srgbClr val="DE2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继承关系</a:t>
            </a:r>
            <a:endParaRPr lang="zh-CN" altLang="en-US" dirty="0">
              <a:solidFill>
                <a:srgbClr val="DE2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F188C9F-2D4D-574A-813B-F0C8611D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523" y="3227475"/>
            <a:ext cx="6391906" cy="2224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dirty="0">
                <a:latin typeface="Courier New" panose="02070309020205020404" pitchFamily="49" charset="0"/>
              </a:rPr>
              <a:t>class </a:t>
            </a:r>
            <a:r>
              <a:rPr lang="en-US" altLang="zh-Hans" sz="2800" b="0" dirty="0">
                <a:latin typeface="Courier New" panose="02070309020205020404" pitchFamily="49" charset="0"/>
              </a:rPr>
              <a:t>Student</a:t>
            </a:r>
            <a:r>
              <a:rPr lang="en-US" altLang="zh-CN" sz="2800" b="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sz="2800" b="0" dirty="0">
                <a:latin typeface="Courier New" panose="02070309020205020404" pitchFamily="49" charset="0"/>
              </a:rPr>
              <a:t> </a:t>
            </a:r>
            <a:r>
              <a:rPr lang="en-US" altLang="zh-Hans" sz="2800" b="0" dirty="0">
                <a:latin typeface="Courier New" panose="02070309020205020404" pitchFamily="49" charset="0"/>
              </a:rPr>
              <a:t>Person</a:t>
            </a:r>
            <a:endParaRPr lang="en-US" altLang="zh-CN" sz="2800" b="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800" b="0" dirty="0">
                <a:latin typeface="Courier New" panose="02070309020205020404" pitchFamily="49" charset="0"/>
              </a:rPr>
              <a:t>   </a:t>
            </a:r>
            <a:r>
              <a:rPr lang="en-US" altLang="zh-CN" sz="2800" b="0" dirty="0">
                <a:solidFill>
                  <a:srgbClr val="008000"/>
                </a:solidFill>
                <a:latin typeface="Courier New" panose="02070309020205020404" pitchFamily="49" charset="0"/>
              </a:rPr>
              <a:t>// class contents</a:t>
            </a:r>
          </a:p>
          <a:p>
            <a:pPr eaLnBrk="1" hangingPunct="1">
              <a:buFontTx/>
              <a:buNone/>
            </a:pPr>
            <a:r>
              <a:rPr lang="en-US" altLang="zh-CN" sz="2800" b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zh-CN" altLang="en-US" sz="2800" b="0" dirty="0">
              <a:latin typeface="Courier New" panose="020703090202050204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8615D4-1261-774D-B5D5-1D7C56213BE8}"/>
              </a:ext>
            </a:extLst>
          </p:cNvPr>
          <p:cNvSpPr txBox="1">
            <a:spLocks noChangeArrowheads="1"/>
          </p:cNvSpPr>
          <p:nvPr/>
        </p:nvSpPr>
        <p:spPr>
          <a:xfrm>
            <a:off x="291548" y="2981964"/>
            <a:ext cx="4829095" cy="3058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父类语句体；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子类语句体；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5922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0E94-38E2-AE45-AC0B-C4293BA83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18" y="920406"/>
            <a:ext cx="8382000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age 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Person() {}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(“Hello");}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age 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school ;	                      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Student() {}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Professor!");}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study() {                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this.school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0FF4F62-CA6A-6D46-A410-0F80E215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527" y="2151034"/>
            <a:ext cx="1179693" cy="64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Hans" sz="2800" dirty="0">
                <a:solidFill>
                  <a:srgbClr val="C00000"/>
                </a:solidFill>
              </a:rPr>
              <a:t>Q&amp;A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0CDD4EF-E7D2-F742-8BF7-7ABAD0A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740" y="2893319"/>
            <a:ext cx="3900592" cy="1157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Font typeface="+mj-lt"/>
              <a:buAutoNum type="alphaUcPeriod"/>
            </a:pPr>
            <a:r>
              <a:rPr lang="zh-Hans" altLang="en-US" sz="2800" b="0" dirty="0"/>
              <a:t>几个类？</a:t>
            </a:r>
            <a:endParaRPr lang="en-HK" altLang="zh-Hans" sz="2800" b="0" dirty="0"/>
          </a:p>
          <a:p>
            <a:pPr marL="514350" indent="-514350" eaLnBrk="1" hangingPunct="1">
              <a:buFont typeface="+mj-lt"/>
              <a:buAutoNum type="alphaUcPeriod"/>
            </a:pPr>
            <a:r>
              <a:rPr lang="zh-Hans" altLang="en-US" sz="2800" b="0" dirty="0"/>
              <a:t>类之间有什么关系？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72039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0E94-38E2-AE45-AC0B-C4293BA83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18" y="920406"/>
            <a:ext cx="8382000" cy="47089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age 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Person() {}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(“Hello");}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school ;	      //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Student() {}    //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子类自己的构造方法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speak() {      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子类覆写（或重写）了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Professor!");}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study(){           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定义了一个新的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this.school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0FF4F62-CA6A-6D46-A410-0F80E215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527" y="2151034"/>
            <a:ext cx="1179693" cy="64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Hans" sz="2800" dirty="0">
                <a:solidFill>
                  <a:srgbClr val="C00000"/>
                </a:solidFill>
              </a:rPr>
              <a:t>Q&amp;A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0CDD4EF-E7D2-F742-8BF7-7ABAD0A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740" y="2893319"/>
            <a:ext cx="3900592" cy="1157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Font typeface="+mj-lt"/>
              <a:buAutoNum type="alphaUcPeriod"/>
            </a:pPr>
            <a:r>
              <a:rPr lang="zh-Hans" altLang="en-US" sz="2800" b="0" dirty="0"/>
              <a:t>几个类？</a:t>
            </a:r>
            <a:endParaRPr lang="en-HK" altLang="zh-Hans" sz="2800" b="0" dirty="0"/>
          </a:p>
          <a:p>
            <a:pPr marL="514350" indent="-514350" eaLnBrk="1" hangingPunct="1">
              <a:buFont typeface="+mj-lt"/>
              <a:buAutoNum type="alphaUcPeriod"/>
            </a:pPr>
            <a:r>
              <a:rPr lang="zh-Hans" altLang="en-US" sz="2800" b="0" dirty="0"/>
              <a:t>类之间有什么关系？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607112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3A33A-B98E-C44C-8E23-26E3CDE97DFF}"/>
              </a:ext>
            </a:extLst>
          </p:cNvPr>
          <p:cNvSpPr txBox="1"/>
          <p:nvPr/>
        </p:nvSpPr>
        <p:spPr>
          <a:xfrm>
            <a:off x="78059" y="1068098"/>
            <a:ext cx="50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继承的含义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7CF051D-B657-1545-A46D-151D7B68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3" y="1667392"/>
            <a:ext cx="11585533" cy="135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800" b="0" dirty="0"/>
              <a:t> </a:t>
            </a:r>
            <a:r>
              <a:rPr lang="ja-JP" altLang="en-US" sz="2800" b="0" dirty="0"/>
              <a:t>子类继承父类</a:t>
            </a:r>
            <a:r>
              <a:rPr lang="ja-JP" altLang="en-US" sz="2800" dirty="0"/>
              <a:t>所有</a:t>
            </a:r>
            <a:r>
              <a:rPr lang="ja-JP" altLang="en-US" sz="2800" b="0" dirty="0"/>
              <a:t>的属性和方法，同时也可以在父类的基础上增加新的属性和方法。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B4A267-EEF5-FB46-98AB-825D7EBB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9" y="3203441"/>
            <a:ext cx="97034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Han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子类不继承父类的构造方法</a:t>
            </a:r>
            <a:r>
              <a:rPr lang="ja-JP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09A5D33-5AE4-5641-838C-BAD9F924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9" y="4086128"/>
            <a:ext cx="97034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Han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每个子类只能继承</a:t>
            </a:r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一个父类</a:t>
            </a:r>
            <a:r>
              <a:rPr lang="ja-JP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HK" altLang="zh-Han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ja-JP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仅支持</a:t>
            </a:r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单继承</a:t>
            </a:r>
            <a:r>
              <a:rPr lang="ja-JP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787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394181"/>
            <a:ext cx="11199112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六大类间关系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特殊化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方法覆写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  <a:endParaRPr kumimoji="1" lang="en-US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课后作业：课程内容实践三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8B4AD-4A0C-2743-A11B-AEF8D0B9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5575"/>
            <a:ext cx="5820937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age;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Person() {}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Hello ");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school;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Student() {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study()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this.school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B30966E9-8A12-9340-A75B-7D9E6A1B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954" y="921520"/>
            <a:ext cx="5854390" cy="3170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ExtDemo03{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stu.name 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stu.school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stu.speak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stu.study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A2017055-57E4-384C-962F-61398B45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45" y="4212025"/>
            <a:ext cx="4865884" cy="247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8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类的继承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899DED37-011D-8A45-9268-90A2EA3E7B0D}"/>
              </a:ext>
            </a:extLst>
          </p:cNvPr>
          <p:cNvGrpSpPr>
            <a:grpSpLocks/>
          </p:cNvGrpSpPr>
          <p:nvPr/>
        </p:nvGrpSpPr>
        <p:grpSpPr bwMode="auto">
          <a:xfrm>
            <a:off x="1929161" y="2303035"/>
            <a:ext cx="6934200" cy="3305175"/>
            <a:chOff x="864" y="1086"/>
            <a:chExt cx="4368" cy="2082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FD3B2090-9BDE-954F-BCC3-C52973EAE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F5EE366-07DD-4E42-9D95-201CE6C9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Book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2D4120A9-B324-5444-96B1-342B763C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# pages : int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92DBD8B6-5A0D-F346-8962-19EBFACF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+ pageMessage() : void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3156D9FD-A8FF-6C4C-B25D-DC90FD1FE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2" name="AutoShape 9">
              <a:extLst>
                <a:ext uri="{FF2B5EF4-FFF2-40B4-BE49-F238E27FC236}">
                  <a16:creationId xmlns:a16="http://schemas.microsoft.com/office/drawing/2014/main" id="{78F0CAE5-5B9C-5445-8499-24CF12C3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382C5F8-4948-8444-958D-2BEB98C5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Dictionary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A5483EC8-9350-6740-84DF-47EA05ADF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- definitions : int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52BFC122-DFC3-474A-949C-01B371F80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+ definitionMessage() : void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7F36BF14-5CC7-E34D-BEC9-B4CDB8A6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Words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735FFDEA-7E68-AA4F-9EC9-BADB5BF3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B7D907C7-7B6B-E94A-9F76-3FDC5DA3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b="1">
                  <a:latin typeface="Arial Unicode MS" panose="020B0604020202020204" pitchFamily="34" charset="-128"/>
                  <a:ea typeface="宋体" panose="02010600030101010101" pitchFamily="2" charset="-122"/>
                </a:rPr>
                <a:t>+ main (args : String[]) : void</a:t>
              </a:r>
            </a:p>
          </p:txBody>
        </p:sp>
      </p:grpSp>
      <p:sp>
        <p:nvSpPr>
          <p:cNvPr id="30" name="Text Box 17">
            <a:extLst>
              <a:ext uri="{FF2B5EF4-FFF2-40B4-BE49-F238E27FC236}">
                <a16:creationId xmlns:a16="http://schemas.microsoft.com/office/drawing/2014/main" id="{AEFD337F-75B8-B048-B1BC-37D3E290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611" y="1661684"/>
            <a:ext cx="286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＃表示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修饰符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A41187-7900-7342-9D4F-82A3A975DA2D}"/>
              </a:ext>
            </a:extLst>
          </p:cNvPr>
          <p:cNvSpPr txBox="1"/>
          <p:nvPr/>
        </p:nvSpPr>
        <p:spPr>
          <a:xfrm>
            <a:off x="179004" y="1115464"/>
            <a:ext cx="350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多个类之间的类图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58F51A-94FC-6249-9A14-3130EFE0F2C2}"/>
              </a:ext>
            </a:extLst>
          </p:cNvPr>
          <p:cNvSpPr/>
          <p:nvPr/>
        </p:nvSpPr>
        <p:spPr>
          <a:xfrm>
            <a:off x="4740662" y="4147001"/>
            <a:ext cx="1349298" cy="8516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B37602-4047-4C49-9DCC-22AEF84F85DD}"/>
              </a:ext>
            </a:extLst>
          </p:cNvPr>
          <p:cNvSpPr/>
          <p:nvPr/>
        </p:nvSpPr>
        <p:spPr>
          <a:xfrm>
            <a:off x="6645662" y="3515634"/>
            <a:ext cx="1349298" cy="8516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继承的限制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492EF82-BE48-3749-A520-1AF00881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22" y="942613"/>
            <a:ext cx="11515256" cy="262012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sz="3200" dirty="0"/>
              <a:t>子类继承父类，并不意味着子类可以</a:t>
            </a:r>
            <a:r>
              <a:rPr lang="zh-CN" altLang="en-US" sz="3200" b="1" dirty="0">
                <a:solidFill>
                  <a:srgbClr val="C00000"/>
                </a:solidFill>
              </a:rPr>
              <a:t>访问</a:t>
            </a:r>
            <a:r>
              <a:rPr lang="zh-CN" altLang="en-US" sz="3200" dirty="0"/>
              <a:t>父类的所有东西。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sz="3200" dirty="0"/>
              <a:t>父类的</a:t>
            </a:r>
            <a:r>
              <a:rPr lang="zh-CN" altLang="en-US" sz="3200" b="1" dirty="0">
                <a:solidFill>
                  <a:srgbClr val="C00000"/>
                </a:solidFill>
              </a:rPr>
              <a:t>私有东西</a:t>
            </a:r>
            <a:r>
              <a:rPr lang="zh-CN" altLang="en-US" sz="3200" dirty="0"/>
              <a:t>，子类是不能直接访问的。</a:t>
            </a: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CE644C59-2244-3F4C-B152-67544AAA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92" y="3460793"/>
            <a:ext cx="7854950" cy="236220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继承的限制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17A1CB3A-8A64-AA46-9560-CDB1DE9A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2671"/>
            <a:ext cx="10677378" cy="3985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Person{	// 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name;			</a:t>
            </a: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age;			</a:t>
            </a: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Person() {}</a:t>
            </a:r>
          </a:p>
          <a:p>
            <a:pPr eaLnBrk="1" hangingPunct="1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extends Person{     // 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fun(){</a:t>
            </a:r>
          </a:p>
          <a:p>
            <a:pPr eaLnBrk="1" hangingPunct="1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父类中的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属性：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name);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父类中的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属性：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age) ;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917B332-D0DF-C647-855D-6302B160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08" y="4168767"/>
            <a:ext cx="6682823" cy="255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继承的限制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F382960-3C2B-6C4C-AC6E-3E4D8774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964599"/>
            <a:ext cx="8601384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Person{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name;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age;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int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age 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extends Person{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fun(){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354C61B-ADFA-A149-8AED-866E6347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742" y="2882168"/>
            <a:ext cx="5725253" cy="619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Hans" altLang="en-US" b="0" dirty="0"/>
              <a:t>通过</a:t>
            </a:r>
            <a:r>
              <a:rPr lang="en-US" altLang="zh-CN" b="0" dirty="0"/>
              <a:t>public</a:t>
            </a:r>
            <a:r>
              <a:rPr lang="zh-CN" altLang="en-US" b="0" dirty="0"/>
              <a:t>的</a:t>
            </a:r>
            <a:r>
              <a:rPr lang="zh-Hans" altLang="en-US" b="0" dirty="0"/>
              <a:t> </a:t>
            </a:r>
            <a:r>
              <a:rPr lang="en-US" altLang="zh-Hans" b="0" dirty="0" err="1"/>
              <a:t>getX</a:t>
            </a:r>
            <a:r>
              <a:rPr lang="zh-CN" altLang="en-US" b="0" dirty="0"/>
              <a:t>、</a:t>
            </a:r>
            <a:r>
              <a:rPr lang="en-US" altLang="zh-Hans" b="0" dirty="0" err="1"/>
              <a:t>setX</a:t>
            </a:r>
            <a:r>
              <a:rPr lang="zh-CN" altLang="en-US" b="0" dirty="0"/>
              <a:t>方法</a:t>
            </a:r>
            <a:r>
              <a:rPr lang="zh-Hans" altLang="en-US" b="0" dirty="0"/>
              <a:t>进行操作！</a:t>
            </a:r>
            <a:endParaRPr lang="en-US" altLang="zh-CN" b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87BF9A-4A4A-4A6C-8775-7F4EA9084759}"/>
              </a:ext>
            </a:extLst>
          </p:cNvPr>
          <p:cNvSpPr txBox="1"/>
          <p:nvPr/>
        </p:nvSpPr>
        <p:spPr>
          <a:xfrm>
            <a:off x="6096000" y="984737"/>
            <a:ext cx="2698175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类的推荐的写法</a:t>
            </a:r>
          </a:p>
        </p:txBody>
      </p:sp>
    </p:spTree>
    <p:extLst>
      <p:ext uri="{BB962C8B-B14F-4D97-AF65-F5344CB8AC3E}">
        <p14:creationId xmlns:p14="http://schemas.microsoft.com/office/powerpoint/2010/main" val="14313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继承的限制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088C757-C099-E44D-87AB-7221B7CCAC6B}"/>
              </a:ext>
            </a:extLst>
          </p:cNvPr>
          <p:cNvSpPr txBox="1">
            <a:spLocks noChangeArrowheads="1"/>
          </p:cNvSpPr>
          <p:nvPr/>
        </p:nvSpPr>
        <p:spPr>
          <a:xfrm>
            <a:off x="102455" y="856442"/>
            <a:ext cx="12012997" cy="535309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可见性修饰符</a:t>
            </a:r>
            <a:r>
              <a:rPr lang="zh-CN" altLang="en-US" dirty="0"/>
              <a:t>影响父类的成员在子类中使用的方式。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修饰的变量和方法不能在子类中直接引用，如果被声明为</a:t>
            </a:r>
            <a:r>
              <a:rPr lang="en-US" altLang="zh-CN" dirty="0"/>
              <a:t>public</a:t>
            </a:r>
            <a:r>
              <a:rPr lang="zh-CN" altLang="en-US" dirty="0"/>
              <a:t>，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虽然可以在子类中引用，但是</a:t>
            </a:r>
            <a:r>
              <a:rPr lang="zh-CN" altLang="en-US" b="1" dirty="0">
                <a:solidFill>
                  <a:srgbClr val="C00000"/>
                </a:solidFill>
              </a:rPr>
              <a:t>违背封装</a:t>
            </a:r>
            <a:r>
              <a:rPr lang="zh-Hans" altLang="en-US" b="1" dirty="0">
                <a:solidFill>
                  <a:srgbClr val="C00000"/>
                </a:solidFill>
              </a:rPr>
              <a:t>性</a:t>
            </a:r>
            <a:r>
              <a:rPr lang="zh-CN" altLang="en-US" b="1" dirty="0">
                <a:solidFill>
                  <a:srgbClr val="C00000"/>
                </a:solidFill>
              </a:rPr>
              <a:t>原则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修饰的变量和方法，比</a:t>
            </a:r>
            <a:r>
              <a:rPr lang="en-US" altLang="zh-CN" dirty="0"/>
              <a:t>public</a:t>
            </a:r>
            <a:r>
              <a:rPr lang="zh-CN" altLang="en-US" dirty="0"/>
              <a:t>提供了更多的封装，但是又没有</a:t>
            </a:r>
            <a:r>
              <a:rPr lang="en-US" altLang="zh-CN" dirty="0"/>
              <a:t>private</a:t>
            </a:r>
            <a:r>
              <a:rPr lang="zh-CN" altLang="en-US" dirty="0"/>
              <a:t>封装的那么严实。</a:t>
            </a:r>
            <a:endParaRPr lang="en-HK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HK" altLang="zh-CN" dirty="0"/>
              <a:t>protected</a:t>
            </a:r>
            <a:r>
              <a:rPr lang="zh-CN" altLang="en-US" dirty="0"/>
              <a:t>修饰对于子类来说，就是</a:t>
            </a:r>
            <a:r>
              <a:rPr lang="en-HK" altLang="zh-CN" dirty="0"/>
              <a:t>public</a:t>
            </a:r>
            <a:r>
              <a:rPr lang="zh-CN" altLang="en-US" dirty="0"/>
              <a:t>的，可以自由使用，没有任何限制，而对于非同包的其它的</a:t>
            </a:r>
            <a:r>
              <a:rPr lang="en-HK" altLang="zh-CN" dirty="0"/>
              <a:t>class</a:t>
            </a:r>
            <a:r>
              <a:rPr lang="zh-CN" altLang="en-HK" dirty="0"/>
              <a:t>，</a:t>
            </a:r>
            <a:r>
              <a:rPr lang="en-HK" altLang="zh-CN" dirty="0"/>
              <a:t>protected</a:t>
            </a:r>
            <a:r>
              <a:rPr lang="zh-CN" altLang="en-US" dirty="0"/>
              <a:t>就相当于</a:t>
            </a:r>
            <a:r>
              <a:rPr lang="en-HK" altLang="zh-CN" dirty="0"/>
              <a:t>private</a:t>
            </a:r>
            <a:r>
              <a:rPr lang="zh-CN" altLang="en-HK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继承的限制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B63AB-12C6-464C-966B-4C828C9E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02" y="1351166"/>
            <a:ext cx="8575015" cy="40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子类对象实例化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C22E05B-36A1-C646-BB02-CF93B009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3" y="3518081"/>
            <a:ext cx="8229600" cy="182880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352F21-9BE7-B54A-9F1A-BFF02C0E51F6}"/>
              </a:ext>
            </a:extLst>
          </p:cNvPr>
          <p:cNvSpPr txBox="1"/>
          <p:nvPr/>
        </p:nvSpPr>
        <p:spPr>
          <a:xfrm>
            <a:off x="95077" y="953860"/>
            <a:ext cx="477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子类对象实例化的过程</a:t>
            </a:r>
            <a:endParaRPr lang="en-US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C45048A-6B0F-B243-B2A4-3135D753F859}"/>
              </a:ext>
            </a:extLst>
          </p:cNvPr>
          <p:cNvSpPr txBox="1">
            <a:spLocks/>
          </p:cNvSpPr>
          <p:nvPr/>
        </p:nvSpPr>
        <p:spPr>
          <a:xfrm>
            <a:off x="179004" y="1716981"/>
            <a:ext cx="11373659" cy="1182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子类对象在实例化时，总是先调用父类的构造方法，之后再调用自己的构造方法。</a:t>
            </a:r>
          </a:p>
        </p:txBody>
      </p:sp>
    </p:spTree>
    <p:extLst>
      <p:ext uri="{BB962C8B-B14F-4D97-AF65-F5344CB8AC3E}">
        <p14:creationId xmlns:p14="http://schemas.microsoft.com/office/powerpoint/2010/main" val="17208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子类对象实例化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A125E0A2-BE74-324D-9262-467C3DD3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2" y="932503"/>
            <a:ext cx="8368699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;	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Person(){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父类的构造方法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;	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school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Student(){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子类的构造方法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;	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InstanceDemo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new  Student();//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实例化子类对象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1CE982A-1C4C-DD4F-9745-296E98F8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54" y="2497979"/>
            <a:ext cx="583406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9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5" y="3009171"/>
            <a:ext cx="5375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方法覆写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ja-JP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六大类间关系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E68A08-C51F-3F42-81E6-B7CB51DC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843854"/>
            <a:ext cx="7370956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Person {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读程序，分析子类中的方法有哪些</a:t>
            </a:r>
            <a:endParaRPr lang="en-HK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print() 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fun(){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print();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 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print()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子类覆写（重写）了父类方法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OverrideDemo01{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 Student().fun()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8EA28BCE-848A-C047-BF98-7DC2B6B7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27" y="1867829"/>
            <a:ext cx="4959047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3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519D22-CEE3-8B42-82B0-40C26229529C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185629"/>
            <a:ext cx="11483898" cy="451247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方法覆写：继承关系中，在子类中定义了与父类同名的方法。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方法覆写要满足的</a:t>
            </a:r>
            <a:r>
              <a:rPr lang="zh-CN" altLang="en-US" b="1" dirty="0">
                <a:solidFill>
                  <a:srgbClr val="C00000"/>
                </a:solidFill>
              </a:rPr>
              <a:t>规则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①</a:t>
            </a:r>
            <a:r>
              <a:rPr lang="zh-CN" altLang="en-US" dirty="0"/>
              <a:t>发生在父类与子类的</a:t>
            </a:r>
            <a:r>
              <a:rPr lang="zh-CN" altLang="en-US" b="1" dirty="0">
                <a:solidFill>
                  <a:srgbClr val="C00000"/>
                </a:solidFill>
              </a:rPr>
              <a:t>同名方法</a:t>
            </a:r>
            <a:r>
              <a:rPr lang="zh-CN" altLang="en-US" dirty="0"/>
              <a:t>之间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②两个方法的</a:t>
            </a:r>
            <a:r>
              <a:rPr lang="zh-CN" altLang="en-US" b="1" dirty="0">
                <a:solidFill>
                  <a:srgbClr val="C00000"/>
                </a:solidFill>
              </a:rPr>
              <a:t>参数类型、参数个数、参数顺序</a:t>
            </a:r>
            <a:r>
              <a:rPr lang="zh-CN" altLang="en-US" dirty="0"/>
              <a:t>必须完全相同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③</a:t>
            </a:r>
            <a:r>
              <a:rPr lang="zh-CN" altLang="en-US" b="1" dirty="0">
                <a:solidFill>
                  <a:srgbClr val="C00000"/>
                </a:solidFill>
              </a:rPr>
              <a:t>子类方法的访问权限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必须不小于</a:t>
            </a:r>
            <a:r>
              <a:rPr lang="zh-CN" altLang="en-US" b="1" dirty="0">
                <a:solidFill>
                  <a:srgbClr val="C00000"/>
                </a:solidFill>
              </a:rPr>
              <a:t>父类方法的访问权限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访问权限大小顺序：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&lt; default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public</a:t>
            </a:r>
          </a:p>
        </p:txBody>
      </p:sp>
    </p:spTree>
    <p:extLst>
      <p:ext uri="{BB962C8B-B14F-4D97-AF65-F5344CB8AC3E}">
        <p14:creationId xmlns:p14="http://schemas.microsoft.com/office/powerpoint/2010/main" val="31953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F8EEC675-CF6E-E942-9840-ED584F997C18}"/>
              </a:ext>
            </a:extLst>
          </p:cNvPr>
          <p:cNvSpPr/>
          <p:nvPr/>
        </p:nvSpPr>
        <p:spPr>
          <a:xfrm>
            <a:off x="9054114" y="1509641"/>
            <a:ext cx="22098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b="1" dirty="0">
                <a:solidFill>
                  <a:schemeClr val="bg1"/>
                </a:solidFill>
              </a:rPr>
              <a:t>方法声明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b="1" dirty="0">
                <a:solidFill>
                  <a:schemeClr val="bg1"/>
                </a:solidFill>
              </a:rPr>
              <a:t>访问权限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A1327-D10B-D244-9092-964BE449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981" y="4495000"/>
            <a:ext cx="4158682" cy="762425"/>
          </a:xfrm>
          <a:prstGeom prst="rect">
            <a:avLst/>
          </a:prstGeom>
        </p:spPr>
      </p:pic>
      <p:sp>
        <p:nvSpPr>
          <p:cNvPr id="14" name="TextBox 24">
            <a:extLst>
              <a:ext uri="{FF2B5EF4-FFF2-40B4-BE49-F238E27FC236}">
                <a16:creationId xmlns:a16="http://schemas.microsoft.com/office/drawing/2014/main" id="{20CAB4F6-20AF-4334-A348-736599C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843854"/>
            <a:ext cx="7370956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Person {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读程序，分析子类中的方法有哪些</a:t>
            </a:r>
            <a:endParaRPr lang="en-HK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print() 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fun(){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print();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 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print()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子类覆写（重写）了父类方法，注意访问权限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OverrideDemo01{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 Student().fun()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C99BB7A-6FCF-824B-A1E6-8A0A89E0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63" y="935141"/>
            <a:ext cx="8108310" cy="3785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print(){		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--&gt; void print()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Person{//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定义继承关系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print(){//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在子类中降低了访问权限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--&gt; void print()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0FCD1CB-A5A3-AE4E-8AD0-E63EB416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42" y="4192365"/>
            <a:ext cx="8107190" cy="230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9FA98-FD18-6741-86E4-896D6C5B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896989"/>
            <a:ext cx="7087197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print(){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私有的访问权限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fun(){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Person{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定义继承关系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print(){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默认的访问权限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OverrideDemo03{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 Student().fun();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D4F69FA-4160-EA44-B288-6307DF55B83E}"/>
              </a:ext>
            </a:extLst>
          </p:cNvPr>
          <p:cNvSpPr txBox="1">
            <a:spLocks/>
          </p:cNvSpPr>
          <p:nvPr/>
        </p:nvSpPr>
        <p:spPr>
          <a:xfrm>
            <a:off x="8207298" y="937467"/>
            <a:ext cx="3558388" cy="1669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b="1" dirty="0"/>
              <a:t>问题：</a:t>
            </a:r>
            <a:endParaRPr lang="en-US" altLang="zh-CN" sz="2400" b="1" dirty="0"/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/>
              <a:t>方法覆写时，访问权限从</a:t>
            </a:r>
            <a:r>
              <a:rPr lang="en-US" altLang="zh-CN" sz="2400" b="1" dirty="0">
                <a:solidFill>
                  <a:srgbClr val="C00000"/>
                </a:solidFill>
              </a:rPr>
              <a:t>private</a:t>
            </a:r>
            <a:r>
              <a:rPr lang="zh-CN" altLang="en-US" sz="2400" dirty="0"/>
              <a:t>变为</a:t>
            </a:r>
            <a:r>
              <a:rPr lang="en-US" altLang="zh-CN" sz="2400" b="1" dirty="0">
                <a:solidFill>
                  <a:srgbClr val="C00000"/>
                </a:solidFill>
              </a:rPr>
              <a:t>default</a:t>
            </a:r>
            <a:r>
              <a:rPr lang="zh-CN" altLang="en-US" sz="2400" dirty="0"/>
              <a:t>算是方法覆写吗？</a:t>
            </a:r>
            <a:endParaRPr lang="en-US" altLang="zh-CN" sz="24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67F0E8E-57A0-D84A-BB61-0170CB48BEEA}"/>
              </a:ext>
            </a:extLst>
          </p:cNvPr>
          <p:cNvSpPr txBox="1">
            <a:spLocks/>
          </p:cNvSpPr>
          <p:nvPr/>
        </p:nvSpPr>
        <p:spPr>
          <a:xfrm>
            <a:off x="8207297" y="3366029"/>
            <a:ext cx="3757961" cy="21872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Hans" altLang="en-US" sz="2400" b="1" dirty="0"/>
              <a:t>答案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HK" altLang="zh-CN" sz="2400" dirty="0"/>
              <a:t>private</a:t>
            </a:r>
            <a:r>
              <a:rPr lang="zh-CN" altLang="en-US" sz="2400" dirty="0"/>
              <a:t>修饰的方法只能在</a:t>
            </a:r>
            <a:r>
              <a:rPr lang="zh-CN" altLang="en-US" sz="2400" b="1" dirty="0">
                <a:solidFill>
                  <a:srgbClr val="C00000"/>
                </a:solidFill>
              </a:rPr>
              <a:t>当前类</a:t>
            </a:r>
            <a:r>
              <a:rPr lang="zh-CN" altLang="en-US" sz="2400" dirty="0"/>
              <a:t>中访问，在子类中是</a:t>
            </a:r>
            <a:r>
              <a:rPr lang="zh-CN" altLang="en-US" sz="2400" b="1" dirty="0">
                <a:solidFill>
                  <a:srgbClr val="C00000"/>
                </a:solidFill>
              </a:rPr>
              <a:t>不能访问</a:t>
            </a:r>
            <a:r>
              <a:rPr lang="zh-CN" altLang="en-US" sz="2400" dirty="0"/>
              <a:t>的，所以子类无法继承</a:t>
            </a:r>
            <a:r>
              <a:rPr lang="en-HK" altLang="zh-CN" sz="2400" dirty="0"/>
              <a:t>private</a:t>
            </a:r>
            <a:r>
              <a:rPr lang="zh-CN" altLang="en-US" sz="2400" dirty="0"/>
              <a:t>方法，也就不存在覆盖了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94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19F1E-CDCB-EC4C-8C23-F4B75A7DDD32}"/>
              </a:ext>
            </a:extLst>
          </p:cNvPr>
          <p:cNvSpPr txBox="1"/>
          <p:nvPr/>
        </p:nvSpPr>
        <p:spPr>
          <a:xfrm>
            <a:off x="95077" y="953860"/>
            <a:ext cx="633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方法重载与方法覆写</a:t>
            </a:r>
            <a:r>
              <a:rPr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（重写）</a:t>
            </a:r>
            <a:r>
              <a:rPr lang="ja-JP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的区别</a:t>
            </a:r>
            <a:endParaRPr lang="en-US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内容占位符 3">
            <a:extLst>
              <a:ext uri="{FF2B5EF4-FFF2-40B4-BE49-F238E27FC236}">
                <a16:creationId xmlns:a16="http://schemas.microsoft.com/office/drawing/2014/main" id="{7D1E8AE2-DA15-D344-A25C-204F98DE7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083082"/>
              </p:ext>
            </p:extLst>
          </p:nvPr>
        </p:nvGraphicFramePr>
        <p:xfrm>
          <a:off x="1444336" y="1867791"/>
          <a:ext cx="9350044" cy="3444320"/>
        </p:xfrm>
        <a:graphic>
          <a:graphicData uri="http://schemas.openxmlformats.org/drawingml/2006/table">
            <a:tbl>
              <a:tblPr/>
              <a:tblGrid>
                <a:gridCol w="1477616">
                  <a:extLst>
                    <a:ext uri="{9D8B030D-6E8A-4147-A177-3AD203B41FA5}">
                      <a16:colId xmlns:a16="http://schemas.microsoft.com/office/drawing/2014/main" val="758822652"/>
                    </a:ext>
                  </a:extLst>
                </a:gridCol>
                <a:gridCol w="3937969">
                  <a:extLst>
                    <a:ext uri="{9D8B030D-6E8A-4147-A177-3AD203B41FA5}">
                      <a16:colId xmlns:a16="http://schemas.microsoft.com/office/drawing/2014/main" val="1365102481"/>
                    </a:ext>
                  </a:extLst>
                </a:gridCol>
                <a:gridCol w="3934459">
                  <a:extLst>
                    <a:ext uri="{9D8B030D-6E8A-4147-A177-3AD203B41FA5}">
                      <a16:colId xmlns:a16="http://schemas.microsoft.com/office/drawing/2014/main" val="2299637322"/>
                    </a:ext>
                  </a:extLst>
                </a:gridCol>
              </a:tblGrid>
              <a:tr h="5146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区别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重载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覆写（重写）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4162"/>
                  </a:ext>
                </a:extLst>
              </a:tr>
              <a:tr h="5146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单词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Overloading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Overriding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5598"/>
                  </a:ext>
                </a:extLst>
              </a:tr>
              <a:tr h="9384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声明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方法名称相同，形参列表不同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方法名称、形参列表、返回值类型全部相同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7119"/>
                  </a:ext>
                </a:extLst>
              </a:tr>
              <a:tr h="9384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对权限没有要求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覆写的方法不能拥有更严格的权限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14761"/>
                  </a:ext>
                </a:extLst>
              </a:tr>
              <a:tr h="5146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发生在一个类中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发生在继承类中</a:t>
                      </a:r>
                    </a:p>
                  </a:txBody>
                  <a:tcPr marT="45728" marB="45728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6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4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方法覆写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54">
            <a:extLst>
              <a:ext uri="{FF2B5EF4-FFF2-40B4-BE49-F238E27FC236}">
                <a16:creationId xmlns:a16="http://schemas.microsoft.com/office/drawing/2014/main" id="{AF87F508-021D-FA4D-AD81-36C66413F020}"/>
              </a:ext>
            </a:extLst>
          </p:cNvPr>
          <p:cNvSpPr txBox="1">
            <a:spLocks noChangeArrowheads="1"/>
          </p:cNvSpPr>
          <p:nvPr/>
        </p:nvSpPr>
        <p:spPr>
          <a:xfrm>
            <a:off x="825909" y="1108170"/>
            <a:ext cx="9907740" cy="274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出现方法覆写的情况时，调用的是子类中覆写的方法。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如果现在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想要调用父类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中的被子类覆写的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，该咋办？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896E34-01E0-4356-A11F-23E276C911F2}"/>
              </a:ext>
            </a:extLst>
          </p:cNvPr>
          <p:cNvSpPr txBox="1"/>
          <p:nvPr/>
        </p:nvSpPr>
        <p:spPr>
          <a:xfrm>
            <a:off x="858125" y="4403188"/>
            <a:ext cx="5791970" cy="1592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对策：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、子类的对象类型强制转换成父类</a:t>
            </a:r>
          </a:p>
        </p:txBody>
      </p:sp>
    </p:spTree>
    <p:extLst>
      <p:ext uri="{BB962C8B-B14F-4D97-AF65-F5344CB8AC3E}">
        <p14:creationId xmlns:p14="http://schemas.microsoft.com/office/powerpoint/2010/main" val="22302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super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54">
            <a:extLst>
              <a:ext uri="{FF2B5EF4-FFF2-40B4-BE49-F238E27FC236}">
                <a16:creationId xmlns:a16="http://schemas.microsoft.com/office/drawing/2014/main" id="{CA3E1259-01BB-BC43-A25D-A6D17A5DB82C}"/>
              </a:ext>
            </a:extLst>
          </p:cNvPr>
          <p:cNvSpPr txBox="1">
            <a:spLocks noChangeArrowheads="1"/>
          </p:cNvSpPr>
          <p:nvPr/>
        </p:nvSpPr>
        <p:spPr>
          <a:xfrm>
            <a:off x="290048" y="1166913"/>
            <a:ext cx="11262615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：表示</a:t>
            </a:r>
            <a:r>
              <a:rPr lang="en-US" altLang="zh-CN" dirty="0"/>
              <a:t>”</a:t>
            </a:r>
            <a:r>
              <a:rPr lang="zh-CN" altLang="en-US" dirty="0"/>
              <a:t>超</a:t>
            </a:r>
            <a:r>
              <a:rPr lang="en-US" altLang="zh-CN" dirty="0"/>
              <a:t>”</a:t>
            </a:r>
            <a:r>
              <a:rPr lang="zh-CN" altLang="en-US" dirty="0"/>
              <a:t>的意思。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作用：在子类中，使用</a:t>
            </a:r>
            <a:r>
              <a:rPr lang="en-US" altLang="zh-CN" dirty="0"/>
              <a:t>super</a:t>
            </a:r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C00000"/>
                </a:solidFill>
              </a:rPr>
              <a:t>直接调用</a:t>
            </a:r>
            <a:r>
              <a:rPr lang="zh-CN" altLang="en-US" dirty="0"/>
              <a:t>父类中的构造方法、普通方法、属性。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回</a:t>
            </a:r>
            <a:r>
              <a:rPr lang="zh-CN" altLang="en-US" dirty="0"/>
              <a:t>答问题：在子类对象实例化时，要先调用父类的构造方法。是因为，实际上子类的构造方法中隐含了一条</a:t>
            </a:r>
            <a:r>
              <a:rPr lang="en-US" altLang="zh-CN" b="1" dirty="0">
                <a:solidFill>
                  <a:srgbClr val="C00000"/>
                </a:solidFill>
              </a:rPr>
              <a:t>super()</a:t>
            </a:r>
            <a:r>
              <a:rPr lang="zh-CN" altLang="en-US" dirty="0"/>
              <a:t>语句。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73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super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84BBF270-832A-9848-A395-D3A98E48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951445"/>
            <a:ext cx="8206713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Person{	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name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 ;	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Person(){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父类的构造方法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Student  extends  Person{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school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Student(){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super();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子类的构造方法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 SuperDemo01{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实例化子类对象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3D89C6A-3CE9-634A-9A14-5A87195A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41" y="2428939"/>
            <a:ext cx="4830762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9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super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E0940CC-E6A6-0440-9B8A-CDE5B2BA5F91}"/>
              </a:ext>
            </a:extLst>
          </p:cNvPr>
          <p:cNvSpPr txBox="1">
            <a:spLocks/>
          </p:cNvSpPr>
          <p:nvPr/>
        </p:nvSpPr>
        <p:spPr>
          <a:xfrm>
            <a:off x="68765" y="867001"/>
            <a:ext cx="11483898" cy="5248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en-US" altLang="zh-CN" dirty="0"/>
              <a:t>super(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调用父类带参的</a:t>
            </a:r>
            <a:r>
              <a:rPr lang="zh-CN" altLang="en-US" b="1" dirty="0">
                <a:solidFill>
                  <a:srgbClr val="C00000"/>
                </a:solidFill>
              </a:rPr>
              <a:t>构造方法</a:t>
            </a:r>
            <a:r>
              <a:rPr lang="zh-CN" altLang="en-US" dirty="0"/>
              <a:t>要注意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sz="2800" dirty="0"/>
              <a:t>①</a:t>
            </a:r>
            <a:r>
              <a:rPr lang="en-US" altLang="zh-CN" sz="2800" b="1" dirty="0"/>
              <a:t>super(</a:t>
            </a:r>
            <a:r>
              <a:rPr lang="zh-CN" altLang="en-US" sz="2800" b="1" dirty="0"/>
              <a:t>参数</a:t>
            </a:r>
            <a:r>
              <a:rPr lang="en-US" altLang="zh-CN" sz="2800" b="1" dirty="0"/>
              <a:t>)</a:t>
            </a:r>
            <a:r>
              <a:rPr lang="zh-CN" altLang="en-US" sz="2800" dirty="0"/>
              <a:t>语句放在</a:t>
            </a:r>
            <a:r>
              <a:rPr lang="zh-CN" altLang="en-US" sz="2800" b="1" dirty="0">
                <a:solidFill>
                  <a:srgbClr val="C00000"/>
                </a:solidFill>
              </a:rPr>
              <a:t>构造方法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首行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sz="2800" dirty="0"/>
              <a:t>②括号中的</a:t>
            </a:r>
            <a:r>
              <a:rPr lang="zh-CN" altLang="en-US" sz="2800" b="1" dirty="0">
                <a:solidFill>
                  <a:srgbClr val="C00000"/>
                </a:solidFill>
              </a:rPr>
              <a:t>参数</a:t>
            </a:r>
            <a:r>
              <a:rPr lang="zh-CN" altLang="en-US" sz="2800" dirty="0"/>
              <a:t>由父类的</a:t>
            </a:r>
            <a:r>
              <a:rPr lang="zh-CN" altLang="en-US" sz="2800" b="1" dirty="0"/>
              <a:t>构造方法</a:t>
            </a:r>
            <a:r>
              <a:rPr lang="zh-CN" altLang="en-US" sz="2800" dirty="0"/>
              <a:t>决定。</a:t>
            </a:r>
            <a:endParaRPr lang="en-HK" altLang="zh-CN" sz="2800" dirty="0"/>
          </a:p>
          <a:p>
            <a:pPr lvl="1">
              <a:lnSpc>
                <a:spcPct val="150000"/>
              </a:lnSpc>
              <a:buNone/>
            </a:pPr>
            <a:r>
              <a:rPr lang="zh-Hans" altLang="en-US" sz="2800" dirty="0"/>
              <a:t>父类构造方法</a:t>
            </a:r>
            <a:r>
              <a:rPr lang="zh-CN" altLang="en-US" sz="2800" dirty="0"/>
              <a:t>的</a:t>
            </a:r>
            <a:r>
              <a:rPr lang="zh-Hans" altLang="en-US" sz="2800" dirty="0"/>
              <a:t>调用</a:t>
            </a:r>
            <a:r>
              <a:rPr lang="zh-CN" altLang="en-US" sz="2800" dirty="0"/>
              <a:t>方法</a:t>
            </a:r>
            <a:r>
              <a:rPr lang="zh-Hans" altLang="en-US" sz="2800" dirty="0"/>
              <a:t>： </a:t>
            </a:r>
            <a:r>
              <a:rPr lang="en-US" altLang="zh-CN" sz="2800" b="1" dirty="0">
                <a:solidFill>
                  <a:srgbClr val="C00000"/>
                </a:solidFill>
              </a:rPr>
              <a:t>super(</a:t>
            </a:r>
            <a:r>
              <a:rPr lang="zh-CN" altLang="en-US" sz="2800" b="1" dirty="0">
                <a:solidFill>
                  <a:srgbClr val="C00000"/>
                </a:solidFill>
              </a:rPr>
              <a:t>参数</a:t>
            </a:r>
            <a:r>
              <a:rPr lang="en-US" altLang="zh-CN" sz="2800" b="1" dirty="0">
                <a:solidFill>
                  <a:srgbClr val="C00000"/>
                </a:solidFill>
              </a:rPr>
              <a:t>)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在子类中，需要调用父类的被覆写过的方法，可以通过</a:t>
            </a:r>
            <a:r>
              <a:rPr lang="zh-Hans" altLang="en-US" dirty="0"/>
              <a:t> </a:t>
            </a:r>
            <a:endParaRPr lang="en-HK" altLang="zh-Hans" dirty="0"/>
          </a:p>
          <a:p>
            <a:pPr marL="0" indent="0">
              <a:lnSpc>
                <a:spcPct val="150000"/>
              </a:lnSpc>
              <a:buNone/>
            </a:pPr>
            <a:r>
              <a:rPr lang="zh-Hans" altLang="en-US" b="1" dirty="0">
                <a:solidFill>
                  <a:srgbClr val="C00000"/>
                </a:solidFill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</a:rPr>
              <a:t>super.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的形式访问父类中的相关方法。</a:t>
            </a:r>
            <a:endParaRPr lang="en-HK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Hans" altLang="en-US" dirty="0"/>
              <a:t>      父类其它方法</a:t>
            </a:r>
            <a:r>
              <a:rPr lang="zh-CN" altLang="en-US" dirty="0"/>
              <a:t>的</a:t>
            </a:r>
            <a:r>
              <a:rPr lang="zh-Hans" altLang="en-US" dirty="0"/>
              <a:t>调用</a:t>
            </a:r>
            <a:r>
              <a:rPr lang="zh-CN" altLang="en-US" dirty="0"/>
              <a:t>方法</a:t>
            </a:r>
            <a:r>
              <a:rPr lang="zh-Hans" altLang="en-US" dirty="0"/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super.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2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use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这种关系具有偶然性、临时性，故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关系最弱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示例：类Ａ对象的一个方法使用了类Ｂ对象，故类B的变化对类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有影响。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UML类图：依赖关系用一个类指向另一个类的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带箭头的虚线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Java实现：一个类的对象作为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方法参数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在另一个类的某个方法中被使用。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9" name="组合 9"/>
          <p:cNvGrpSpPr/>
          <p:nvPr/>
        </p:nvGrpSpPr>
        <p:grpSpPr>
          <a:xfrm>
            <a:off x="539750" y="4051301"/>
            <a:ext cx="7272459" cy="1533382"/>
            <a:chOff x="539552" y="4127868"/>
            <a:chExt cx="7272929" cy="1533238"/>
          </a:xfrm>
        </p:grpSpPr>
        <p:graphicFrame>
          <p:nvGraphicFramePr>
            <p:cNvPr id="6" name="Group 3"/>
            <p:cNvGraphicFramePr/>
            <p:nvPr/>
          </p:nvGraphicFramePr>
          <p:xfrm>
            <a:off x="539552" y="4148517"/>
            <a:ext cx="3528620" cy="1512589"/>
          </p:xfrm>
          <a:graphic>
            <a:graphicData uri="http://schemas.openxmlformats.org/drawingml/2006/table">
              <a:tbl>
                <a:tblPr/>
                <a:tblGrid>
                  <a:gridCol w="35283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ClassA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+operate(</a:t>
                        </a:r>
                        <a:r>
                          <a:rPr kumimoji="1" lang="en-US" altLang="zh-CN" sz="24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r>
                          <a:rPr kumimoji="1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: </a:t>
                        </a:r>
                        <a:r>
                          <a:rPr kumimoji="1" lang="en-US" altLang="zh-CN" sz="24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r>
                          <a:rPr kumimoji="1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) </a:t>
                        </a: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2" name="Group 3"/>
            <p:cNvGraphicFramePr/>
            <p:nvPr/>
          </p:nvGraphicFramePr>
          <p:xfrm>
            <a:off x="5940152" y="4127868"/>
            <a:ext cx="1872329" cy="1512938"/>
          </p:xfrm>
          <a:graphic>
            <a:graphicData uri="http://schemas.openxmlformats.org/drawingml/2006/table">
              <a:tbl>
                <a:tblPr/>
                <a:tblGrid>
                  <a:gridCol w="18722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41992" name="直接箭头连接符 8"/>
            <p:cNvCxnSpPr/>
            <p:nvPr/>
          </p:nvCxnSpPr>
          <p:spPr>
            <a:xfrm>
              <a:off x="4067944" y="4869160"/>
              <a:ext cx="1872208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super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0B3CFA7-CAF7-B846-9DCC-526F2FF3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872716"/>
            <a:ext cx="7571303" cy="5940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Person{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定义父类，内存分析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name;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print(){	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默认的访问权限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Student extends Person{		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定义继承关系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school;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print(){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super.print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;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访问父类中被子类覆写过的方法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--&gt; void print()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SuperDemo03{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stu.print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AE0DD71-2C52-114F-B1B6-F5477BC4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01" y="4377306"/>
            <a:ext cx="5617499" cy="239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5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super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BB4B8887-7693-1440-9465-DE4240F0A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66675"/>
              </p:ext>
            </p:extLst>
          </p:nvPr>
        </p:nvGraphicFramePr>
        <p:xfrm>
          <a:off x="310318" y="1368998"/>
          <a:ext cx="10261038" cy="4567504"/>
        </p:xfrm>
        <a:graphic>
          <a:graphicData uri="http://schemas.openxmlformats.org/drawingml/2006/table">
            <a:tbl>
              <a:tblPr/>
              <a:tblGrid>
                <a:gridCol w="1440423">
                  <a:extLst>
                    <a:ext uri="{9D8B030D-6E8A-4147-A177-3AD203B41FA5}">
                      <a16:colId xmlns:a16="http://schemas.microsoft.com/office/drawing/2014/main" val="1467735722"/>
                    </a:ext>
                  </a:extLst>
                </a:gridCol>
                <a:gridCol w="4656854">
                  <a:extLst>
                    <a:ext uri="{9D8B030D-6E8A-4147-A177-3AD203B41FA5}">
                      <a16:colId xmlns:a16="http://schemas.microsoft.com/office/drawing/2014/main" val="2744701534"/>
                    </a:ext>
                  </a:extLst>
                </a:gridCol>
                <a:gridCol w="4163761">
                  <a:extLst>
                    <a:ext uri="{9D8B030D-6E8A-4147-A177-3AD203B41FA5}">
                      <a16:colId xmlns:a16="http://schemas.microsoft.com/office/drawing/2014/main" val="1652560239"/>
                    </a:ext>
                  </a:extLst>
                </a:gridCol>
              </a:tblGrid>
              <a:tr h="4399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区别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this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super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68365"/>
                  </a:ext>
                </a:extLst>
              </a:tr>
              <a:tr h="1166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访问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访问本类中的属性，如果本类中没有此属性，则从父类中查找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直接访问父类中的属性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1047"/>
                  </a:ext>
                </a:extLst>
              </a:tr>
              <a:tr h="1166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访问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访问本类中的方法，如果本类中没有此方法，则从父类中查找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直接访问父类中的方法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07697"/>
                  </a:ext>
                </a:extLst>
              </a:tr>
              <a:tr h="863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调用构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造方法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调用本类构造，必须放在构造方法的首行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调用父类构造，必须放在子类构造方法的首行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64371"/>
                  </a:ext>
                </a:extLst>
              </a:tr>
              <a:tr h="4399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特殊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表示当前对象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无此概念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19340"/>
                  </a:ext>
                </a:extLst>
              </a:tr>
              <a:tr h="4399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内存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指向自己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指向当前对象的父类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202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FDAD14-3B80-D04C-BB7B-42F2582C1D87}"/>
              </a:ext>
            </a:extLst>
          </p:cNvPr>
          <p:cNvSpPr txBox="1"/>
          <p:nvPr/>
        </p:nvSpPr>
        <p:spPr>
          <a:xfrm>
            <a:off x="242452" y="864486"/>
            <a:ext cx="557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ja-JP" altLang="en-US" sz="2800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Han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ja-JP" altLang="en-US" sz="2800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的区别</a:t>
            </a:r>
            <a:endParaRPr lang="en-US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400" b="1" dirty="0"/>
              <a:t>final</a:t>
            </a:r>
            <a:r>
              <a:rPr lang="ja-JP" altLang="en-US" sz="2400" b="1"/>
              <a:t>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CB33D-E298-1A44-B702-4A813888D7BD}"/>
              </a:ext>
            </a:extLst>
          </p:cNvPr>
          <p:cNvSpPr txBox="1">
            <a:spLocks noChangeArrowheads="1"/>
          </p:cNvSpPr>
          <p:nvPr/>
        </p:nvSpPr>
        <p:spPr>
          <a:xfrm>
            <a:off x="307322" y="1148862"/>
            <a:ext cx="10960902" cy="426719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：在</a:t>
            </a:r>
            <a:r>
              <a:rPr lang="en-US" altLang="zh-CN" sz="2400" dirty="0"/>
              <a:t>Java</a:t>
            </a:r>
            <a:r>
              <a:rPr lang="zh-CN" altLang="en-US" sz="2400" dirty="0"/>
              <a:t>中表示“</a:t>
            </a:r>
            <a:r>
              <a:rPr lang="zh-CN" altLang="en-US" sz="2400" b="1" dirty="0">
                <a:solidFill>
                  <a:srgbClr val="C00000"/>
                </a:solidFill>
              </a:rPr>
              <a:t>最终</a:t>
            </a:r>
            <a:r>
              <a:rPr lang="zh-CN" altLang="en-US" sz="2400" dirty="0"/>
              <a:t>”的意思。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/>
              <a:t>final</a:t>
            </a:r>
            <a:r>
              <a:rPr lang="zh-CN" altLang="en-US" sz="2400" dirty="0"/>
              <a:t>可以声明</a:t>
            </a:r>
            <a:r>
              <a:rPr lang="zh-CN" altLang="en-US" sz="2400" b="1" dirty="0">
                <a:solidFill>
                  <a:srgbClr val="C00000"/>
                </a:solidFill>
              </a:rPr>
              <a:t>类、属性、方法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注意：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  1.</a:t>
            </a:r>
            <a:r>
              <a:rPr lang="zh-CN" altLang="en-US" sz="2400" dirty="0"/>
              <a:t>使用</a:t>
            </a:r>
            <a:r>
              <a:rPr lang="en-US" altLang="zh-CN" sz="2400" dirty="0"/>
              <a:t>final</a:t>
            </a:r>
            <a:r>
              <a:rPr lang="zh-CN" altLang="en-US" sz="2400" dirty="0"/>
              <a:t>声明的类不能有子类。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  2.</a:t>
            </a:r>
            <a:r>
              <a:rPr lang="zh-CN" altLang="en-US" sz="2400" dirty="0"/>
              <a:t>使用</a:t>
            </a:r>
            <a:r>
              <a:rPr lang="en-US" altLang="zh-CN" sz="2400" dirty="0"/>
              <a:t>final</a:t>
            </a:r>
            <a:r>
              <a:rPr lang="zh-CN" altLang="en-US" sz="2400" dirty="0"/>
              <a:t>声明的方法</a:t>
            </a:r>
            <a:r>
              <a:rPr lang="zh-CN" altLang="en-US" sz="2400" b="1" dirty="0">
                <a:solidFill>
                  <a:srgbClr val="C00000"/>
                </a:solidFill>
              </a:rPr>
              <a:t>只能被子类继承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不能被子类覆写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  3.</a:t>
            </a:r>
            <a:r>
              <a:rPr lang="zh-CN" altLang="en-US" sz="2400" dirty="0"/>
              <a:t>使用</a:t>
            </a:r>
            <a:r>
              <a:rPr lang="en-US" altLang="zh-CN" sz="2400" dirty="0"/>
              <a:t>final</a:t>
            </a:r>
            <a:r>
              <a:rPr lang="zh-CN" altLang="en-US" sz="2400" dirty="0"/>
              <a:t>声明的变量称为</a:t>
            </a:r>
            <a:r>
              <a:rPr lang="zh-CN" altLang="en-US" sz="2400" b="1" dirty="0">
                <a:solidFill>
                  <a:srgbClr val="C00000"/>
                </a:solidFill>
              </a:rPr>
              <a:t>常量</a:t>
            </a:r>
            <a:r>
              <a:rPr lang="zh-CN" altLang="en-US" sz="2400" dirty="0"/>
              <a:t>。常量在声明时要给出其具体值且不可以修改。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98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400" b="1" dirty="0"/>
              <a:t>final</a:t>
            </a:r>
            <a:r>
              <a:rPr lang="ja-JP" altLang="en-US" sz="2400" b="1"/>
              <a:t>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768BDEC-9118-B84F-8A5B-DA10B3A94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19" y="1197380"/>
            <a:ext cx="6789738" cy="2678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class   A{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B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A{		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BFA3238-C10C-624C-9E59-8A0B9C11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253" y="2818501"/>
            <a:ext cx="7467600" cy="273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400" b="1" dirty="0"/>
              <a:t>final</a:t>
            </a:r>
            <a:r>
              <a:rPr lang="ja-JP" altLang="en-US" sz="2400" b="1"/>
              <a:t>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3E0ADF8-F421-9B49-80FA-6B0AB494D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946392"/>
            <a:ext cx="8229600" cy="4154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A{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声明的方法不能被覆写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 print(){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B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void  print(){	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("WORLD")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165025E6-287D-D349-AECD-09A8F222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20" y="4520979"/>
            <a:ext cx="5822521" cy="207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400" b="1" dirty="0"/>
              <a:t>final</a:t>
            </a:r>
            <a:r>
              <a:rPr lang="ja-JP" altLang="en-US" sz="2400" b="1"/>
              <a:t>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338FC30-8095-D04D-B5B2-C1B779A3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1051449"/>
            <a:ext cx="8305800" cy="2308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A{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String   INFO = "INFO" ;//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声明常量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void  print(){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= "HELLO"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3C329A3-8881-9F4D-9A39-D195AD8B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4" y="3549409"/>
            <a:ext cx="8355012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32488" y="224645"/>
            <a:ext cx="252017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400" b="1" dirty="0"/>
              <a:t>final</a:t>
            </a:r>
            <a:r>
              <a:rPr lang="ja-JP" altLang="en-US" sz="2400" b="1"/>
              <a:t>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1234A-07A9-6D4D-8B3B-31FE24C42B08}"/>
              </a:ext>
            </a:extLst>
          </p:cNvPr>
          <p:cNvSpPr txBox="1"/>
          <p:nvPr/>
        </p:nvSpPr>
        <p:spPr>
          <a:xfrm>
            <a:off x="242452" y="864486"/>
            <a:ext cx="557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全局常量</a:t>
            </a:r>
            <a:endParaRPr lang="en-US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B9C577B-6C1E-AA40-AA33-45CF15C869C3}"/>
              </a:ext>
            </a:extLst>
          </p:cNvPr>
          <p:cNvSpPr txBox="1">
            <a:spLocks/>
          </p:cNvSpPr>
          <p:nvPr/>
        </p:nvSpPr>
        <p:spPr>
          <a:xfrm>
            <a:off x="578005" y="1746527"/>
            <a:ext cx="10974658" cy="30708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3200" dirty="0"/>
              <a:t> </a:t>
            </a:r>
            <a:r>
              <a:rPr lang="zh-CN" altLang="en-US" sz="3200" dirty="0"/>
              <a:t>使用</a:t>
            </a:r>
            <a:r>
              <a:rPr lang="en-US" altLang="zh-CN" sz="3200" dirty="0"/>
              <a:t>public</a:t>
            </a:r>
            <a:r>
              <a:rPr lang="zh-CN" altLang="en-US" sz="3200" dirty="0"/>
              <a:t>、</a:t>
            </a:r>
            <a:r>
              <a:rPr lang="en-US" altLang="zh-CN" sz="3200" dirty="0"/>
              <a:t>static</a:t>
            </a:r>
            <a:r>
              <a:rPr lang="zh-CN" altLang="en-US" sz="3200" dirty="0"/>
              <a:t>和</a:t>
            </a:r>
            <a:r>
              <a:rPr lang="en-US" altLang="zh-CN" sz="3200" dirty="0"/>
              <a:t>final</a:t>
            </a:r>
            <a:r>
              <a:rPr lang="zh-CN" altLang="en-US" sz="3200" dirty="0"/>
              <a:t>联合声明的变量称为</a:t>
            </a:r>
            <a:r>
              <a:rPr lang="zh-CN" altLang="en-US" sz="3200" b="1" dirty="0">
                <a:solidFill>
                  <a:srgbClr val="C00000"/>
                </a:solidFill>
              </a:rPr>
              <a:t>全局常量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Hans" altLang="en-US" sz="3200" dirty="0"/>
              <a:t> </a:t>
            </a:r>
            <a:r>
              <a:rPr lang="en-HK" altLang="zh-Hans" sz="3200" dirty="0"/>
              <a:t>	</a:t>
            </a:r>
            <a:r>
              <a:rPr lang="en-US" altLang="zh-CN" sz="3200" b="1" i="1" dirty="0"/>
              <a:t>public static final String INFO</a:t>
            </a:r>
            <a:r>
              <a:rPr lang="en-US" altLang="zh-CN" sz="3200" b="1" i="1" dirty="0" smtClean="0"/>
              <a:t>=“</a:t>
            </a:r>
            <a:r>
              <a:rPr lang="en-US" altLang="zh-CN" sz="3200" b="1" i="1" dirty="0" err="1" smtClean="0"/>
              <a:t>SiChuan</a:t>
            </a:r>
            <a:r>
              <a:rPr lang="en-US" altLang="zh-CN" sz="3200" b="1" i="1" dirty="0" smtClean="0"/>
              <a:t> University</a:t>
            </a:r>
            <a:r>
              <a:rPr lang="en-US" altLang="zh-CN" sz="3200" b="1" i="1" dirty="0" smtClean="0"/>
              <a:t>”;</a:t>
            </a:r>
            <a:endParaRPr lang="en-US" altLang="zh-CN" sz="3200" b="1" i="1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3200" dirty="0"/>
              <a:t> </a:t>
            </a:r>
            <a:r>
              <a:rPr lang="zh-CN" altLang="en-US" sz="3200" dirty="0"/>
              <a:t>全局常量是</a:t>
            </a:r>
            <a:r>
              <a:rPr lang="zh-CN" altLang="en-US" sz="3200" b="1" dirty="0">
                <a:solidFill>
                  <a:srgbClr val="C00000"/>
                </a:solidFill>
              </a:rPr>
              <a:t>所有对象共同拥有的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00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965" y="2660650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</p:txBody>
      </p:sp>
    </p:spTree>
    <p:extLst>
      <p:ext uri="{BB962C8B-B14F-4D97-AF65-F5344CB8AC3E}">
        <p14:creationId xmlns:p14="http://schemas.microsoft.com/office/powerpoint/2010/main" val="42360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课堂实践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课堂实践一：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六大类间关系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请例举一个有具体应用意义的六大类间关系（可择其一、二示例，比如关联、继承）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请用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类图表示，有时间可以尝试写出对应的代码实现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课堂</a:t>
            </a:r>
            <a:r>
              <a:rPr lang="zh-CN" altLang="en-US" sz="2800" b="1" dirty="0"/>
              <a:t>实践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18435"/>
            <a:ext cx="11767351" cy="5749901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课堂实践二</a:t>
            </a:r>
            <a:r>
              <a:rPr kumimoji="1" lang="ja-JP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类的继承与方法覆写</a:t>
            </a:r>
            <a:endParaRPr kumimoji="1" lang="en-HK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p"/>
            </a:pP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一个车类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(Vehicles)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，其属性包含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汽车商标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(brand)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颜色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(color)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其方法包含</a:t>
            </a:r>
            <a:r>
              <a:rPr kumimoji="1"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（要求</a:t>
            </a:r>
            <a:r>
              <a:rPr kumimoji="1"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初始化其成员属性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kumimoji="1"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成员属性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Han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当前速度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Han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currentSpeed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，随机数生成，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0-100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车辆信息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Han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showInfo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，输出其属性信息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小轿车类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(Car)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，该类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Vehicles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，并增加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座位数量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(seats)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覆写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当前速度方法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Han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currentSpeed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，范围在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0-180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覆写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车辆信息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Han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showInfo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，输出小轿车的信息）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，请注意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小轿车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</a:t>
            </a:r>
            <a:r>
              <a:rPr kumimoji="1"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初始化其成员属性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kumimoji="1"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要求：</a:t>
            </a:r>
            <a:r>
              <a:rPr kumimoji="1"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类图设计、源代码编写</a:t>
            </a:r>
            <a:r>
              <a:rPr kumimoji="1" lang="zh-Hans" altLang="en-US" sz="2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演示、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截图</a:t>
            </a:r>
            <a:r>
              <a:rPr kumimoji="1" lang="zh-Hans" altLang="en-US" sz="2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kumimoji="1" lang="zh-Han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结果。</a:t>
            </a:r>
            <a:endParaRPr kumimoji="1" lang="en-HK" altLang="zh-Hans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198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1/6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sz="3200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sz="3200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出现在另一个类。中。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3"/>
          <p:cNvGraphicFramePr/>
          <p:nvPr/>
        </p:nvGraphicFramePr>
        <p:xfrm>
          <a:off x="539750" y="4389438"/>
          <a:ext cx="3528392" cy="1512731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ClassA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3"/>
          <p:cNvGraphicFramePr/>
          <p:nvPr/>
        </p:nvGraphicFramePr>
        <p:xfrm>
          <a:off x="5940425" y="4368800"/>
          <a:ext cx="1872208" cy="15130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ClassB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055" name="直接箭头连接符 12"/>
          <p:cNvCxnSpPr/>
          <p:nvPr/>
        </p:nvCxnSpPr>
        <p:spPr>
          <a:xfrm>
            <a:off x="4067175" y="5110163"/>
            <a:ext cx="187325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867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 业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56272" y="809587"/>
            <a:ext cx="12038904" cy="5175698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，分析、设计、实现“电子设备管理”的应用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需求描述：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）定义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父类电子设备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(Electronics)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，描述电子设备的属性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（诸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如重量、价格、耗电量及制造商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），以及相应的管理方法，诸如输出设备信息等等；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设计并实现一组子类：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计算机（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，增加内存、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型号属性）、手机（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Phone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，增加系统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(Android/IOS/Windows)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、存储空间属性）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为每个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类定义属性获取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和设置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的方法，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以及管理方法，诸如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设备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类，并在 </a:t>
            </a: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方法中实例化这些类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，给出一些应用的示例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24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2451"/>
            <a:ext cx="11619570" cy="4633657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，分析、设计、实现“电子设备管理”的应用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kumimoji="1" lang="zh-Hans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）要求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至少有四个类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，一个基础父类，二个基础子类，一个应用类；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）请注意类名、属性名、方法名取法，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请用英文且要求“见名知意”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）先分析、设计（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类图），再写码实现。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源代码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（必须有文档注释）、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运行截图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打包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文件名：行课班号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设备管理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提交时间：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第八周课前两天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到老师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913153042@qq.com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732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01759" y="2759018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小结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23" y="1954549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253" y="1736212"/>
            <a:ext cx="5887844" cy="3592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六大</a:t>
            </a:r>
            <a:r>
              <a:rPr kumimoji="1" lang="ja-JP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间关系</a:t>
            </a:r>
            <a:endParaRPr kumimoji="1" lang="ja-JP" altLang="en-U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</a:t>
            </a:r>
            <a:r>
              <a:rPr kumimoji="1" lang="ja-JP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endParaRPr kumimoji="1" lang="en-US" altLang="ja-JP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方法覆写（重写）</a:t>
            </a:r>
            <a:endParaRPr kumimoji="1" lang="en-US" altLang="zh-CN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</a:t>
            </a:r>
            <a:endParaRPr kumimoji="1" lang="ja-JP" altLang="en-U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2421255"/>
            <a:ext cx="8903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计算机的数学源头：https://pan.baidu.com/s/1pZK2BET4_kwtuTSSFPoYHw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2/6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CDE4FC-892C-45BA-A60F-BE041AF5A441}"/>
              </a:ext>
            </a:extLst>
          </p:cNvPr>
          <p:cNvGrpSpPr/>
          <p:nvPr/>
        </p:nvGrpSpPr>
        <p:grpSpPr>
          <a:xfrm>
            <a:off x="539750" y="4368800"/>
            <a:ext cx="8263255" cy="2338199"/>
            <a:chOff x="539750" y="4368800"/>
            <a:chExt cx="8263255" cy="2338199"/>
          </a:xfrm>
        </p:grpSpPr>
        <p:graphicFrame>
          <p:nvGraphicFramePr>
            <p:cNvPr id="15" name="Group 3">
              <a:extLst>
                <a:ext uri="{FF2B5EF4-FFF2-40B4-BE49-F238E27FC236}">
                  <a16:creationId xmlns:a16="http://schemas.microsoft.com/office/drawing/2014/main" id="{03EB5289-7CDD-47A5-A4A4-49BAAE8728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587370"/>
                </p:ext>
              </p:extLst>
            </p:nvPr>
          </p:nvGraphicFramePr>
          <p:xfrm>
            <a:off x="539750" y="4389755"/>
            <a:ext cx="4517390" cy="2317244"/>
          </p:xfrm>
          <a:graphic>
            <a:graphicData uri="http://schemas.openxmlformats.org/drawingml/2006/table">
              <a:tbl>
                <a:tblPr/>
                <a:tblGrid>
                  <a:gridCol w="4517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ClassA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97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+addClassB(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classB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: 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ClassB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)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+getClassB(index: int) : ClassB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+getNumberOfClassBs() : int</a:t>
                        </a:r>
                        <a:endPara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7" name="Group 3">
              <a:extLst>
                <a:ext uri="{FF2B5EF4-FFF2-40B4-BE49-F238E27FC236}">
                  <a16:creationId xmlns:a16="http://schemas.microsoft.com/office/drawing/2014/main" id="{30409C92-FBEB-4643-8EEA-7EA639B5B4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538027"/>
                </p:ext>
              </p:extLst>
            </p:nvPr>
          </p:nvGraphicFramePr>
          <p:xfrm>
            <a:off x="6931025" y="4368800"/>
            <a:ext cx="1871980" cy="1513460"/>
          </p:xfrm>
          <a:graphic>
            <a:graphicData uri="http://schemas.openxmlformats.org/drawingml/2006/table">
              <a:tbl>
                <a:tblPr/>
                <a:tblGrid>
                  <a:gridCol w="18719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97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2">
              <a:extLst>
                <a:ext uri="{FF2B5EF4-FFF2-40B4-BE49-F238E27FC236}">
                  <a16:creationId xmlns:a16="http://schemas.microsoft.com/office/drawing/2014/main" id="{AB9D86B9-4873-42DF-AADD-B36955F91742}"/>
                </a:ext>
              </a:extLst>
            </p:cNvPr>
            <p:cNvCxnSpPr/>
            <p:nvPr/>
          </p:nvCxnSpPr>
          <p:spPr>
            <a:xfrm>
              <a:off x="5057775" y="5110163"/>
              <a:ext cx="187325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10CF33C-3DF0-48FA-8B1E-857D08B4F3EF}"/>
                </a:ext>
              </a:extLst>
            </p:cNvPr>
            <p:cNvSpPr txBox="1"/>
            <p:nvPr/>
          </p:nvSpPr>
          <p:spPr>
            <a:xfrm>
              <a:off x="5908040" y="45669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- </a:t>
              </a:r>
              <a:r>
                <a:rPr kumimoji="1" lang="en-US" altLang="zh-CN" b="1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classBs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073A85F-A128-4F63-B37D-D865E6C9AB6E}"/>
                </a:ext>
              </a:extLst>
            </p:cNvPr>
            <p:cNvSpPr txBox="1"/>
            <p:nvPr/>
          </p:nvSpPr>
          <p:spPr>
            <a:xfrm>
              <a:off x="5133340" y="49733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1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647B0E-E3F0-42FF-9A99-A9BA25C90331}"/>
                </a:ext>
              </a:extLst>
            </p:cNvPr>
            <p:cNvSpPr txBox="1"/>
            <p:nvPr/>
          </p:nvSpPr>
          <p:spPr>
            <a:xfrm>
              <a:off x="6212840" y="49606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3/6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8869E5-EB0A-4C1D-81E0-E05BE9170CF7}"/>
              </a:ext>
            </a:extLst>
          </p:cNvPr>
          <p:cNvGrpSpPr/>
          <p:nvPr/>
        </p:nvGrpSpPr>
        <p:grpSpPr>
          <a:xfrm>
            <a:off x="539750" y="4368800"/>
            <a:ext cx="11468735" cy="2338199"/>
            <a:chOff x="539750" y="4368800"/>
            <a:chExt cx="11468735" cy="2338199"/>
          </a:xfrm>
        </p:grpSpPr>
        <p:graphicFrame>
          <p:nvGraphicFramePr>
            <p:cNvPr id="23" name="Group 3">
              <a:extLst>
                <a:ext uri="{FF2B5EF4-FFF2-40B4-BE49-F238E27FC236}">
                  <a16:creationId xmlns:a16="http://schemas.microsoft.com/office/drawing/2014/main" id="{2EC0C6AF-DB6D-4A6A-A476-6EA9A23266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8617477"/>
                </p:ext>
              </p:extLst>
            </p:nvPr>
          </p:nvGraphicFramePr>
          <p:xfrm>
            <a:off x="539750" y="4389755"/>
            <a:ext cx="4517390" cy="2317244"/>
          </p:xfrm>
          <a:graphic>
            <a:graphicData uri="http://schemas.openxmlformats.org/drawingml/2006/table">
              <a:tbl>
                <a:tblPr/>
                <a:tblGrid>
                  <a:gridCol w="4517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ClassA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97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+addClassB(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classB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: 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ClassB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)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+getClassB(index: int) : ClassB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+getNumberOfClassBs() : int</a:t>
                        </a:r>
                        <a:endPara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24" name="Group 3">
              <a:extLst>
                <a:ext uri="{FF2B5EF4-FFF2-40B4-BE49-F238E27FC236}">
                  <a16:creationId xmlns:a16="http://schemas.microsoft.com/office/drawing/2014/main" id="{EEC560B2-E1C6-40AA-B480-4580488B22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376434"/>
                </p:ext>
              </p:extLst>
            </p:nvPr>
          </p:nvGraphicFramePr>
          <p:xfrm>
            <a:off x="7642225" y="4368800"/>
            <a:ext cx="4366260" cy="2317244"/>
          </p:xfrm>
          <a:graphic>
            <a:graphicData uri="http://schemas.openxmlformats.org/drawingml/2006/table">
              <a:tbl>
                <a:tblPr/>
                <a:tblGrid>
                  <a:gridCol w="43662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97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+addClassA(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classA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: </a:t>
                        </a:r>
                        <a:r>
                          <a:rPr kumimoji="1" lang="en-US" altLang="zh-CN" sz="2400" b="1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ClassA</a:t>
                        </a: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)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+getClassA(index: int) : ClassA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400" b="1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+mn-ea"/>
                          </a:rPr>
                          <a:t>+getNumberOfClassAs() : int</a:t>
                        </a: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25" name="直接箭头连接符 12">
              <a:extLst>
                <a:ext uri="{FF2B5EF4-FFF2-40B4-BE49-F238E27FC236}">
                  <a16:creationId xmlns:a16="http://schemas.microsoft.com/office/drawing/2014/main" id="{EDA53854-1C9E-4ABE-A5C0-F854EAA79942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5057775" y="5512435"/>
              <a:ext cx="2584450" cy="149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67D3BB-47AF-426E-838E-F21B4C215991}"/>
                </a:ext>
              </a:extLst>
            </p:cNvPr>
            <p:cNvSpPr txBox="1"/>
            <p:nvPr/>
          </p:nvSpPr>
          <p:spPr>
            <a:xfrm>
              <a:off x="6568440" y="50114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- </a:t>
              </a:r>
              <a:r>
                <a:rPr kumimoji="1" lang="en-US" altLang="zh-CN" b="1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classBs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4ACB57-680B-4644-9375-523225F62CF9}"/>
                </a:ext>
              </a:extLst>
            </p:cNvPr>
            <p:cNvSpPr txBox="1"/>
            <p:nvPr/>
          </p:nvSpPr>
          <p:spPr>
            <a:xfrm>
              <a:off x="5133340" y="54559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1..*</a:t>
              </a:r>
              <a:endParaRPr kumimoji="1" lang="zh-CN" altLang="en-US" b="1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B4C14CE-DBF8-40C8-A36F-F117BDEF2906}"/>
                </a:ext>
              </a:extLst>
            </p:cNvPr>
            <p:cNvSpPr txBox="1"/>
            <p:nvPr/>
          </p:nvSpPr>
          <p:spPr>
            <a:xfrm>
              <a:off x="7025640" y="5455920"/>
              <a:ext cx="914400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1..*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C8A87BC-101A-4F22-9268-191F312EFBE6}"/>
                </a:ext>
              </a:extLst>
            </p:cNvPr>
            <p:cNvSpPr txBox="1"/>
            <p:nvPr/>
          </p:nvSpPr>
          <p:spPr>
            <a:xfrm>
              <a:off x="5082540" y="5011420"/>
              <a:ext cx="1105535" cy="427355"/>
            </a:xfrm>
            <a:prstGeom prst="rect">
              <a:avLst/>
            </a:prstGeom>
            <a:ln>
              <a:miter/>
            </a:ln>
          </p:spPr>
          <p:txBody>
            <a:bodyPr wrap="none"/>
            <a:lstStyle/>
            <a:p>
              <a:pPr marL="0" indent="0" algn="l" fontAlgn="auto">
                <a:lnSpc>
                  <a:spcPts val="306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en-US" altLang="zh-CN" b="1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- </a:t>
              </a:r>
              <a:r>
                <a:rPr kumimoji="1" lang="en-US" altLang="zh-CN" b="1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classAs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7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六大类间关系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表达两个类对象之间的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has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-a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关系                                             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4/6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）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这种关系具有长期性和平等性，是一种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强依赖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，可以是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双向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示例：类Ａ对象拥有类Ｂ对象或类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B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对象集合的属性。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UML类图：关联关系用一个类指向另一个类的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带箭头的实线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表示，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               关联的两端可以标注关联双方的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角色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多样性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多重性标记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 Java实现：一个类对象以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集合类的属性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类属性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出现在另一个类中。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389CC3-9EDC-4E45-82D4-BBE210B4BD74}"/>
              </a:ext>
            </a:extLst>
          </p:cNvPr>
          <p:cNvGrpSpPr/>
          <p:nvPr/>
        </p:nvGrpSpPr>
        <p:grpSpPr>
          <a:xfrm>
            <a:off x="539750" y="4368800"/>
            <a:ext cx="7272883" cy="1533369"/>
            <a:chOff x="539750" y="4368800"/>
            <a:chExt cx="7272883" cy="1533369"/>
          </a:xfrm>
        </p:grpSpPr>
        <p:graphicFrame>
          <p:nvGraphicFramePr>
            <p:cNvPr id="34" name="Group 3">
              <a:extLst>
                <a:ext uri="{FF2B5EF4-FFF2-40B4-BE49-F238E27FC236}">
                  <a16:creationId xmlns:a16="http://schemas.microsoft.com/office/drawing/2014/main" id="{963CAF86-0277-4FB8-80BA-28885009A2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0408552"/>
                </p:ext>
              </p:extLst>
            </p:nvPr>
          </p:nvGraphicFramePr>
          <p:xfrm>
            <a:off x="539750" y="4389438"/>
            <a:ext cx="3528392" cy="1512731"/>
          </p:xfrm>
          <a:graphic>
            <a:graphicData uri="http://schemas.openxmlformats.org/drawingml/2006/table">
              <a:tbl>
                <a:tblPr/>
                <a:tblGrid>
                  <a:gridCol w="35283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ClassA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en-US" altLang="zh-CN" sz="24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- </a:t>
                        </a:r>
                        <a:r>
                          <a:rPr kumimoji="1" lang="en-US" altLang="zh-CN" sz="2400" b="1" i="0" u="sng" strike="noStrike" cap="none" normalizeH="0" baseline="0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r>
                          <a:rPr kumimoji="1" lang="en-US" altLang="zh-CN" sz="2400" b="1" i="0" u="sng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: </a:t>
                        </a:r>
                        <a:r>
                          <a:rPr kumimoji="1" lang="en-US" altLang="zh-CN" sz="2400" b="1" i="0" u="sng" strike="noStrike" cap="none" normalizeH="0" baseline="0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r>
                          <a:rPr kumimoji="1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0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" name="Group 3">
              <a:extLst>
                <a:ext uri="{FF2B5EF4-FFF2-40B4-BE49-F238E27FC236}">
                  <a16:creationId xmlns:a16="http://schemas.microsoft.com/office/drawing/2014/main" id="{DEB25E0B-5BBA-416B-99DB-F4F1784411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7655842"/>
                </p:ext>
              </p:extLst>
            </p:nvPr>
          </p:nvGraphicFramePr>
          <p:xfrm>
            <a:off x="5940425" y="4368800"/>
            <a:ext cx="1872208" cy="1513080"/>
          </p:xfrm>
          <a:graphic>
            <a:graphicData uri="http://schemas.openxmlformats.org/drawingml/2006/table">
              <a:tbl>
                <a:tblPr/>
                <a:tblGrid>
                  <a:gridCol w="18722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7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ClassB</a:t>
                        </a:r>
                        <a:endPara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195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3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0000" marR="90000" marT="46800" marB="46800"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7DB29D36-9D27-403A-B205-65340CE03F6E}"/>
                </a:ext>
              </a:extLst>
            </p:cNvPr>
            <p:cNvCxnSpPr/>
            <p:nvPr/>
          </p:nvCxnSpPr>
          <p:spPr>
            <a:xfrm>
              <a:off x="4067175" y="5110163"/>
              <a:ext cx="187325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647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4455</Words>
  <Application>Microsoft Office PowerPoint</Application>
  <PresentationFormat>宽屏</PresentationFormat>
  <Paragraphs>797</Paragraphs>
  <Slides>64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Arial Unicode MS</vt:lpstr>
      <vt:lpstr>ＭＳ Ｐゴシック</vt:lpstr>
      <vt:lpstr>华文楷体</vt:lpstr>
      <vt:lpstr>SimSun</vt:lpstr>
      <vt:lpstr>SimSun</vt:lpstr>
      <vt:lpstr>Microsoft YaHei</vt:lpstr>
      <vt:lpstr>Microsoft YaHei</vt:lpstr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620</cp:revision>
  <dcterms:created xsi:type="dcterms:W3CDTF">2018-01-19T07:31:00Z</dcterms:created>
  <dcterms:modified xsi:type="dcterms:W3CDTF">2021-04-12T07:44:22Z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