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370" r:id="rId3"/>
    <p:sldId id="371" r:id="rId4"/>
    <p:sldId id="372" r:id="rId5"/>
    <p:sldId id="626" r:id="rId6"/>
    <p:sldId id="614" r:id="rId7"/>
    <p:sldId id="622" r:id="rId8"/>
    <p:sldId id="678" r:id="rId9"/>
    <p:sldId id="615" r:id="rId10"/>
    <p:sldId id="616" r:id="rId11"/>
    <p:sldId id="617" r:id="rId12"/>
    <p:sldId id="681" r:id="rId13"/>
    <p:sldId id="620" r:id="rId14"/>
    <p:sldId id="618" r:id="rId15"/>
    <p:sldId id="621" r:id="rId16"/>
    <p:sldId id="679" r:id="rId17"/>
    <p:sldId id="680" r:id="rId18"/>
    <p:sldId id="624" r:id="rId19"/>
    <p:sldId id="623" r:id="rId20"/>
    <p:sldId id="627" r:id="rId21"/>
    <p:sldId id="628" r:id="rId22"/>
    <p:sldId id="629" r:id="rId23"/>
    <p:sldId id="630" r:id="rId24"/>
    <p:sldId id="654" r:id="rId25"/>
    <p:sldId id="631" r:id="rId26"/>
    <p:sldId id="632" r:id="rId27"/>
    <p:sldId id="652" r:id="rId28"/>
    <p:sldId id="653" r:id="rId29"/>
    <p:sldId id="633" r:id="rId30"/>
    <p:sldId id="634" r:id="rId31"/>
    <p:sldId id="659" r:id="rId32"/>
    <p:sldId id="660" r:id="rId33"/>
    <p:sldId id="657" r:id="rId34"/>
    <p:sldId id="665" r:id="rId35"/>
    <p:sldId id="682" r:id="rId36"/>
    <p:sldId id="664" r:id="rId37"/>
    <p:sldId id="661" r:id="rId38"/>
    <p:sldId id="662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673" r:id="rId47"/>
    <p:sldId id="674" r:id="rId48"/>
    <p:sldId id="675" r:id="rId49"/>
    <p:sldId id="676" r:id="rId50"/>
    <p:sldId id="677" r:id="rId51"/>
    <p:sldId id="487" r:id="rId52"/>
    <p:sldId id="470" r:id="rId53"/>
    <p:sldId id="683" r:id="rId54"/>
    <p:sldId id="441" r:id="rId55"/>
    <p:sldId id="407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7449" autoAdjust="0"/>
  </p:normalViewPr>
  <p:slideViewPr>
    <p:cSldViewPr snapToGrid="0">
      <p:cViewPr varScale="1">
        <p:scale>
          <a:sx n="89" d="100"/>
          <a:sy n="89" d="100"/>
        </p:scale>
        <p:origin x="19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接口隔离原则与单一职责原则的区别：后者是按业务逻辑划分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迪米特法则来自于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1987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年美国东北大学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(Northeastern University)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一个名为“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Demeter”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的研究项目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迪米特法则来自于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1987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年美国东北大学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(Northeastern University)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一个名为“</a:t>
            </a:r>
            <a:r>
              <a:rPr kumimoji="1" lang="en-US" altLang="ja-JP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Demeter”</a:t>
            </a:r>
            <a:r>
              <a:rPr kumimoji="1" lang="ja-JP" altLang="en-US" sz="1100" kern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rPr>
              <a:t>的研究项目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03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延迟实例化，多线程不安全，可能无法保证真正的单例化，可以通过加锁实现多线程安全，保证真正的单例化：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public static synchronized Singleton get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Singleton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Instance()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if (instance == null)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    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singletonI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nstance = new Singleton();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}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return 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 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singletonI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nstance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;  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}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延迟实例化，多线程不安全，可能无法保证真正的单例化，可以通过加锁实现多线程安全，保证真正的单例化：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public static synchronized Singleton get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Singleton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Instance()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if (instance == null)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    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singletonI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nstance = new Singleton();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}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   return 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 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singletonI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+mn-ea"/>
              </a:rPr>
              <a:t>nstance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}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提前实例化，基于 classloder 机制避免了多线程的同步问题，但容易产生垃圾对象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提前实例化，多线程安全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http://www.runoob.com/design-pattern/design-pattern-tutorial.html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47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第一，需要有发现不同职责的能力；第二，描述“职责”的数据和数据操作在一起。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16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国内四大</a:t>
            </a:r>
            <a:r>
              <a:rPr lang="en-US" altLang="zh-CN" dirty="0"/>
              <a:t>UEBA</a:t>
            </a:r>
            <a:r>
              <a:rPr lang="zh-CN" altLang="en-US" dirty="0"/>
              <a:t>解决方案：</a:t>
            </a:r>
            <a:r>
              <a:rPr kumimoji="1" lang="en-US" altLang="ja-JP" dirty="0"/>
              <a:t>https://www.sohu.com/a/324748779_490113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8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uanshuhua@scu.edu.c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olonet/article/details/109579800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1B2B51-BA43-45F4-94FC-3866682CE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FE148F15-51AF-4FF9-8F35-5502CB7B792C}"/>
              </a:ext>
            </a:extLst>
          </p:cNvPr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5147182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R="0" lvl="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Dependence Inversion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依赖倒置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indent="-22860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Tx/>
              <a:buChar char="–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 level modules should not depend upon low level modules. Both should depend upon abstractions.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indent="-22860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Tx/>
              <a:buChar char="–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Abstractions should not depend upon details.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indent="-22860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Tx/>
              <a:buChar char="–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Details should depend upon abstractions.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buSzPct val="60000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开闭原则”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“代码”规范</a:t>
            </a:r>
            <a:endParaRPr lang="zh-CN" altLang="en-US" sz="2800" b="0" i="0" u="none" strike="noStrike" cap="none" spc="0" normalizeH="0" baseline="0" dirty="0" smtClean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indent="-228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“代码”从依赖具象（也就是实现类、具体类）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倒置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为依赖抽象（也就是接口或抽象类），尽量贯彻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面向接口、抽象类的编程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，以减少类间耦合</a:t>
            </a:r>
            <a:r>
              <a:rPr kumimoji="1" lang="zh-CN" altLang="en-US" sz="2800" kern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5138954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Dependence Inversion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Principle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倒置原则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DIP</a:t>
            </a:r>
            <a:endParaRPr lang="zh-CN" altLang="en-US" sz="2800" b="0" i="0" u="none" strike="noStrike" cap="none" spc="0" normalizeH="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依赖倒置的三种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依赖注入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实现方式：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构造函数注入：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通过构造函数传递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依赖的对象（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形参，父类型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60000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构造函数传递的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实参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抽象类或接口的某种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实现类型（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b="0" i="0" u="none" strike="noStrike" cap="none" spc="0" normalizeH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setter方法注入：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通过setter方法传递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依赖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的对象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方法形参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，父类型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60000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向set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ter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方法传递的参数（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实参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抽象类或接口的某种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实现类型（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b="0" i="0" u="none" strike="noStrike" cap="none" spc="0" normalizeH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接口方法注入：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通过接口方法传递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依赖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的对象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方法形参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，父类型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60000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接口方法传递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的参数（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实参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抽象类或接口的某种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实现类型（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b="0" i="0" u="none" strike="noStrike" cap="none" spc="0" normalizeH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5138954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Dependence Inversion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Principle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倒置原则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DIP</a:t>
            </a:r>
            <a:endParaRPr lang="zh-CN" altLang="en-US" sz="2800" b="0" i="0" u="none" strike="noStrike" cap="none" spc="0" normalizeH="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依赖倒置的三种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依赖注入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实现方式：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构造函数注入：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通过构造函数传递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依赖的对象（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形参，父类型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60000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构造函数传递的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实参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抽象类或接口的某种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实现类型（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b="0" i="0" u="none" strike="noStrike" cap="none" spc="0" normalizeH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setter方法注入：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通过setter方法传递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依赖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的对象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方法形参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，父类型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60000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向set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ter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方法传递的参数（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实参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抽象类或接口的某种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实现类型（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b="0" i="0" u="none" strike="noStrike" cap="none" spc="0" normalizeH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接口方法注入：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通过接口方法传递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依赖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的对象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方法形参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，父类型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60000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接口方法传递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的参数（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实参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抽象类或接口的某种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实现类型（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b="0" i="0" u="none" strike="noStrike" cap="none" spc="0" normalizeH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54" y="2083313"/>
            <a:ext cx="10945375" cy="409074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5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Dependence Inversion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Principle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倒置原则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DIP</a:t>
            </a:r>
            <a:endParaRPr lang="zh-CN" altLang="en-US" sz="2800" b="0" i="0" u="none" strike="noStrike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依赖倒置原则的使用：</a:t>
            </a:r>
            <a:endParaRPr lang="zh-CN" altLang="en-US" sz="2800" b="0" i="0" u="none" strike="noStrike" cap="none" spc="0" normalizeH="0" baseline="0" dirty="0" smtClean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2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0" i="0" u="none" strike="noStrike" cap="none" spc="0" normalizeH="0" baseline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每个类尽量都有抽象类或接口；</a:t>
            </a:r>
          </a:p>
          <a:p>
            <a:pPr marR="0" lvl="2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sz="2800" b="0" i="0" u="none" strike="noStrike" cap="none" spc="0" normalizeH="0" baseline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引用变量尽量是抽象类或接口；</a:t>
            </a:r>
          </a:p>
          <a:p>
            <a:pPr marR="0" lvl="2" algn="l" defTabSz="914400" rtl="0" latinLnBrk="0">
              <a:lnSpc>
                <a:spcPct val="90000"/>
              </a:lnSpc>
              <a:spcBef>
                <a:spcPts val="500"/>
              </a:spcBef>
              <a:buSzPct val="60000"/>
              <a:buFont typeface="Wingdings" panose="05000000000000000000" charset="0"/>
              <a:buChar char="u"/>
            </a:pPr>
            <a:r>
              <a:rPr lang="zh-CN" altLang="en-US" sz="2800" b="0" i="0" u="none" strike="noStrike" cap="none" spc="0" normalizeH="0" baseline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结合里氏替换原则使用。</a:t>
            </a:r>
            <a:endParaRPr lang="zh-CN" altLang="en-US" sz="2800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Interface Segregation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接口隔离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buClr>
                <a:srgbClr val="C00000"/>
              </a:buClr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dependency of one class to another one should depend on the smallest possible interface.</a:t>
            </a:r>
          </a:p>
          <a:p>
            <a:pPr marL="1314450" lvl="2" indent="-457200">
              <a:buClr>
                <a:srgbClr val="C00000"/>
              </a:buClr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interface should include the methods as little as possible.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28600">
              <a:buClr>
                <a:schemeClr val="accent2"/>
              </a:buClr>
              <a:buNone/>
            </a:pP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28600" algn="ctr">
              <a:buClr>
                <a:schemeClr val="accent2"/>
              </a:buClr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接口尽量细化，建立包含尽量少的抽象方法的接口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Law of Demeter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迪米特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LOD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or Least Knowledge Principle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最少知识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原则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LKP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Each unit should only talk to immediate friends; don't talk to strangers. </a:t>
            </a:r>
            <a:endParaRPr lang="zh-CN" altLang="en-US" b="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一个类只和直接交流的类打交道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高内聚低耦合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Law of Demeter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迪米特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法则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LOD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40" y="2270399"/>
            <a:ext cx="4625600" cy="344829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" name="右箭头 2"/>
          <p:cNvSpPr/>
          <p:nvPr/>
        </p:nvSpPr>
        <p:spPr>
          <a:xfrm>
            <a:off x="5583212" y="3937299"/>
            <a:ext cx="946673" cy="60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380" y="1899487"/>
            <a:ext cx="5346435" cy="40756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30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 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设计模式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什么是设计模式？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针对软件开发中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反复出现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常见问题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最佳实践方案</a:t>
            </a:r>
            <a:endParaRPr kumimoji="1" lang="zh-CN" altLang="en-US" sz="2800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为什么需要设计模式？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每种设计模式描述一个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断重复发生的问题</a:t>
            </a:r>
            <a:r>
              <a:rPr lang="zh-CN" sz="28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，</a:t>
            </a:r>
            <a:endParaRPr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    并针对</a:t>
            </a:r>
            <a:r>
              <a:rPr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该问题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提供一</a:t>
            </a:r>
            <a:r>
              <a:rPr lang="zh-CN" sz="2800" dirty="0" smtClean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个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最佳</a:t>
            </a:r>
            <a:r>
              <a:rPr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解决方案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；</a:t>
            </a:r>
            <a:endParaRPr sz="2800" dirty="0">
              <a:solidFill>
                <a:srgbClr val="C00000"/>
              </a:solidFill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</a:t>
            </a:r>
            <a:r>
              <a:rPr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每种模式都有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相应的原理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，是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反复实践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的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经验总结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；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代码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重用性</a:t>
            </a:r>
            <a:r>
              <a:rPr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可靠性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维护性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扩展性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和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易读性</a:t>
            </a:r>
            <a:r>
              <a:rPr lang="zh-CN"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更好</a:t>
            </a:r>
            <a:r>
              <a:rPr sz="28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44016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设计模式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每一种设计模式包含四个方面：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pattern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模式名称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description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the pattern addresses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针对的问题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description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(for instance: class structure)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解决方案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discussion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consequences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using the pattern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使用情况的讨论</a:t>
            </a:r>
            <a:endParaRPr lang="en-US" altLang="zh-CN" sz="2800" b="1" strike="noStrike" noProof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79" y="1872615"/>
            <a:ext cx="9897055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ja-JP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抽象类、接口和多态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HK" altLang="zh-Hans" sz="32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en-HK" altLang="zh-Han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kumimoji="1" lang="en-US" altLang="ja-JP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课堂实践：</a:t>
            </a:r>
            <a:r>
              <a:rPr kumimoji="1" lang="en-US" altLang="zh-CN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Action Game</a:t>
            </a:r>
            <a:endParaRPr kumimoji="1"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Gourmet Coffee System</a:t>
            </a:r>
            <a:r>
              <a:rPr kumimoji="1" lang="ja-JP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的实现</a:t>
            </a:r>
            <a:endParaRPr kumimoji="1" lang="en-US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048321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设计模式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包含四个方面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pattern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description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the pattern addresses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description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(for instance: class structure)</a:t>
            </a: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discussion of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consequences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using the pattern </a:t>
            </a:r>
            <a:endParaRPr lang="en-US" altLang="zh-CN"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846275" name="Group 3"/>
          <p:cNvGraphicFramePr>
            <a:graphicFrameLocks noGrp="1"/>
          </p:cNvGraphicFramePr>
          <p:nvPr>
            <p:ph sz="half" idx="1"/>
          </p:nvPr>
        </p:nvGraphicFramePr>
        <p:xfrm>
          <a:off x="293370" y="1054100"/>
          <a:ext cx="9144000" cy="502920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Creational Patterns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创建模式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 Factory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抽象工厂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Prototype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原始模型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Singleton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单例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Builder 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构建器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Factory Method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工厂方法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Structural Patterns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结构模式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Adapter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适配器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                          Bridge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桥梁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Composite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合成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                         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Decorator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装饰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ç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ade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外观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                               Flyweight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享元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Proxy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代理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Behavioral Patterns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行为模式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Chain of Responsibility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责任链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Command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迭代子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                           Mediator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调停者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Memento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备忘录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                        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Observer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观察者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                                  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Strategy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策略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Visitor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访问者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                         Template Method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模版方法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Interpreter (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翻译器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048321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设计模式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Singleton Pattern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单例模式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Strategy Pattern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策略模式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Factory Pattern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简单工厂模式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Factory Method Pattern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工厂方法模式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 Factory Pattern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抽象工厂模式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Decorator Pattern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装饰模式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Observer Pattern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观察者模式</a:t>
            </a:r>
            <a:endParaRPr lang="en-US" altLang="zh-CN"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设计模式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Singleton Pattern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lang="en-US" altLang="zh-CN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instance of a class is created and  </a:t>
            </a:r>
            <a:r>
              <a:rPr lang="zh-CN" altLang="en-US" sz="2800" b="1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类自己</a:t>
            </a:r>
            <a:r>
              <a:rPr lang="zh-CN" altLang="en-US" sz="2800" b="1" strike="noStrike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创建唯一实例</a:t>
            </a:r>
            <a:endParaRPr lang="en-US" altLang="zh-CN"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lang="en-US" altLang="zh-CN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method to access that one instance </a:t>
            </a:r>
            <a:r>
              <a:rPr lang="zh-CN" altLang="en-US" sz="2800" b="1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</a:t>
            </a:r>
            <a:r>
              <a:rPr lang="zh-CN" altLang="en-US" sz="2800" b="1" strike="noStrike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提供获取该实例的方法</a:t>
            </a:r>
            <a:endParaRPr lang="en-US" altLang="zh-CN"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62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31331"/>
              </p:ext>
            </p:extLst>
          </p:nvPr>
        </p:nvGraphicFramePr>
        <p:xfrm>
          <a:off x="1019175" y="3345180"/>
          <a:ext cx="5040630" cy="2428875"/>
        </p:xfrm>
        <a:graphic>
          <a:graphicData uri="http://schemas.openxmlformats.org/drawingml/2006/table">
            <a:tbl>
              <a:tblPr/>
              <a:tblGrid>
                <a:gridCol w="504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singletonInstance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-Singleton()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getSingletonInstance</a:t>
                      </a:r>
                      <a:r>
                        <a:rPr kumimoji="1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37" name="Text Box 5"/>
          <p:cNvSpPr txBox="1"/>
          <p:nvPr/>
        </p:nvSpPr>
        <p:spPr>
          <a:xfrm>
            <a:off x="6383655" y="3568065"/>
            <a:ext cx="43218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static variable </a:t>
            </a:r>
          </a:p>
          <a:p>
            <a:pPr>
              <a:spcBef>
                <a:spcPct val="50000"/>
              </a:spcBef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Constructor is private</a:t>
            </a:r>
          </a:p>
          <a:p>
            <a:pPr>
              <a:spcBef>
                <a:spcPct val="50000"/>
              </a:spcBef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static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Text Box 5"/>
          <p:cNvSpPr txBox="1"/>
          <p:nvPr/>
        </p:nvSpPr>
        <p:spPr>
          <a:xfrm>
            <a:off x="337820" y="4119880"/>
            <a:ext cx="432181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static variable </a:t>
            </a:r>
          </a:p>
          <a:p>
            <a:pPr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Constructor is private</a:t>
            </a:r>
          </a:p>
          <a:p>
            <a:pPr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static methods</a:t>
            </a: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和实现</a:t>
            </a: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5E5D9D70-4798-4AE2-9EC0-86A3726D979A}"/>
              </a:ext>
            </a:extLst>
          </p:cNvPr>
          <p:cNvGraphicFramePr>
            <a:graphicFrameLocks noGrp="1"/>
          </p:cNvGraphicFramePr>
          <p:nvPr/>
        </p:nvGraphicFramePr>
        <p:xfrm>
          <a:off x="149225" y="1696720"/>
          <a:ext cx="4886325" cy="2218055"/>
        </p:xfrm>
        <a:graphic>
          <a:graphicData uri="http://schemas.openxmlformats.org/drawingml/2006/table">
            <a:tbl>
              <a:tblPr/>
              <a:tblGrid>
                <a:gridCol w="488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singletonInstance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-Singleton()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getSingletonInstance</a:t>
                      </a:r>
                      <a:r>
                        <a:rPr kumimoji="1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0D49A08-0CCC-45F6-9CAD-CCBDFB3AF142}"/>
              </a:ext>
            </a:extLst>
          </p:cNvPr>
          <p:cNvSpPr txBox="1"/>
          <p:nvPr/>
        </p:nvSpPr>
        <p:spPr>
          <a:xfrm>
            <a:off x="5367136" y="1070480"/>
            <a:ext cx="6615914" cy="48936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public class Singleton {</a:t>
            </a: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private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Singleton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private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Singleton() { }</a:t>
            </a: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public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Singleton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getSingletonInstance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()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if (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== null)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= new Singleton();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return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Text Box 5"/>
          <p:cNvSpPr txBox="1"/>
          <p:nvPr/>
        </p:nvSpPr>
        <p:spPr>
          <a:xfrm>
            <a:off x="337820" y="4119880"/>
            <a:ext cx="432181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static variable </a:t>
            </a:r>
          </a:p>
          <a:p>
            <a:pPr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Constructor is private</a:t>
            </a:r>
          </a:p>
          <a:p>
            <a:pPr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static methods</a:t>
            </a: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和实现</a:t>
            </a:r>
          </a:p>
        </p:txBody>
      </p:sp>
      <p:graphicFrame>
        <p:nvGraphicFramePr>
          <p:cNvPr id="1862660" name="Group 4"/>
          <p:cNvGraphicFramePr>
            <a:graphicFrameLocks noGrp="1"/>
          </p:cNvGraphicFramePr>
          <p:nvPr/>
        </p:nvGraphicFramePr>
        <p:xfrm>
          <a:off x="149225" y="1696720"/>
          <a:ext cx="4886325" cy="2218055"/>
        </p:xfrm>
        <a:graphic>
          <a:graphicData uri="http://schemas.openxmlformats.org/drawingml/2006/table">
            <a:tbl>
              <a:tblPr/>
              <a:tblGrid>
                <a:gridCol w="488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singletonInstance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-Singleton()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getSingletonInstance</a:t>
                      </a:r>
                      <a:r>
                        <a:rPr kumimoji="1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E3BAD9C-B83D-4FBB-AAB4-E739C59373F8}"/>
              </a:ext>
            </a:extLst>
          </p:cNvPr>
          <p:cNvSpPr txBox="1"/>
          <p:nvPr/>
        </p:nvSpPr>
        <p:spPr>
          <a:xfrm>
            <a:off x="5124088" y="1207699"/>
            <a:ext cx="7045711" cy="46536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public class Singleton {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private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static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private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Singleton() { }      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public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static synchronized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getSingletonInstance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if 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== null) {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= new Singleton();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return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singletonInstance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Text Box 5"/>
          <p:cNvSpPr txBox="1"/>
          <p:nvPr/>
        </p:nvSpPr>
        <p:spPr>
          <a:xfrm>
            <a:off x="337820" y="4119880"/>
            <a:ext cx="43218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static variable </a:t>
            </a:r>
          </a:p>
          <a:p>
            <a:pPr>
              <a:spcBef>
                <a:spcPct val="50000"/>
              </a:spcBef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Constructor is private</a:t>
            </a:r>
          </a:p>
          <a:p>
            <a:pPr>
              <a:spcBef>
                <a:spcPct val="50000"/>
              </a:spcBef>
              <a:buChar char="-"/>
            </a:pPr>
            <a:r>
              <a:rPr lang="en-US" altLang="zh-CN" sz="2800" dirty="0">
                <a:solidFill>
                  <a:srgbClr val="262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static methods</a:t>
            </a: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和实现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D774A9E-292A-44B3-92B0-ED7EDD972E18}"/>
              </a:ext>
            </a:extLst>
          </p:cNvPr>
          <p:cNvGraphicFramePr>
            <a:graphicFrameLocks noGrp="1"/>
          </p:cNvGraphicFramePr>
          <p:nvPr/>
        </p:nvGraphicFramePr>
        <p:xfrm>
          <a:off x="149225" y="1696720"/>
          <a:ext cx="4886325" cy="2218055"/>
        </p:xfrm>
        <a:graphic>
          <a:graphicData uri="http://schemas.openxmlformats.org/drawingml/2006/table">
            <a:tbl>
              <a:tblPr/>
              <a:tblGrid>
                <a:gridCol w="488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singletonInstance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-Singleton()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getSingletonInstance</a:t>
                      </a:r>
                      <a:r>
                        <a:rPr kumimoji="1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Singleton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0A11A77-8333-4450-B088-AEF886AA3C2B}"/>
              </a:ext>
            </a:extLst>
          </p:cNvPr>
          <p:cNvSpPr txBox="1"/>
          <p:nvPr/>
        </p:nvSpPr>
        <p:spPr>
          <a:xfrm>
            <a:off x="5141342" y="931654"/>
            <a:ext cx="6552691" cy="48629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class Singleton {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private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Singleton 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singletonInstance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Singleton()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Singleton() { }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public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Singleton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getSingletonInstance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{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return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singletonInstance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</a:p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AutoShape 4"/>
          <p:cNvSpPr/>
          <p:nvPr/>
        </p:nvSpPr>
        <p:spPr>
          <a:xfrm>
            <a:off x="8619680" y="2696439"/>
            <a:ext cx="3129280" cy="965200"/>
          </a:xfrm>
          <a:prstGeom prst="wedgeRectCallout">
            <a:avLst>
              <a:gd name="adj1" fmla="val -16781"/>
              <a:gd name="adj2" fmla="val -77894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 create the unique instance of the Singleton when class is loaded.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单例模式的示例</a:t>
            </a:r>
          </a:p>
        </p:txBody>
      </p:sp>
      <p:graphicFrame>
        <p:nvGraphicFramePr>
          <p:cNvPr id="1865732" name="Group 4"/>
          <p:cNvGraphicFramePr>
            <a:graphicFrameLocks noGrp="1"/>
          </p:cNvGraphicFramePr>
          <p:nvPr/>
        </p:nvGraphicFramePr>
        <p:xfrm>
          <a:off x="410845" y="1805940"/>
          <a:ext cx="3008630" cy="4019551"/>
        </p:xfrm>
        <a:graphic>
          <a:graphicData uri="http://schemas.openxmlformats.org/drawingml/2006/table">
            <a:tbl>
              <a:tblPr/>
              <a:tblGrid>
                <a:gridCol w="300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7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-name: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-address: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-telephone: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-SCU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getAddress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getTelephone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710261845"/>
              </p:ext>
            </p:extLst>
          </p:nvPr>
        </p:nvGraphicFramePr>
        <p:xfrm>
          <a:off x="3898265" y="224790"/>
          <a:ext cx="7974965" cy="635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5" imgW="6181725" imgH="3981450" progId="Paint.Picture">
                  <p:embed/>
                </p:oleObj>
              </mc:Choice>
              <mc:Fallback>
                <p:oleObj r:id="rId5" imgW="6181725" imgH="39814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8265" y="224790"/>
                        <a:ext cx="7974965" cy="635381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8498840" y="4087495"/>
          <a:ext cx="3120390" cy="173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7" imgW="2038350" imgH="1057275" progId="Paint.Picture">
                  <p:embed/>
                </p:oleObj>
              </mc:Choice>
              <mc:Fallback>
                <p:oleObj r:id="rId7" imgW="2038350" imgH="105727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8840" y="4087495"/>
                        <a:ext cx="3120390" cy="1738630"/>
                      </a:xfrm>
                      <a:prstGeom prst="rect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单例模式的示例</a:t>
            </a:r>
          </a:p>
        </p:txBody>
      </p:sp>
      <p:graphicFrame>
        <p:nvGraphicFramePr>
          <p:cNvPr id="1865732" name="Group 4"/>
          <p:cNvGraphicFramePr>
            <a:graphicFrameLocks noGrp="1"/>
          </p:cNvGraphicFramePr>
          <p:nvPr/>
        </p:nvGraphicFramePr>
        <p:xfrm>
          <a:off x="410845" y="1805940"/>
          <a:ext cx="3008630" cy="4019551"/>
        </p:xfrm>
        <a:graphic>
          <a:graphicData uri="http://schemas.openxmlformats.org/drawingml/2006/table">
            <a:tbl>
              <a:tblPr/>
              <a:tblGrid>
                <a:gridCol w="300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7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-name: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-address: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-telephone: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-SCU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getAddress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getTelephone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600307593"/>
              </p:ext>
            </p:extLst>
          </p:nvPr>
        </p:nvGraphicFramePr>
        <p:xfrm>
          <a:off x="3709670" y="224790"/>
          <a:ext cx="8185785" cy="635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5" imgW="5667375" imgH="4067175" progId="Paint.Picture">
                  <p:embed/>
                </p:oleObj>
              </mc:Choice>
              <mc:Fallback>
                <p:oleObj r:id="rId5" imgW="5667375" imgH="40671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9670" y="224790"/>
                        <a:ext cx="8185785" cy="635381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单例模式的示例</a:t>
            </a:r>
          </a:p>
        </p:txBody>
      </p:sp>
      <p:graphicFrame>
        <p:nvGraphicFramePr>
          <p:cNvPr id="1865732" name="Group 4"/>
          <p:cNvGraphicFramePr>
            <a:graphicFrameLocks noGrp="1"/>
          </p:cNvGraphicFramePr>
          <p:nvPr/>
        </p:nvGraphicFramePr>
        <p:xfrm>
          <a:off x="410845" y="1805940"/>
          <a:ext cx="3008630" cy="4019551"/>
        </p:xfrm>
        <a:graphic>
          <a:graphicData uri="http://schemas.openxmlformats.org/drawingml/2006/table">
            <a:tbl>
              <a:tblPr/>
              <a:tblGrid>
                <a:gridCol w="300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7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-name: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-address: String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-telephone: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-SCU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getSCUInfo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: SCU</a:t>
                      </a:r>
                      <a:r>
                        <a:rPr kumimoji="1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getAddress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getTelephone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3058399224"/>
              </p:ext>
            </p:extLst>
          </p:nvPr>
        </p:nvGraphicFramePr>
        <p:xfrm>
          <a:off x="3776345" y="139065"/>
          <a:ext cx="7843520" cy="656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5" imgW="5581650" imgH="4181475" progId="Paint.Picture">
                  <p:embed/>
                </p:oleObj>
              </mc:Choice>
              <mc:Fallback>
                <p:oleObj r:id="rId5" imgW="5581650" imgH="41814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6345" y="139065"/>
                        <a:ext cx="7843520" cy="656717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02761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fontAlgn="base" hangingPunct="1"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Stratege Pattern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策略模式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lang="en-US" altLang="zh-CN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Define a family of algorithms</a:t>
            </a:r>
            <a:r>
              <a:rPr lang="en-US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有定义一组算法的需求</a:t>
            </a:r>
            <a:endParaRPr lang="en-US"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lang="en-US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ncapsulate each one and make them interchangeable. </a:t>
            </a:r>
          </a:p>
          <a:p>
            <a:pPr marL="914400" lvl="2" indent="0" eaLnBrk="1" fontAlgn="base" hangingPunct="1">
              <a:buSzPct val="60000"/>
              <a:buNone/>
            </a:pPr>
            <a:r>
              <a:rPr lang="en-US" altLang="zh-CN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封装每一个算法，并使它们可以互相切换</a:t>
            </a:r>
            <a:endParaRPr lang="en-US" altLang="zh-CN"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1" fontAlgn="base" hangingPunct="1">
              <a:buSzPct val="60000"/>
              <a:buNone/>
            </a:pPr>
            <a:endParaRPr sz="28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fontAlgn="base" hangingPunct="1">
              <a:buSzPct val="60000"/>
              <a:buFont typeface="Wingdings" panose="05000000000000000000" charset="0"/>
              <a:buChar char="u"/>
            </a:pPr>
            <a:r>
              <a:rPr sz="2800" strike="noStrike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Strategy lets the algorithm vary independently from </a:t>
            </a:r>
          </a:p>
          <a:p>
            <a:pPr marL="914400" lvl="2" indent="0" fontAlgn="base">
              <a:buSzPct val="60000"/>
              <a:buNone/>
            </a:pPr>
            <a:r>
              <a:rPr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the clients that use it</a:t>
            </a:r>
            <a:r>
              <a:rPr lang="en-US" sz="28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 fontAlgn="base">
              <a:buSzPct val="60000"/>
              <a:buNone/>
            </a:pPr>
            <a:r>
              <a:rPr lang="en-US" altLang="zh-CN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策略模式使得</a:t>
            </a:r>
            <a:r>
              <a:rPr lang="zh-CN" altLang="en-US" sz="2800" b="1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算法独立于使用它的客户端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639" y="1651635"/>
            <a:ext cx="11437471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六大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设计原则、</a:t>
            </a:r>
            <a:r>
              <a:rPr kumimoji="1" lang="zh-CN" altLang="ja-JP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 </a:t>
            </a:r>
            <a:r>
              <a:rPr kumimoji="1"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的读者信息展示</a:t>
            </a:r>
            <a:endParaRPr kumimoji="1"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Gourmet Coffee System</a:t>
            </a:r>
            <a:r>
              <a:rPr kumimoji="1" lang="ja-JP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的销售信息展示</a:t>
            </a:r>
            <a:endParaRPr kumimoji="1"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策略模式的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图和实现</a:t>
            </a:r>
            <a:endParaRPr lang="en-US" sz="2800" strike="noStrike" noProof="1">
              <a:cs typeface="Times New Roman" panose="02020603050405020304" pitchFamily="18" charset="0"/>
            </a:endParaRP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1577975"/>
            <a:ext cx="8461375" cy="4568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策略模式的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图和实现</a:t>
            </a:r>
            <a:endParaRPr lang="en-US" sz="2800" strike="noStrike" noProof="1">
              <a:cs typeface="Times New Roman" panose="02020603050405020304" pitchFamily="18" charset="0"/>
            </a:endParaRPr>
          </a:p>
        </p:txBody>
      </p:sp>
      <p:sp>
        <p:nvSpPr>
          <p:cNvPr id="36866" name="TextBox 3"/>
          <p:cNvSpPr txBox="1"/>
          <p:nvPr/>
        </p:nvSpPr>
        <p:spPr>
          <a:xfrm>
            <a:off x="4892040" y="935990"/>
            <a:ext cx="3399790" cy="11988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interface Strategy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algorithm();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TextBox 4"/>
          <p:cNvSpPr txBox="1"/>
          <p:nvPr/>
        </p:nvSpPr>
        <p:spPr>
          <a:xfrm>
            <a:off x="4892040" y="2255203"/>
            <a:ext cx="6878638" cy="11988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ConcreteStrategyA implements Strategy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algorithm() { ……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6868" name="TextBox 7"/>
          <p:cNvSpPr txBox="1"/>
          <p:nvPr/>
        </p:nvSpPr>
        <p:spPr>
          <a:xfrm>
            <a:off x="4892040" y="3599815"/>
            <a:ext cx="6878638" cy="11988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ConcreteStrategyB implements Strategy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algorithm() { ……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6869" name="TextBox 8"/>
          <p:cNvSpPr txBox="1"/>
          <p:nvPr/>
        </p:nvSpPr>
        <p:spPr>
          <a:xfrm>
            <a:off x="4892040" y="4968240"/>
            <a:ext cx="6878638" cy="11988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ConcreteStrategyC implements Strategy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algorithm() { ……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680735D-0F90-4A83-84D9-065EE7812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1698747"/>
            <a:ext cx="4513699" cy="388429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策略模式的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图和实现</a:t>
            </a:r>
            <a:endParaRPr lang="en-US" sz="2800" strike="noStrike" noProof="1">
              <a:cs typeface="Times New Roman" panose="02020603050405020304" pitchFamily="18" charset="0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4875016" y="1213289"/>
            <a:ext cx="6878638" cy="34150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Context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private Strategy strategy;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setStrategy(Strategy newStrategy)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strategy = newStrategy;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void invokeStrategy()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strategy.algorithm();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2E5F8F-E0F8-48CB-B081-818718FC8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1698747"/>
            <a:ext cx="4513699" cy="388429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单例和策略模式综合示例一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2939AE-4361-4801-835B-9F88E14E7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1441"/>
            <a:ext cx="12192000" cy="45577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30323" y="1732915"/>
            <a:ext cx="1480185" cy="466090"/>
          </a:xfrm>
          <a:prstGeom prst="rect">
            <a:avLst/>
          </a:prstGeom>
          <a:solidFill>
            <a:schemeClr val="bg1"/>
          </a:solidFill>
          <a:ln>
            <a:miter/>
          </a:ln>
        </p:spPr>
        <p:txBody>
          <a:bodyPr wrap="none"/>
          <a:lstStyle/>
          <a:p>
            <a:pPr marL="0" indent="0" algn="ctr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6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976090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策略模式示例二</a:t>
            </a:r>
          </a:p>
        </p:txBody>
      </p:sp>
      <p:pic>
        <p:nvPicPr>
          <p:cNvPr id="4505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155" y="1410970"/>
            <a:ext cx="9639935" cy="541845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090" y="2754471"/>
            <a:ext cx="5059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3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0962" name="Picture 3" descr="Figure 1 Library system class diagr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990" y="44450"/>
            <a:ext cx="9144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1899524" name="Oval 4"/>
          <p:cNvSpPr/>
          <p:nvPr/>
        </p:nvSpPr>
        <p:spPr>
          <a:xfrm>
            <a:off x="6501765" y="872173"/>
            <a:ext cx="2743200" cy="304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952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6453505" y="2362835"/>
          <a:ext cx="4892675" cy="213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5" imgW="3133725" imgH="1038225" progId="Paint.Picture">
                  <p:embed/>
                </p:oleObj>
              </mc:Choice>
              <mc:Fallback>
                <p:oleObj r:id="rId5" imgW="3133725" imgH="1038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3505" y="2362835"/>
                        <a:ext cx="4892675" cy="2132330"/>
                      </a:xfrm>
                      <a:prstGeom prst="rect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pic>
        <p:nvPicPr>
          <p:cNvPr id="44034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25" y="224790"/>
            <a:ext cx="8314055" cy="59226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2939243867"/>
              </p:ext>
            </p:extLst>
          </p:nvPr>
        </p:nvGraphicFramePr>
        <p:xfrm>
          <a:off x="4175125" y="1062355"/>
          <a:ext cx="7214870" cy="334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5" imgW="5838825" imgH="1971675" progId="Paint.Picture">
                  <p:embed/>
                </p:oleObj>
              </mc:Choice>
              <mc:Fallback>
                <p:oleObj r:id="rId5" imgW="5838825" imgH="19716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5125" y="1062355"/>
                        <a:ext cx="7214870" cy="334454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 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大设计原则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3602904616"/>
              </p:ext>
            </p:extLst>
          </p:nvPr>
        </p:nvGraphicFramePr>
        <p:xfrm>
          <a:off x="3195955" y="224790"/>
          <a:ext cx="8916035" cy="592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5" imgW="6953250" imgH="3838575" progId="Paint.Picture">
                  <p:embed/>
                </p:oleObj>
              </mc:Choice>
              <mc:Fallback>
                <p:oleObj r:id="rId5" imgW="6953250" imgH="38385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5955" y="224790"/>
                        <a:ext cx="8916035" cy="59220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2750185023"/>
              </p:ext>
            </p:extLst>
          </p:nvPr>
        </p:nvGraphicFramePr>
        <p:xfrm>
          <a:off x="3291840" y="224790"/>
          <a:ext cx="8658860" cy="572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5" imgW="6219825" imgH="2981325" progId="Paint.Picture">
                  <p:embed/>
                </p:oleObj>
              </mc:Choice>
              <mc:Fallback>
                <p:oleObj r:id="rId5" imgW="6219825" imgH="29813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1840" y="224790"/>
                        <a:ext cx="8658860" cy="572579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635395444"/>
              </p:ext>
            </p:extLst>
          </p:nvPr>
        </p:nvGraphicFramePr>
        <p:xfrm>
          <a:off x="3227070" y="918210"/>
          <a:ext cx="860425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5" imgW="6505575" imgH="2038350" progId="Paint.Picture">
                  <p:embed/>
                </p:oleObj>
              </mc:Choice>
              <mc:Fallback>
                <p:oleObj r:id="rId5" imgW="6505575" imgH="2038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7070" y="918210"/>
                        <a:ext cx="8604250" cy="48133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4201654423"/>
              </p:ext>
            </p:extLst>
          </p:nvPr>
        </p:nvGraphicFramePr>
        <p:xfrm>
          <a:off x="3063875" y="224790"/>
          <a:ext cx="9048115" cy="592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5" imgW="6829425" imgH="3743325" progId="Paint.Picture">
                  <p:embed/>
                </p:oleObj>
              </mc:Choice>
              <mc:Fallback>
                <p:oleObj r:id="rId5" imgW="6829425" imgH="37433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3875" y="224790"/>
                        <a:ext cx="9048115" cy="59220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626515179"/>
              </p:ext>
            </p:extLst>
          </p:nvPr>
        </p:nvGraphicFramePr>
        <p:xfrm>
          <a:off x="3047365" y="224790"/>
          <a:ext cx="8571865" cy="571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5" imgW="6191250" imgH="3924300" progId="Paint.Picture">
                  <p:embed/>
                </p:oleObj>
              </mc:Choice>
              <mc:Fallback>
                <p:oleObj r:id="rId5" imgW="6191250" imgH="3924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7365" y="224790"/>
                        <a:ext cx="8571865" cy="571436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469102996"/>
              </p:ext>
            </p:extLst>
          </p:nvPr>
        </p:nvGraphicFramePr>
        <p:xfrm>
          <a:off x="3213100" y="224790"/>
          <a:ext cx="8406765" cy="592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5" imgW="6438900" imgH="4533900" progId="Paint.Picture">
                  <p:embed/>
                </p:oleObj>
              </mc:Choice>
              <mc:Fallback>
                <p:oleObj r:id="rId5" imgW="6438900" imgH="4533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3100" y="224790"/>
                        <a:ext cx="8406765" cy="59220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821800966"/>
              </p:ext>
            </p:extLst>
          </p:nvPr>
        </p:nvGraphicFramePr>
        <p:xfrm>
          <a:off x="2827655" y="224790"/>
          <a:ext cx="9135745" cy="592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5" imgW="7696200" imgH="4533900" progId="Paint.Picture">
                  <p:embed/>
                </p:oleObj>
              </mc:Choice>
              <mc:Fallback>
                <p:oleObj r:id="rId5" imgW="7696200" imgH="4533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7655" y="224790"/>
                        <a:ext cx="9135745" cy="59220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931502186"/>
              </p:ext>
            </p:extLst>
          </p:nvPr>
        </p:nvGraphicFramePr>
        <p:xfrm>
          <a:off x="3157855" y="224790"/>
          <a:ext cx="8559800" cy="578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5" imgW="5981700" imgH="3486150" progId="Paint.Picture">
                  <p:embed/>
                </p:oleObj>
              </mc:Choice>
              <mc:Fallback>
                <p:oleObj r:id="rId5" imgW="5981700" imgH="3486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7855" y="224790"/>
                        <a:ext cx="8559800" cy="57842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735646525"/>
              </p:ext>
            </p:extLst>
          </p:nvPr>
        </p:nvGraphicFramePr>
        <p:xfrm>
          <a:off x="3460115" y="224790"/>
          <a:ext cx="8446135" cy="592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5" imgW="6838950" imgH="4324350" progId="Paint.Picture">
                  <p:embed/>
                </p:oleObj>
              </mc:Choice>
              <mc:Fallback>
                <p:oleObj r:id="rId5" imgW="6838950" imgH="4324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0115" y="224790"/>
                        <a:ext cx="8446135" cy="59220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550122393"/>
              </p:ext>
            </p:extLst>
          </p:nvPr>
        </p:nvGraphicFramePr>
        <p:xfrm>
          <a:off x="3056890" y="224790"/>
          <a:ext cx="9055735" cy="570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5" imgW="8229600" imgH="4495800" progId="Paint.Picture">
                  <p:embed/>
                </p:oleObj>
              </mc:Choice>
              <mc:Fallback>
                <p:oleObj r:id="rId5" imgW="8229600" imgH="4495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6890" y="224790"/>
                        <a:ext cx="9055735" cy="570103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Single Responsibility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单一职责原则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Open-Closed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开闭原则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OCP</a:t>
            </a: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Liskov Substitution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里氏替代原则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LSP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Dependence Inversion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依赖倒置原则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Interface Segregation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接口隔离原则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Law of Demeter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迪米特法则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LOD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93292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isplay the borrowers information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with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three formats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Plain text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</a:t>
            </a:r>
          </a:p>
          <a:p>
            <a:pPr lvl="2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XML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Maybe more ……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886590752"/>
              </p:ext>
            </p:extLst>
          </p:nvPr>
        </p:nvGraphicFramePr>
        <p:xfrm>
          <a:off x="6485255" y="1062355"/>
          <a:ext cx="4940300" cy="494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5" imgW="3181350" imgH="3295650" progId="Paint.Picture">
                  <p:embed/>
                </p:oleObj>
              </mc:Choice>
              <mc:Fallback>
                <p:oleObj r:id="rId5" imgW="3181350" imgH="32956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5255" y="1062355"/>
                        <a:ext cx="4940300" cy="494093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24905" y="224790"/>
            <a:ext cx="539432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课后作业：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请实现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Gourmet Coffee System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产品销售信息的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Plain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 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三种形式的展示。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endParaRPr lang="en-US" altLang="zh-CN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747932818"/>
              </p:ext>
            </p:extLst>
          </p:nvPr>
        </p:nvGraphicFramePr>
        <p:xfrm>
          <a:off x="5698490" y="1771015"/>
          <a:ext cx="6310630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r:id="rId5" imgW="6305550" imgH="4286250" progId="Paint.Picture">
                  <p:embed/>
                </p:oleObj>
              </mc:Choice>
              <mc:Fallback>
                <p:oleObj r:id="rId5" imgW="6305550" imgH="42862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8490" y="1771015"/>
                        <a:ext cx="6310630" cy="42894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1641513956"/>
              </p:ext>
            </p:extLst>
          </p:nvPr>
        </p:nvGraphicFramePr>
        <p:xfrm>
          <a:off x="1759585" y="3093140"/>
          <a:ext cx="3485515" cy="152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r:id="rId7" imgW="2247900" imgH="885825" progId="Paint.Picture">
                  <p:embed/>
                </p:oleObj>
              </mc:Choice>
              <mc:Fallback>
                <p:oleObj r:id="rId7" imgW="2247900" imgH="885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585" y="3093140"/>
                        <a:ext cx="3485515" cy="1529715"/>
                      </a:xfrm>
                      <a:prstGeom prst="rect">
                        <a:avLst/>
                      </a:prstGeom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</a:t>
            </a:r>
            <a:r>
              <a:rPr lang="zh-CN" altLang="en-US" sz="2800" b="1" dirty="0"/>
              <a:t>后作业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062451"/>
            <a:ext cx="11619570" cy="5038630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Hans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策略模式，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分析、设计、实现“Gourmet Coffee System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”的销售信息展示</a:t>
            </a:r>
            <a:r>
              <a:rPr kumimoji="1" lang="zh-Hans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基本要求：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）分析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Gourmet Coffee 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System销售信息展示需求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）依据需求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确认接口、扩展类及其关系；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）依据需求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确认接口、扩展类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的内部结构（属性和方法）；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确认系统设计：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类图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实现系统设计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，如申请课上分享可提交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（简洁、清晰）。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提交内容：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类图、源代码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、运行截图，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行课班号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GourmetCoffeeDiaplayDemo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HK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提交时间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第十二周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课前两天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，按组提交到</a:t>
            </a:r>
            <a:r>
              <a:rPr kumimoji="1" lang="zh-Hans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邮箱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913153042@qq.com</a:t>
            </a:r>
            <a:r>
              <a:rPr kumimoji="1" lang="zh-Hans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Han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比如：周一行课班的各组，请在周六晚上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点前提交。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881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7045" y="2421255"/>
            <a:ext cx="890333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阅读推荐</a:t>
            </a:r>
          </a:p>
          <a:p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/>
            <a:r>
              <a:rPr lang="en-US" altLang="ja-JP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UEBA</a:t>
            </a:r>
            <a:r>
              <a:rPr lang="ja-JP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在信息安全领域的使用</a:t>
            </a:r>
            <a:r>
              <a:rPr lang="en-US" altLang="ja-JP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:</a:t>
            </a:r>
          </a:p>
          <a:p>
            <a:pPr algn="l" latinLnBrk="1"/>
            <a:r>
              <a:rPr lang="fr-FR" altLang="ja-JP" sz="2800" dirty="0">
                <a:hlinkClick r:id="rId3"/>
              </a:rPr>
              <a:t>https://blog.csdn.net/holonet/article/details/109579800</a:t>
            </a:r>
            <a:endParaRPr lang="en-US" altLang="ja-JP" sz="2800" b="1" dirty="0">
              <a:solidFill>
                <a:srgbClr val="222226"/>
              </a:solidFill>
              <a:latin typeface="PingFang SC"/>
            </a:endParaRPr>
          </a:p>
          <a:p>
            <a:pPr algn="l" latinLnBrk="1"/>
            <a:endParaRPr lang="fr-FR" altLang="ja-JP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祝</a:t>
            </a:r>
            <a:r>
              <a:rPr lang="zh-CN" altLang="en-US" sz="40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同学们学习愉快</a:t>
            </a:r>
            <a:r>
              <a:rPr lang="en-US" altLang="en-US" sz="40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！</a:t>
            </a:r>
            <a:endParaRPr lang="en-US" sz="4000" b="1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Single Responsibility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单一职责原则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should never be more than one reason for a class or a method to change.</a:t>
            </a: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最基本的面向对象的设计原则：体现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类的封装性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尽量使实体职责单一、清晰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方便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复用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应对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变更</a:t>
            </a:r>
            <a:endParaRPr lang="zh-CN" altLang="en-US" sz="2800" i="0" u="none" strike="noStrike" cap="none" spc="0" normalizeH="0" baseline="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u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示例：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打电话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，需要拨号、通话和挂电话方法，有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两个职责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：拨号和挂电话是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通话管理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职责，通话是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数据传输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职责，按照单一职责原则，用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两个接口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，实现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这两个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接口的类提供“打电话”服务，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对外只公布这两个接口。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69" y="1062355"/>
            <a:ext cx="11858738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Open-Closed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开闭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原则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OCP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entities(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modules,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classes, functions, etc.) 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extension,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扩展开放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 close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modification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修改关闭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重要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面向对象的设计原则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：软件质量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，体现实体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定义出相对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的抽象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层：复用的基石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——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扩展“具象”来应对需求的“变化”、“变更”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55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69" y="1062355"/>
            <a:ext cx="11858738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Open-Closed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开闭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原则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OCP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entities(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modules,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classes, functions, etc.) 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extension,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扩展开放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 close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modification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修改关闭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重要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面向对象的设计原则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：体现实体的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定义出相对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的抽象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层：复用的基石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——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扩展“具象”来实现变化、变更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4" y="2118795"/>
            <a:ext cx="10049280" cy="409074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16368" y="4973431"/>
            <a:ext cx="3166251" cy="707886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setChart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设置“具体的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对象”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7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六大设计原则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Liskov Substitution Principle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里氏替代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原则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LSP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eaLnBrk="1" hangingPunct="1">
              <a:buSzPct val="60000"/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Functions that use references to base classes must be able to use objects of derived classes </a:t>
            </a:r>
            <a:r>
              <a:rPr lang="zh-CN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without knowing it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The subtype of one type can appear anywhere the base class appears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透明地”使用子类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SzPct val="60000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开闭原则”的实现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类对抽象化有不同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具体实现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buSzPct val="60000"/>
              <a:buNone/>
            </a:pP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buSzPct val="60000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通俗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表达：子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类可以出现在父类出现的任何地方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3067</Words>
  <Application>Microsoft Office PowerPoint</Application>
  <PresentationFormat>宽屏</PresentationFormat>
  <Paragraphs>571</Paragraphs>
  <Slides>55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-apple-system</vt:lpstr>
      <vt:lpstr>ＭＳ Ｐゴシック</vt:lpstr>
      <vt:lpstr>PingFang SC</vt:lpstr>
      <vt:lpstr>华文楷体</vt:lpstr>
      <vt:lpstr>宋体</vt:lpstr>
      <vt:lpstr>Microsoft YaHei</vt:lpstr>
      <vt:lpstr>Microsoft YaHei</vt:lpstr>
      <vt:lpstr>Arial</vt:lpstr>
      <vt:lpstr>Calibri</vt:lpstr>
      <vt:lpstr>Calibri Light</vt:lpstr>
      <vt:lpstr>Comic Sans MS</vt:lpstr>
      <vt:lpstr>Symbol</vt:lpstr>
      <vt:lpstr>Times New Roman</vt:lpstr>
      <vt:lpstr>Verdana</vt:lpstr>
      <vt:lpstr>Wingdings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802</cp:revision>
  <dcterms:created xsi:type="dcterms:W3CDTF">2018-01-19T07:31:00Z</dcterms:created>
  <dcterms:modified xsi:type="dcterms:W3CDTF">2021-05-09T14:06:30Z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