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370" r:id="rId3"/>
    <p:sldId id="371" r:id="rId4"/>
    <p:sldId id="708" r:id="rId5"/>
    <p:sldId id="709" r:id="rId6"/>
    <p:sldId id="723" r:id="rId7"/>
    <p:sldId id="716" r:id="rId8"/>
    <p:sldId id="724" r:id="rId9"/>
    <p:sldId id="732" r:id="rId10"/>
    <p:sldId id="733" r:id="rId11"/>
    <p:sldId id="734" r:id="rId12"/>
    <p:sldId id="736" r:id="rId13"/>
    <p:sldId id="737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63" r:id="rId26"/>
    <p:sldId id="764" r:id="rId27"/>
    <p:sldId id="765" r:id="rId28"/>
    <p:sldId id="770" r:id="rId29"/>
    <p:sldId id="766" r:id="rId30"/>
    <p:sldId id="768" r:id="rId31"/>
    <p:sldId id="767" r:id="rId32"/>
    <p:sldId id="769" r:id="rId33"/>
    <p:sldId id="771" r:id="rId34"/>
    <p:sldId id="772" r:id="rId35"/>
    <p:sldId id="773" r:id="rId36"/>
    <p:sldId id="774" r:id="rId37"/>
    <p:sldId id="487" r:id="rId38"/>
    <p:sldId id="474" r:id="rId39"/>
    <p:sldId id="470" r:id="rId40"/>
    <p:sldId id="775" r:id="rId41"/>
    <p:sldId id="441" r:id="rId42"/>
    <p:sldId id="40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9094" autoAdjust="0"/>
  </p:normalViewPr>
  <p:slideViewPr>
    <p:cSldViewPr snapToGrid="0">
      <p:cViewPr varScale="1">
        <p:scale>
          <a:sx n="102" d="100"/>
          <a:sy n="102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Swing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布局管理器：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https://blog.csdn.net/qq_27870421/article/details/</a:t>
            </a:r>
            <a:r>
              <a:rPr kumimoji="1" lang="en-US" altLang="zh-CN" sz="1100" b="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88150242</a:t>
            </a:r>
            <a:endParaRPr kumimoji="1" lang="zh-CN" altLang="en-US" sz="1100" b="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ea typeface="Gulim" pitchFamily="34" charset="-127"/>
              </a:rPr>
              <a:t>边界布局</a:t>
            </a:r>
            <a:endParaRPr lang="ko-KR" altLang="en-US" sz="1100" dirty="0">
              <a:ea typeface="Gulim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100" dirty="0">
              <a:ea typeface="Gulim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6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JDialog（对话框）和 JApplet（小程序）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altLang="zh-CN" sz="1100" dirty="0">
                <a:sym typeface="+mn-ea"/>
              </a:rPr>
              <a:t>EXIT_ON_CLOSE</a:t>
            </a:r>
            <a:r>
              <a:rPr lang="zh-CN" altLang="en-US" sz="1100" dirty="0">
                <a:sym typeface="+mn-ea"/>
              </a:rPr>
              <a:t>（在 </a:t>
            </a:r>
            <a:r>
              <a:rPr lang="en-US" altLang="zh-CN" sz="1100" dirty="0">
                <a:sym typeface="+mn-ea"/>
              </a:rPr>
              <a:t>JFrame </a:t>
            </a:r>
            <a:r>
              <a:rPr lang="zh-CN" altLang="en-US" sz="1100" dirty="0">
                <a:sym typeface="+mn-ea"/>
              </a:rPr>
              <a:t>中定义）：使用 </a:t>
            </a:r>
            <a:r>
              <a:rPr lang="en-US" altLang="zh-CN" sz="1100" dirty="0">
                <a:sym typeface="+mn-ea"/>
              </a:rPr>
              <a:t>System exit </a:t>
            </a:r>
            <a:r>
              <a:rPr lang="zh-CN" altLang="en-US" sz="1100" dirty="0">
                <a:sym typeface="+mn-ea"/>
              </a:rPr>
              <a:t>方法退出应用程序，仅在应用程序中使用。</a:t>
            </a:r>
            <a:endParaRPr lang="en-US" altLang="zh-CN" sz="1100" dirty="0"/>
          </a:p>
          <a:p>
            <a:pPr lvl="0" eaLnBrk="1" hangingPunct="1"/>
            <a:r>
              <a:rPr lang="zh-CN" altLang="en-US" sz="1100" dirty="0">
                <a:sym typeface="+mn-ea"/>
              </a:rPr>
              <a:t>另外，你还可以使用：</a:t>
            </a:r>
            <a:endParaRPr lang="zh-CN" altLang="en-US" sz="1100" dirty="0"/>
          </a:p>
          <a:p>
            <a:pPr lvl="0" eaLnBrk="1" hangingPunct="1"/>
            <a:r>
              <a:rPr lang="en-US" altLang="zh-CN" sz="1100" dirty="0">
                <a:sym typeface="+mn-ea"/>
              </a:rPr>
              <a:t>1</a:t>
            </a:r>
            <a:r>
              <a:rPr lang="zh-CN" altLang="en-US" sz="1100" dirty="0">
                <a:sym typeface="+mn-ea"/>
              </a:rPr>
              <a:t>、</a:t>
            </a:r>
            <a:r>
              <a:rPr lang="en-US" altLang="zh-CN" sz="1100" dirty="0">
                <a:sym typeface="+mn-ea"/>
              </a:rPr>
              <a:t>HIDE_ON_CLOSE</a:t>
            </a:r>
            <a:r>
              <a:rPr lang="zh-CN" altLang="en-US" sz="1100" dirty="0">
                <a:sym typeface="+mn-ea"/>
              </a:rPr>
              <a:t>：自动隐藏该窗体；</a:t>
            </a:r>
            <a:endParaRPr lang="zh-CN" altLang="en-US" sz="1100" dirty="0"/>
          </a:p>
          <a:p>
            <a:pPr lvl="0" eaLnBrk="1" hangingPunct="1"/>
            <a:r>
              <a:rPr lang="en-US" altLang="zh-CN" sz="1100" dirty="0">
                <a:sym typeface="+mn-ea"/>
              </a:rPr>
              <a:t>2</a:t>
            </a:r>
            <a:r>
              <a:rPr lang="zh-CN" altLang="en-US" sz="1100" dirty="0">
                <a:sym typeface="+mn-ea"/>
              </a:rPr>
              <a:t>、</a:t>
            </a:r>
            <a:r>
              <a:rPr lang="en-US" altLang="zh-CN" sz="1100" dirty="0">
                <a:sym typeface="+mn-ea"/>
              </a:rPr>
              <a:t>DISPOSE_ON_CLOSE</a:t>
            </a:r>
            <a:r>
              <a:rPr lang="zh-CN" altLang="en-US" sz="1100" dirty="0">
                <a:sym typeface="+mn-ea"/>
              </a:rPr>
              <a:t>：自动隐藏并释放该窗体。</a:t>
            </a:r>
            <a:endParaRPr lang="en-US" altLang="zh-CN" sz="1100" dirty="0"/>
          </a:p>
          <a:p>
            <a:pPr lvl="0" eaLnBrk="1" hangingPunct="1"/>
            <a:r>
              <a:rPr lang="en-US" altLang="zh-CN" sz="1100" dirty="0">
                <a:sym typeface="+mn-ea"/>
              </a:rPr>
              <a:t>3</a:t>
            </a:r>
            <a:r>
              <a:rPr lang="zh-CN" altLang="en-US" sz="1100" dirty="0">
                <a:sym typeface="+mn-ea"/>
              </a:rPr>
              <a:t>、</a:t>
            </a:r>
            <a:r>
              <a:rPr lang="en-US" altLang="zh-CN" sz="1100" dirty="0">
                <a:sym typeface="+mn-ea"/>
              </a:rPr>
              <a:t>DO_NOTHING_ON_CLOSE</a:t>
            </a:r>
            <a:r>
              <a:rPr lang="zh-CN" altLang="en-US" sz="1100" dirty="0">
                <a:sym typeface="+mn-ea"/>
              </a:rPr>
              <a:t>：不执行任何操作；</a:t>
            </a:r>
            <a:endParaRPr lang="en-US" altLang="zh-CN" sz="1100" dirty="0"/>
          </a:p>
          <a:p>
            <a:pPr lvl="0" eaLnBrk="1" hangingPunct="1"/>
            <a:r>
              <a:rPr lang="zh-CN" altLang="en-US" sz="1100" dirty="0">
                <a:sym typeface="+mn-ea"/>
              </a:rPr>
              <a:t>以上均在 </a:t>
            </a:r>
            <a:r>
              <a:rPr lang="en-US" altLang="zh-CN" sz="1100" dirty="0">
                <a:sym typeface="+mn-ea"/>
              </a:rPr>
              <a:t>WindowConstants </a:t>
            </a:r>
            <a:r>
              <a:rPr lang="zh-CN" altLang="en-US" sz="1100" dirty="0">
                <a:sym typeface="+mn-ea"/>
              </a:rPr>
              <a:t>中定义，调用任意已注册 </a:t>
            </a:r>
            <a:r>
              <a:rPr lang="en-US" altLang="zh-CN" sz="1100" dirty="0">
                <a:sym typeface="+mn-ea"/>
              </a:rPr>
              <a:t>WindowListener </a:t>
            </a:r>
            <a:r>
              <a:rPr lang="zh-CN" altLang="en-US" sz="1100" dirty="0">
                <a:sym typeface="+mn-ea"/>
              </a:rPr>
              <a:t>对象的 </a:t>
            </a:r>
            <a:r>
              <a:rPr lang="en-US" altLang="zh-CN" sz="1100" dirty="0">
                <a:sym typeface="+mn-ea"/>
              </a:rPr>
              <a:t>windowClosing </a:t>
            </a:r>
            <a:r>
              <a:rPr lang="zh-CN" altLang="en-US" sz="1100" dirty="0">
                <a:sym typeface="+mn-ea"/>
              </a:rPr>
              <a:t>方法中处理该操作。</a:t>
            </a:r>
            <a:endParaRPr lang="en-US" altLang="zh-CN" sz="1100" dirty="0"/>
          </a:p>
          <a:p>
            <a:pPr lvl="0" eaLnBrk="1" hangingPunct="1"/>
            <a:r>
              <a:rPr lang="zh-CN" altLang="en-US" sz="1100" dirty="0">
                <a:sym typeface="+mn-ea"/>
              </a:rPr>
              <a:t>默认设置是</a:t>
            </a:r>
            <a:r>
              <a:rPr lang="en-US" altLang="zh-CN" sz="1100" dirty="0">
                <a:sym typeface="+mn-ea"/>
              </a:rPr>
              <a:t>HIDE_ON_CLOSE</a:t>
            </a:r>
            <a:r>
              <a:rPr lang="zh-CN" altLang="en-US" sz="1100" dirty="0">
                <a:sym typeface="+mn-ea"/>
              </a:rPr>
              <a:t>，即如果没有设置，点关闭时只是隐藏窗体，在后台进程中还可以看到。</a:t>
            </a: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158D03-E778-4B28-958A-767D3522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DEDACA1B-17A4-4A82-91B3-06F4CB227933}"/>
              </a:ext>
            </a:extLst>
          </p:cNvPr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JFrame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应用示例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382347769"/>
              </p:ext>
            </p:extLst>
          </p:nvPr>
        </p:nvGraphicFramePr>
        <p:xfrm>
          <a:off x="367030" y="1622425"/>
          <a:ext cx="83661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4000500" imgH="1866900" progId="Paint.Picture">
                  <p:embed/>
                </p:oleObj>
              </mc:Choice>
              <mc:Fallback>
                <p:oleObj r:id="rId5" imgW="4000500" imgH="18669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030" y="1622425"/>
                        <a:ext cx="8366125" cy="434657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9087485" y="1409700"/>
          <a:ext cx="2792730" cy="28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7" imgW="2790825" imgH="2876550" progId="Paint.Picture">
                  <p:embed/>
                </p:oleObj>
              </mc:Choice>
              <mc:Fallback>
                <p:oleObj r:id="rId7" imgW="2790825" imgH="28765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87485" y="1409700"/>
                        <a:ext cx="2792730" cy="287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矩形 6"/>
          <p:cNvSpPr/>
          <p:nvPr/>
        </p:nvSpPr>
        <p:spPr>
          <a:xfrm>
            <a:off x="1397635" y="4036060"/>
            <a:ext cx="7230110" cy="36068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JPanel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：最简单的容器组件，用来放置其它组件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" y="1974215"/>
            <a:ext cx="5212715" cy="252031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graphicFrame>
        <p:nvGraphicFramePr>
          <p:cNvPr id="14" name="对象 13"/>
          <p:cNvGraphicFramePr/>
          <p:nvPr/>
        </p:nvGraphicFramePr>
        <p:xfrm>
          <a:off x="7376160" y="1931035"/>
          <a:ext cx="3839210" cy="353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6" imgW="2628900" imgH="2562225" progId="Paint.Picture">
                  <p:embed/>
                </p:oleObj>
              </mc:Choice>
              <mc:Fallback>
                <p:oleObj r:id="rId6" imgW="2628900" imgH="25622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6160" y="1931035"/>
                        <a:ext cx="3839210" cy="353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JPanel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应用示例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188553789"/>
              </p:ext>
            </p:extLst>
          </p:nvPr>
        </p:nvGraphicFramePr>
        <p:xfrm>
          <a:off x="754380" y="1604010"/>
          <a:ext cx="6782435" cy="507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5" imgW="3943350" imgH="2781300" progId="Paint.Picture">
                  <p:embed/>
                </p:oleObj>
              </mc:Choice>
              <mc:Fallback>
                <p:oleObj r:id="rId5" imgW="3943350" imgH="2781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80" y="1604010"/>
                        <a:ext cx="6782435" cy="50755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7963535" y="1931035"/>
          <a:ext cx="3839210" cy="353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7" imgW="2628900" imgH="2562225" progId="Paint.Picture">
                  <p:embed/>
                </p:oleObj>
              </mc:Choice>
              <mc:Fallback>
                <p:oleObj r:id="rId7" imgW="2628900" imgH="25622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3535" y="1931035"/>
                        <a:ext cx="3839210" cy="353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的布局管理器：用于窗口或容器组件的自动化组件布局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BorderLayout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Dialog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的默认布局管理器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FlowLayout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Panel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Applet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的默认布局管理器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GridLayout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CardLayout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GridBagLayout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BoxLayout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SpringLayout</a:t>
            </a:r>
            <a:endParaRPr lang="ko-KR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2530" name="Picture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400" y="1873250"/>
            <a:ext cx="8153400" cy="3714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的布局管理器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BorderLayout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五个区域：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东、西、南、北、中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每个区域仅包含一个组件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074420" y="3627120"/>
          <a:ext cx="3345180" cy="252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2924175" imgH="2695575" progId="Paint.Picture">
                  <p:embed/>
                </p:oleObj>
              </mc:Choice>
              <mc:Fallback>
                <p:oleObj r:id="rId5" imgW="2924175" imgH="26955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4420" y="3627120"/>
                        <a:ext cx="3345180" cy="252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424774199"/>
              </p:ext>
            </p:extLst>
          </p:nvPr>
        </p:nvGraphicFramePr>
        <p:xfrm>
          <a:off x="5565775" y="713105"/>
          <a:ext cx="6476365" cy="584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7" imgW="3924300" imgH="3048000" progId="Paint.Picture">
                  <p:embed/>
                </p:oleObj>
              </mc:Choice>
              <mc:Fallback>
                <p:oleObj r:id="rId7" imgW="3924300" imgH="30480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5775" y="713105"/>
                        <a:ext cx="6476365" cy="58496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的布局管理器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 GridLayout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矩形网格区域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按行、列排列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2875165125"/>
              </p:ext>
            </p:extLst>
          </p:nvPr>
        </p:nvGraphicFramePr>
        <p:xfrm>
          <a:off x="5095875" y="840105"/>
          <a:ext cx="688594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5" imgW="4257675" imgH="2895600" progId="Paint.Picture">
                  <p:embed/>
                </p:oleObj>
              </mc:Choice>
              <mc:Fallback>
                <p:oleObj r:id="rId5" imgW="4257675" imgH="28956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5875" y="840105"/>
                        <a:ext cx="6885940" cy="57384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827405" y="3280410"/>
          <a:ext cx="3469005" cy="26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7" imgW="2743200" imgH="2514600" progId="Paint.Picture">
                  <p:embed/>
                </p:oleObj>
              </mc:Choice>
              <mc:Fallback>
                <p:oleObj r:id="rId7" imgW="2743200" imgH="25146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405" y="3280410"/>
                        <a:ext cx="3469005" cy="263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：标签，用于提示内容，显示文本和图标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089150" y="2555875"/>
          <a:ext cx="5203825" cy="23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5" imgW="2667000" imgH="1295400" progId="Paint.Picture">
                  <p:embed/>
                </p:oleObj>
              </mc:Choice>
              <mc:Fallback>
                <p:oleObj r:id="rId5" imgW="2667000" imgH="12954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150" y="2555875"/>
                        <a:ext cx="5203825" cy="23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：标签，用于提示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内容，显示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文本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图标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4FFA4F1-8789-4C81-A2EC-AFA2EBF56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31547"/>
              </p:ext>
            </p:extLst>
          </p:nvPr>
        </p:nvGraphicFramePr>
        <p:xfrm>
          <a:off x="0" y="44450"/>
          <a:ext cx="9144635" cy="680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5" imgW="4400550" imgH="3600450" progId="Paint.Picture">
                  <p:embed/>
                </p:oleObj>
              </mc:Choice>
              <mc:Fallback>
                <p:oleObj r:id="rId5" imgW="4400550" imgH="3600450" progId="Paint.Picture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2969F96-1302-470E-8B99-42574BCCB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4450"/>
                        <a:ext cx="9144635" cy="68008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0BB2330-56D1-4505-AC5B-EA2937E4C9EE}"/>
              </a:ext>
            </a:extLst>
          </p:cNvPr>
          <p:cNvGraphicFramePr/>
          <p:nvPr/>
        </p:nvGraphicFramePr>
        <p:xfrm>
          <a:off x="7536815" y="124460"/>
          <a:ext cx="4611370" cy="208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7" imgW="2667000" imgH="1295400" progId="Paint.Picture">
                  <p:embed/>
                </p:oleObj>
              </mc:Choice>
              <mc:Fallback>
                <p:oleObj r:id="rId7" imgW="2667000" imgH="1295400" progId="Paint.Picture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8B0A370-D1DD-45B7-9C15-AC74A1F8D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6815" y="124460"/>
                        <a:ext cx="4611370" cy="208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5">
            <a:extLst>
              <a:ext uri="{FF2B5EF4-FFF2-40B4-BE49-F238E27FC236}">
                <a16:creationId xmlns:a16="http://schemas.microsoft.com/office/drawing/2014/main" id="{402E5CF1-69BA-44AE-8DE2-61F0177739D0}"/>
              </a:ext>
            </a:extLst>
          </p:cNvPr>
          <p:cNvSpPr/>
          <p:nvPr/>
        </p:nvSpPr>
        <p:spPr>
          <a:xfrm>
            <a:off x="468630" y="1881505"/>
            <a:ext cx="4057015" cy="9366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CF9BFCD7-B2F7-4680-AA34-1DBB6326E206}"/>
              </a:ext>
            </a:extLst>
          </p:cNvPr>
          <p:cNvSpPr/>
          <p:nvPr/>
        </p:nvSpPr>
        <p:spPr>
          <a:xfrm>
            <a:off x="922020" y="5356225"/>
            <a:ext cx="5855970" cy="36068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3C324A-30B6-4395-B442-D27EF5841888}"/>
              </a:ext>
            </a:extLst>
          </p:cNvPr>
          <p:cNvCxnSpPr/>
          <p:nvPr/>
        </p:nvCxnSpPr>
        <p:spPr>
          <a:xfrm>
            <a:off x="3314700" y="417830"/>
            <a:ext cx="204470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4945" y="1061720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：标签，用于提示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内容，显示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文本和图标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008EA20-C939-40FD-BE9B-D3E260C30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589314"/>
              </p:ext>
            </p:extLst>
          </p:nvPr>
        </p:nvGraphicFramePr>
        <p:xfrm>
          <a:off x="99695" y="934720"/>
          <a:ext cx="9377045" cy="587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5" imgW="4600575" imgH="2247900" progId="Paint.Picture">
                  <p:embed/>
                </p:oleObj>
              </mc:Choice>
              <mc:Fallback>
                <p:oleObj r:id="rId5" imgW="4600575" imgH="2247900" progId="Paint.Picture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C580A1B-5B63-4DE0-B26F-4336A282E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95" y="934720"/>
                        <a:ext cx="9377045" cy="587883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5">
            <a:extLst>
              <a:ext uri="{FF2B5EF4-FFF2-40B4-BE49-F238E27FC236}">
                <a16:creationId xmlns:a16="http://schemas.microsoft.com/office/drawing/2014/main" id="{5E725289-F20A-4606-A8B1-494126A0435B}"/>
              </a:ext>
            </a:extLst>
          </p:cNvPr>
          <p:cNvSpPr/>
          <p:nvPr/>
        </p:nvSpPr>
        <p:spPr>
          <a:xfrm>
            <a:off x="1280795" y="2075180"/>
            <a:ext cx="175577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B5DBC8A-B103-43ED-A3EB-27D9834E2FB0}"/>
              </a:ext>
            </a:extLst>
          </p:cNvPr>
          <p:cNvGraphicFramePr/>
          <p:nvPr/>
        </p:nvGraphicFramePr>
        <p:xfrm>
          <a:off x="7536815" y="124460"/>
          <a:ext cx="4611370" cy="208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7" imgW="2667000" imgH="1295400" progId="Paint.Picture">
                  <p:embed/>
                </p:oleObj>
              </mc:Choice>
              <mc:Fallback>
                <p:oleObj r:id="rId7" imgW="2667000" imgH="1295400" progId="Paint.Picture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A0836F0-CCD1-4D48-BBD3-A5551EFF4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6815" y="124460"/>
                        <a:ext cx="4611370" cy="208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5">
            <a:extLst>
              <a:ext uri="{FF2B5EF4-FFF2-40B4-BE49-F238E27FC236}">
                <a16:creationId xmlns:a16="http://schemas.microsoft.com/office/drawing/2014/main" id="{1342EF70-895D-4EAE-A760-8F0D5FD829A7}"/>
              </a:ext>
            </a:extLst>
          </p:cNvPr>
          <p:cNvSpPr/>
          <p:nvPr/>
        </p:nvSpPr>
        <p:spPr>
          <a:xfrm>
            <a:off x="820420" y="5488305"/>
            <a:ext cx="7615555" cy="109029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131D93E7-E05D-4B08-86AE-BF8B0CEB6C5C}"/>
              </a:ext>
            </a:extLst>
          </p:cNvPr>
          <p:cNvSpPr/>
          <p:nvPr/>
        </p:nvSpPr>
        <p:spPr>
          <a:xfrm>
            <a:off x="821055" y="2789555"/>
            <a:ext cx="456374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4945" y="1061720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JLable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：标签，用于提示内容，显示文本和图标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519000831"/>
              </p:ext>
            </p:extLst>
          </p:nvPr>
        </p:nvGraphicFramePr>
        <p:xfrm>
          <a:off x="52070" y="1586865"/>
          <a:ext cx="8329295" cy="496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5" imgW="4286250" imgH="2247900" progId="Paint.Picture">
                  <p:embed/>
                </p:oleObj>
              </mc:Choice>
              <mc:Fallback>
                <p:oleObj r:id="rId5" imgW="4286250" imgH="2247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70" y="1586865"/>
                        <a:ext cx="8329295" cy="49606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982345" y="2066290"/>
            <a:ext cx="6953885" cy="97663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矩形 6"/>
          <p:cNvSpPr/>
          <p:nvPr/>
        </p:nvSpPr>
        <p:spPr>
          <a:xfrm>
            <a:off x="786765" y="4858385"/>
            <a:ext cx="2927985" cy="11176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7386320" y="4632325"/>
          <a:ext cx="4611370" cy="208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7" imgW="2667000" imgH="1295400" progId="Paint.Picture">
                  <p:embed/>
                </p:oleObj>
              </mc:Choice>
              <mc:Fallback>
                <p:oleObj r:id="rId7" imgW="2667000" imgH="12954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6320" y="4632325"/>
                        <a:ext cx="4611370" cy="208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5"/>
          <p:cNvSpPr/>
          <p:nvPr/>
        </p:nvSpPr>
        <p:spPr>
          <a:xfrm>
            <a:off x="1029970" y="3590290"/>
            <a:ext cx="7115175" cy="7207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79" y="1872615"/>
            <a:ext cx="10992205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高级类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设计：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六</a:t>
            </a:r>
            <a:r>
              <a:rPr kumimoji="1" lang="zh-CN" altLang="en-US" sz="32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大设计原则、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设计模式</a:t>
            </a:r>
            <a:endParaRPr kumimoji="1" lang="en-US" altLang="zh-CN" sz="3200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n"/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实践：</a:t>
            </a:r>
            <a:r>
              <a:rPr kumimoji="1" lang="en-US" altLang="zh-CN" sz="3200" dirty="0">
                <a:solidFill>
                  <a:srgbClr val="C00000"/>
                </a:solidFill>
                <a:latin typeface="+mn-ea"/>
                <a:cs typeface="+mn-ea"/>
              </a:rPr>
              <a:t>Library System </a:t>
            </a:r>
            <a:r>
              <a:rPr kumimoji="1" lang="zh-CN" altLang="en-US" sz="3200" dirty="0">
                <a:solidFill>
                  <a:srgbClr val="C00000"/>
                </a:solidFill>
                <a:latin typeface="+mn-ea"/>
                <a:cs typeface="+mn-ea"/>
              </a:rPr>
              <a:t>的读者信息展示</a:t>
            </a:r>
            <a:endParaRPr kumimoji="1" lang="en-US" altLang="zh-CN" sz="3200" dirty="0">
              <a:solidFill>
                <a:srgbClr val="C00000"/>
              </a:solidFill>
              <a:latin typeface="+mn-ea"/>
              <a:cs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n"/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kumimoji="1" lang="en-US" altLang="zh-CN" sz="32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Gourmet 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的销售信息展示</a:t>
            </a:r>
            <a:endParaRPr kumimoji="1" lang="en-US" altLang="zh-CN" sz="3200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n"/>
              <a:defRPr/>
            </a:pPr>
            <a:endParaRPr kumimoji="1"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不仅可用于显示文本、图标，提示用途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876053140"/>
              </p:ext>
            </p:extLst>
          </p:nvPr>
        </p:nvGraphicFramePr>
        <p:xfrm>
          <a:off x="7615427" y="1169035"/>
          <a:ext cx="4362450" cy="241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5" imgW="2590800" imgH="1428750" progId="Paint.Picture">
                  <p:embed/>
                </p:oleObj>
              </mc:Choice>
              <mc:Fallback>
                <p:oleObj r:id="rId5" imgW="2590800" imgH="1428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5427" y="1169035"/>
                        <a:ext cx="4362450" cy="241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不仅可用于显示文本、图标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231531674"/>
              </p:ext>
            </p:extLst>
          </p:nvPr>
        </p:nvGraphicFramePr>
        <p:xfrm>
          <a:off x="115570" y="92075"/>
          <a:ext cx="11866880" cy="663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5" imgW="7038975" imgH="3829050" progId="Paint.Picture">
                  <p:embed/>
                </p:oleObj>
              </mc:Choice>
              <mc:Fallback>
                <p:oleObj r:id="rId5" imgW="7038975" imgH="38290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570" y="92075"/>
                        <a:ext cx="11866880" cy="66332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468630" y="1881505"/>
            <a:ext cx="4057015" cy="9366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矩形 6"/>
          <p:cNvSpPr/>
          <p:nvPr/>
        </p:nvSpPr>
        <p:spPr>
          <a:xfrm>
            <a:off x="922020" y="5229225"/>
            <a:ext cx="4826000" cy="36068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16075" y="417830"/>
            <a:ext cx="287401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不仅可用于显示文本、图标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570075472"/>
              </p:ext>
            </p:extLst>
          </p:nvPr>
        </p:nvGraphicFramePr>
        <p:xfrm>
          <a:off x="115570" y="1631950"/>
          <a:ext cx="11140440" cy="494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5" imgW="6886575" imgH="2400300" progId="Paint.Picture">
                  <p:embed/>
                </p:oleObj>
              </mc:Choice>
              <mc:Fallback>
                <p:oleObj r:id="rId5" imgW="6886575" imgH="2400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570" y="1631950"/>
                        <a:ext cx="11140440" cy="49472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1233170" y="2472055"/>
            <a:ext cx="1482090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5"/>
          <p:cNvSpPr/>
          <p:nvPr/>
        </p:nvSpPr>
        <p:spPr>
          <a:xfrm>
            <a:off x="820420" y="5761355"/>
            <a:ext cx="5104765" cy="81724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5"/>
          <p:cNvSpPr/>
          <p:nvPr/>
        </p:nvSpPr>
        <p:spPr>
          <a:xfrm>
            <a:off x="821055" y="3027680"/>
            <a:ext cx="456374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不仅可用于显示文本、图标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还能对事件做出响应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4083235823"/>
              </p:ext>
            </p:extLst>
          </p:nvPr>
        </p:nvGraphicFramePr>
        <p:xfrm>
          <a:off x="36195" y="1506855"/>
          <a:ext cx="10951845" cy="521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5" imgW="6648450" imgH="2971800" progId="Paint.Picture">
                  <p:embed/>
                </p:oleObj>
              </mc:Choice>
              <mc:Fallback>
                <p:oleObj r:id="rId5" imgW="6648450" imgH="2971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95" y="1506855"/>
                        <a:ext cx="10951845" cy="52120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762635" y="4886325"/>
            <a:ext cx="3590925" cy="44577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JRadioButton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：圆形按钮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可被用户选中或不选中，用户可多选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可以利用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ButtonGroup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类对象将多个圆形按钮组成一组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成组后在某个时刻只能有一个按钮被选中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234555" y="3288030"/>
          <a:ext cx="430339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5" imgW="3267075" imgH="1666875" progId="Paint.Picture">
                  <p:embed/>
                </p:oleObj>
              </mc:Choice>
              <mc:Fallback>
                <p:oleObj r:id="rId5" imgW="3267075" imgH="1666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4555" y="3288030"/>
                        <a:ext cx="430339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JRadioButton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：圆形按钮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可被用户选中或不选中，用户可多选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可以利用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ButtonGroup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类将多个圆形按钮组成一组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成组后在某个时刻只能有一个按钮被选中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2714188421"/>
              </p:ext>
            </p:extLst>
          </p:nvPr>
        </p:nvGraphicFramePr>
        <p:xfrm>
          <a:off x="179070" y="44450"/>
          <a:ext cx="1114488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5" imgW="6962775" imgH="3619500" progId="Paint.Picture">
                  <p:embed/>
                </p:oleObj>
              </mc:Choice>
              <mc:Fallback>
                <p:oleObj r:id="rId5" imgW="6962775" imgH="3619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070" y="44450"/>
                        <a:ext cx="11144885" cy="61023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JRadioButton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：圆形按钮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可被用户选中或不选中，用户可多选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可以利用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ButtonGroup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类将多个圆形按钮组成一组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成组后在某个时刻只能有一个按钮被选中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525602045"/>
              </p:ext>
            </p:extLst>
          </p:nvPr>
        </p:nvGraphicFramePr>
        <p:xfrm>
          <a:off x="85725" y="44450"/>
          <a:ext cx="10643235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5" imgW="6762750" imgH="3857625" progId="Paint.Picture">
                  <p:embed/>
                </p:oleObj>
              </mc:Choice>
              <mc:Fallback>
                <p:oleObj r:id="rId5" imgW="6762750" imgH="38576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5" y="44450"/>
                        <a:ext cx="10643235" cy="65347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762635" y="2712720"/>
            <a:ext cx="4448175" cy="103060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6305" y="1479550"/>
            <a:ext cx="4624070" cy="2705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JTextField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：文本字段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可为用户提供一个少量文本的编辑区域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可以设置为是否可编辑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376545" y="2462530"/>
          <a:ext cx="5193665" cy="245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5" imgW="2743200" imgH="1152525" progId="Paint.Picture">
                  <p:embed/>
                </p:oleObj>
              </mc:Choice>
              <mc:Fallback>
                <p:oleObj r:id="rId5" imgW="2743200" imgH="11525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6545" y="2462530"/>
                        <a:ext cx="5193665" cy="245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JTextField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：文本字段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可为用户提供一个少量文本的编辑区域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可以设置为是否可编辑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101818688"/>
              </p:ext>
            </p:extLst>
          </p:nvPr>
        </p:nvGraphicFramePr>
        <p:xfrm>
          <a:off x="99060" y="44450"/>
          <a:ext cx="1062609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5" imgW="6076950" imgH="4314825" progId="Paint.Picture">
                  <p:embed/>
                </p:oleObj>
              </mc:Choice>
              <mc:Fallback>
                <p:oleObj r:id="rId5" imgW="6076950" imgH="4314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" y="44450"/>
                        <a:ext cx="10626090" cy="6534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189230" y="3726180"/>
            <a:ext cx="5222875" cy="135699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545" y="5213350"/>
            <a:ext cx="5222875" cy="135699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JTextArea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：文本区域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可为用户提供一个多行文本的编辑区域，可设置为是否可编辑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可以用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JScrollPane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类对象包裹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JTextArea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对象以设置滚动条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485765" y="2919095"/>
          <a:ext cx="4435475" cy="29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5" imgW="2705100" imgH="1847850" progId="Paint.Picture">
                  <p:embed/>
                </p:oleObj>
              </mc:Choice>
              <mc:Fallback>
                <p:oleObj r:id="rId5" imgW="2705100" imgH="18478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5765" y="2919095"/>
                        <a:ext cx="4435475" cy="29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346835"/>
            <a:ext cx="1015873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图形用户接口 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indent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  <a:defRPr/>
            </a:pPr>
            <a:r>
              <a:rPr kumimoji="1" lang="ja-JP" altLang="en-US" sz="3200" dirty="0">
                <a:solidFill>
                  <a:srgbClr val="C00000"/>
                </a:solidFill>
                <a:latin typeface="+mn-ea"/>
              </a:rPr>
              <a:t>    </a:t>
            </a:r>
            <a:r>
              <a:rPr kumimoji="1" lang="en-US" altLang="zh-CN" sz="3200" dirty="0" err="1">
                <a:solidFill>
                  <a:srgbClr val="C00000"/>
                </a:solidFill>
                <a:latin typeface="+mn-ea"/>
                <a:cs typeface="+mn-ea"/>
              </a:rPr>
              <a:t>Swing的组件、布局管理、事件处理</a:t>
            </a:r>
            <a:endParaRPr kumimoji="1" lang="ja-JP" altLang="en-US" sz="3200" b="1" dirty="0">
              <a:solidFill>
                <a:srgbClr val="C000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实践：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Gourmet </a:t>
            </a:r>
            <a:r>
              <a:rPr kumimoji="1" lang="en-US" altLang="zh-CN" sz="32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的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GUI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实现</a:t>
            </a:r>
            <a:endParaRPr kumimoji="1" lang="en-US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JTextArea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：文本区域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可为用户提供一个多行文本的编辑区域，可设置为是否可编辑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可以用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JScrollPane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类对象包裹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JTextArea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对象以设置滚动条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485765" y="2919095"/>
          <a:ext cx="4435475" cy="29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5" imgW="2705100" imgH="1847850" progId="Paint.Picture">
                  <p:embed/>
                </p:oleObj>
              </mc:Choice>
              <mc:Fallback>
                <p:oleObj r:id="rId5" imgW="2705100" imgH="18478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5765" y="2919095"/>
                        <a:ext cx="4435475" cy="29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3899209670"/>
              </p:ext>
            </p:extLst>
          </p:nvPr>
        </p:nvGraphicFramePr>
        <p:xfrm>
          <a:off x="99060" y="44450"/>
          <a:ext cx="10652125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7" imgW="6810375" imgH="4048125" progId="Paint.Picture">
                  <p:embed/>
                </p:oleObj>
              </mc:Choice>
              <mc:Fallback>
                <p:oleObj r:id="rId7" imgW="6810375" imgH="4048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" y="44450"/>
                        <a:ext cx="10652125" cy="65347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602615" y="3832860"/>
            <a:ext cx="4448175" cy="66357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JList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：列表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允许用户从一个列表中选择一个或多个元素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可以用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JScrollPane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类对象包裹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JList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对象以设置滚动条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4846955" y="2723515"/>
          <a:ext cx="417004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5" imgW="2495550" imgH="1409700" progId="Paint.Picture">
                  <p:embed/>
                </p:oleObj>
              </mc:Choice>
              <mc:Fallback>
                <p:oleObj r:id="rId5" imgW="2495550" imgH="1409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6955" y="2723515"/>
                        <a:ext cx="4170045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 —— JList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：列表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允许用户从一个列表中选择一个或多个元素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可以用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JScrollPane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类对象包裹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JList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对象以设置滚动条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4077148823"/>
              </p:ext>
            </p:extLst>
          </p:nvPr>
        </p:nvGraphicFramePr>
        <p:xfrm>
          <a:off x="179070" y="44450"/>
          <a:ext cx="9930130" cy="610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5" imgW="6400800" imgH="4181475" progId="Paint.Picture">
                  <p:embed/>
                </p:oleObj>
              </mc:Choice>
              <mc:Fallback>
                <p:oleObj r:id="rId5" imgW="6400800" imgH="4181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070" y="44450"/>
                        <a:ext cx="9930130" cy="61017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5"/>
          <p:cNvSpPr/>
          <p:nvPr/>
        </p:nvSpPr>
        <p:spPr>
          <a:xfrm>
            <a:off x="575945" y="1939290"/>
            <a:ext cx="5495290" cy="81343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事件处理：捕获事件并作出相应的事件处理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2379780" name="Group 4"/>
          <p:cNvGraphicFramePr>
            <a:graphicFrameLocks noGrp="1"/>
          </p:cNvGraphicFramePr>
          <p:nvPr/>
        </p:nvGraphicFramePr>
        <p:xfrm>
          <a:off x="588645" y="1692910"/>
          <a:ext cx="8686800" cy="4333875"/>
        </p:xfrm>
        <a:graphic>
          <a:graphicData uri="http://schemas.openxmlformats.org/drawingml/2006/table">
            <a:tbl>
              <a:tblPr/>
              <a:tblGrid>
                <a:gridCol w="511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 that Results in the Event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Listener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clicks a button, presses Enter while typing in a text field, or chooses a menu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closes a frame (main window)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presses a mouse button while the cursor is over a 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moves the mouse over a 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MouseMotionListener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 becomes 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 gets the keyboard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FocusListener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Table or list selection changes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ListSelectionListener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Any property in a component changes such as the text on a label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PropertyChangeListener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事件处理：捕获事件并作出相应的事件处理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4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5025" y="1931670"/>
            <a:ext cx="9315450" cy="3704590"/>
            <a:chOff x="1315" y="3042"/>
            <a:chExt cx="14670" cy="5834"/>
          </a:xfrm>
        </p:grpSpPr>
        <p:sp>
          <p:nvSpPr>
            <p:cNvPr id="3" name="文本框 2"/>
            <p:cNvSpPr txBox="1"/>
            <p:nvPr/>
          </p:nvSpPr>
          <p:spPr>
            <a:xfrm>
              <a:off x="1315" y="5619"/>
              <a:ext cx="4653" cy="881"/>
            </a:xfrm>
            <a:prstGeom prst="rect">
              <a:avLst/>
            </a:prstGeom>
            <a:solidFill>
              <a:schemeClr val="accent6"/>
            </a:solidFill>
            <a:ln>
              <a:miter/>
            </a:ln>
          </p:spPr>
          <p:txBody>
            <a:bodyPr wrap="none"/>
            <a:lstStyle/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事件源（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Component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</a:p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687" y="4926"/>
              <a:ext cx="5298" cy="1739"/>
            </a:xfrm>
            <a:prstGeom prst="rect">
              <a:avLst/>
            </a:prstGeom>
            <a:solidFill>
              <a:schemeClr val="accent6"/>
            </a:solidFill>
            <a:ln>
              <a:miter/>
            </a:ln>
          </p:spPr>
          <p:txBody>
            <a:bodyPr wrap="none"/>
            <a:lstStyle/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事件监听器（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Inner Class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</a:p>
            <a:p>
              <a:pPr marL="0" indent="0" algn="ctr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处理事件</a:t>
              </a:r>
            </a:p>
          </p:txBody>
        </p:sp>
        <p:cxnSp>
          <p:nvCxnSpPr>
            <p:cNvPr id="5" name="肘形连接符 4"/>
            <p:cNvCxnSpPr>
              <a:stCxn id="4" idx="2"/>
              <a:endCxn id="3" idx="2"/>
            </p:cNvCxnSpPr>
            <p:nvPr/>
          </p:nvCxnSpPr>
          <p:spPr>
            <a:xfrm rot="5400000" flipH="1">
              <a:off x="8407" y="1735"/>
              <a:ext cx="165" cy="9694"/>
            </a:xfrm>
            <a:prstGeom prst="bentConnector3">
              <a:avLst>
                <a:gd name="adj1" fmla="val -22697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586" y="7133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注册到事件源</a:t>
              </a:r>
            </a:p>
          </p:txBody>
        </p:sp>
        <p:cxnSp>
          <p:nvCxnSpPr>
            <p:cNvPr id="9" name="肘形连接符 8"/>
            <p:cNvCxnSpPr>
              <a:stCxn id="3" idx="0"/>
              <a:endCxn id="4" idx="0"/>
            </p:cNvCxnSpPr>
            <p:nvPr/>
          </p:nvCxnSpPr>
          <p:spPr>
            <a:xfrm rot="16200000">
              <a:off x="8142" y="425"/>
              <a:ext cx="693" cy="9694"/>
            </a:xfrm>
            <a:prstGeom prst="bentConnector3">
              <a:avLst>
                <a:gd name="adj1" fmla="val 154185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893" y="3374"/>
              <a:ext cx="0" cy="22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652" y="3763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产生事件对象并被事件监听器捕获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0" y="3042"/>
              <a:ext cx="1440" cy="1440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外部动作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5289" y="6626"/>
              <a:ext cx="0" cy="22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矩形 3"/>
          <p:cNvSpPr/>
          <p:nvPr/>
        </p:nvSpPr>
        <p:spPr>
          <a:xfrm>
            <a:off x="2993390" y="2692718"/>
            <a:ext cx="676910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2973705" y="3806825"/>
            <a:ext cx="6842125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034030" y="4920615"/>
            <a:ext cx="6842125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事件处理：捕获事件并作出相应的事件处理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 ActionListener</a:t>
            </a: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事件监听器 inner class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实现接口 ActionListener 或继承实现该接口的类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For example: class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ListenerOne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implements ActionListener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 startAt="2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将事件监听器的一个对象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到一个或多个组件对象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For example: component.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addActionListener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(new ListenerOne()); 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 startAt="3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事件监听器实现 ActionListener的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actionPerformed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example: public void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actionPerformed(ActionEvent event)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矩形 3"/>
          <p:cNvSpPr/>
          <p:nvPr/>
        </p:nvSpPr>
        <p:spPr>
          <a:xfrm>
            <a:off x="2993390" y="2693035"/>
            <a:ext cx="754380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2973705" y="3806825"/>
            <a:ext cx="821563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034030" y="4920615"/>
            <a:ext cx="6946265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事件处理：捕获事件并作出相应的事件处理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 ListSelectionListener</a:t>
            </a: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事件监听器 inner class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实现接口 ListSelectionListener 或继承实现该接口的类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For example: class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ListenerOne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implements ListSelectionListener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 startAt="2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将事件监听器的一个对象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到一个或多个组件对象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For example: component.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addListSelectionListener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(new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ListenerOne()); 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914400" lvl="1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 startAt="3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事件监听器实现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ListSelectionListener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valueChanged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example: public void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valueChanged(ListSelectionEvent event)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379" y="2420982"/>
            <a:ext cx="5059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堂 实 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54305" y="918210"/>
            <a:ext cx="11733530" cy="216217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课堂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实践一</a:t>
            </a:r>
            <a:endParaRPr 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1、运行并理解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ButtonEventsDemo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、运行并理解 FruitListDemo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、运行并理解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TextEditor</a:t>
            </a:r>
          </a:p>
        </p:txBody>
      </p:sp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991360" y="3102610"/>
          <a:ext cx="2912745" cy="297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r:id="rId5" imgW="2762250" imgH="2838450" progId="Paint.Picture">
                  <p:embed/>
                </p:oleObj>
              </mc:Choice>
              <mc:Fallback>
                <p:oleObj r:id="rId5" imgW="2762250" imgH="2838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360" y="3102610"/>
                        <a:ext cx="2912745" cy="297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166360" y="2211070"/>
          <a:ext cx="2930525" cy="376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7" imgW="2562225" imgH="3324225" progId="Paint.Picture">
                  <p:embed/>
                </p:oleObj>
              </mc:Choice>
              <mc:Fallback>
                <p:oleObj r:id="rId7" imgW="2562225" imgH="33242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6360" y="2211070"/>
                        <a:ext cx="2930525" cy="376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8291195" y="2159635"/>
          <a:ext cx="37465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9" imgW="3743325" imgH="3810000" progId="Paint.Picture">
                  <p:embed/>
                </p:oleObj>
              </mc:Choice>
              <mc:Fallback>
                <p:oleObj r:id="rId9" imgW="3743325" imgH="38100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91195" y="2159635"/>
                        <a:ext cx="3746500" cy="381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24905" y="224790"/>
            <a:ext cx="53943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设计一个通讯簿实现电话号码的查找（基于图形界面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...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、根据人名查找电话号码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、根据电话号码查找人名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图形用户接口 </a:t>
            </a:r>
            <a:r>
              <a:rPr lang="en-US" altLang="zh-CN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lang="zh-CN" altLang="en-US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24905" y="224790"/>
            <a:ext cx="53943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实践三：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Gourmet Coffee System</a:t>
            </a:r>
            <a:r>
              <a:rPr kumimoji="1" lang="ja-JP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GUI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实现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33" y="926663"/>
            <a:ext cx="5866667" cy="49904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9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045" y="2421255"/>
            <a:ext cx="100082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知识推荐</a:t>
            </a:r>
          </a:p>
          <a:p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Java </a:t>
            </a:r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版本更新历史（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ing</a:t>
            </a:r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需要与时俱进https://www.cnblogs.com/qinggege/p/6580788.html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同学们学习愉快</a:t>
            </a:r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96808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用户接口：用户与计算机交互的可视方式</a:t>
            </a: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命令行用户接口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—— CLI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Command Line User Interface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）</a:t>
            </a:r>
            <a:endParaRPr lang="en-US" altLang="zh-CN" sz="2800" b="1" dirty="0" smtClean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en-US" altLang="zh-CN" sz="2800" b="1" dirty="0" smtClean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图形化用户接口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—— GUI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（Graphical User Interface）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2400041187"/>
              </p:ext>
            </p:extLst>
          </p:nvPr>
        </p:nvGraphicFramePr>
        <p:xfrm>
          <a:off x="945515" y="4259823"/>
          <a:ext cx="3382010" cy="181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9267825" imgH="5991225" progId="Paint.Picture">
                  <p:embed/>
                </p:oleObj>
              </mc:Choice>
              <mc:Fallback>
                <p:oleObj r:id="rId5" imgW="9267825" imgH="5991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5515" y="4259823"/>
                        <a:ext cx="3382010" cy="18199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268635507"/>
              </p:ext>
            </p:extLst>
          </p:nvPr>
        </p:nvGraphicFramePr>
        <p:xfrm>
          <a:off x="5738495" y="4224604"/>
          <a:ext cx="3762375" cy="197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7" imgW="5743575" imgH="4848225" progId="Paint.Picture">
                  <p:embed/>
                </p:oleObj>
              </mc:Choice>
              <mc:Fallback>
                <p:oleObj r:id="rId7" imgW="5743575" imgH="484822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8495" y="4224604"/>
                        <a:ext cx="3762375" cy="19761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>
            <p:extLst>
              <p:ext uri="{D42A27DB-BD31-4B8C-83A1-F6EECF244321}">
                <p14:modId xmlns:p14="http://schemas.microsoft.com/office/powerpoint/2010/main" val="1001855715"/>
              </p:ext>
            </p:extLst>
          </p:nvPr>
        </p:nvGraphicFramePr>
        <p:xfrm>
          <a:off x="1237615" y="2105882"/>
          <a:ext cx="2912745" cy="14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9" imgW="4000500" imgH="2419350" progId="Paint.Picture">
                  <p:embed/>
                </p:oleObj>
              </mc:Choice>
              <mc:Fallback>
                <p:oleObj r:id="rId9" imgW="4000500" imgH="24193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7615" y="2105882"/>
                        <a:ext cx="2912745" cy="14928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>
            <p:extLst>
              <p:ext uri="{D42A27DB-BD31-4B8C-83A1-F6EECF244321}">
                <p14:modId xmlns:p14="http://schemas.microsoft.com/office/powerpoint/2010/main" val="813775966"/>
              </p:ext>
            </p:extLst>
          </p:nvPr>
        </p:nvGraphicFramePr>
        <p:xfrm>
          <a:off x="5928995" y="2143982"/>
          <a:ext cx="3108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1" imgW="3619500" imgH="1657350" progId="Paint.Picture">
                  <p:embed/>
                </p:oleObj>
              </mc:Choice>
              <mc:Fallback>
                <p:oleObj r:id="rId11" imgW="3619500" imgH="165735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28995" y="2143982"/>
                        <a:ext cx="3108325" cy="13430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GUI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库</a:t>
            </a: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AWT - Abstract Windows Toolkit, 始于Java 1.0，基于本地系统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 AWT package: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java.awt.*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Swing - Standard Widget Toolkit, 第三方的GUI库，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Java 1.2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 Swing package: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javax.swing.*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的更多资料：</a:t>
            </a:r>
            <a:r>
              <a:rPr lang="en-US" altLang="zh-CN" sz="2800" u="sng" dirty="0">
                <a:solidFill>
                  <a:srgbClr val="0051C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http://java.sun.com/docs/books/tutorial/uiswing/</a:t>
            </a:r>
            <a:endParaRPr lang="en-US" altLang="zh-CN" sz="2800" u="sng" dirty="0">
              <a:solidFill>
                <a:srgbClr val="0051C8"/>
              </a:solidFill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376C938-F93B-42DE-89EF-018696DD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4427" y="1059638"/>
            <a:ext cx="8382000" cy="467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AWT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的继承关系图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1266" name="Picture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17900" y="1339850"/>
            <a:ext cx="8382000" cy="4679950"/>
          </a:xfr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2349060" name="Oval 4"/>
          <p:cNvSpPr/>
          <p:nvPr/>
        </p:nvSpPr>
        <p:spPr>
          <a:xfrm>
            <a:off x="4279900" y="1295400"/>
            <a:ext cx="2427288" cy="4214813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9061" name="Text Box 5"/>
          <p:cNvSpPr txBox="1"/>
          <p:nvPr/>
        </p:nvSpPr>
        <p:spPr>
          <a:xfrm>
            <a:off x="3511550" y="1295400"/>
            <a:ext cx="145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ko-KR" b="1" i="1" u="none" dirty="0">
                <a:solidFill>
                  <a:srgbClr val="0000FF"/>
                </a:solidFill>
                <a:latin typeface="Arial" panose="020B0604020202020204" pitchFamily="34" charset="0"/>
                <a:ea typeface="Gulim" pitchFamily="34" charset="-127"/>
              </a:rPr>
              <a:t>primitive</a:t>
            </a:r>
          </a:p>
        </p:txBody>
      </p:sp>
      <p:sp>
        <p:nvSpPr>
          <p:cNvPr id="2349062" name="Oval 6"/>
          <p:cNvSpPr/>
          <p:nvPr/>
        </p:nvSpPr>
        <p:spPr>
          <a:xfrm>
            <a:off x="7937500" y="1295400"/>
            <a:ext cx="2644775" cy="4394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9063" name="Text Box 7"/>
          <p:cNvSpPr txBox="1"/>
          <p:nvPr/>
        </p:nvSpPr>
        <p:spPr>
          <a:xfrm>
            <a:off x="10299700" y="1981200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ko-KR" b="1" i="1" u="none" dirty="0">
                <a:solidFill>
                  <a:srgbClr val="FF0000"/>
                </a:solidFill>
                <a:latin typeface="Arial" panose="020B0604020202020204" pitchFamily="34" charset="0"/>
                <a:ea typeface="Gulim" pitchFamily="34" charset="-127"/>
              </a:rPr>
              <a:t>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60" grpId="0" animBg="1"/>
      <p:bldP spid="2349061" grpId="0"/>
      <p:bldP spid="2349062" grpId="0" animBg="1"/>
      <p:bldP spid="23490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的继承关系图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2290" name="Picture 3" descr="sw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066800"/>
            <a:ext cx="8382000" cy="48895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350084" name="Oval 4"/>
          <p:cNvSpPr/>
          <p:nvPr/>
        </p:nvSpPr>
        <p:spPr>
          <a:xfrm>
            <a:off x="6629400" y="1447800"/>
            <a:ext cx="2033588" cy="1143000"/>
          </a:xfrm>
          <a:prstGeom prst="ellipse">
            <a:avLst/>
          </a:prstGeom>
          <a:noFill/>
          <a:ln w="57150" cap="flat" cmpd="sng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08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36815" y="224790"/>
            <a:ext cx="4343400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图形用户接口 </a:t>
            </a:r>
            <a:r>
              <a:rPr lang="en-US" altLang="zh-CN" sz="2800" b="1" dirty="0"/>
              <a:t>GUI </a:t>
            </a:r>
            <a:r>
              <a:rPr lang="zh-CN" altLang="en-US" sz="2800" b="1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Swing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组件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—— JFrame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Top-Level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容器，主程序窗口</a:t>
            </a: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endParaRPr lang="en-US" altLang="zh-CN" sz="2800" b="1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3315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1866900"/>
            <a:ext cx="4806315" cy="290893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4" name="对象 3"/>
          <p:cNvGraphicFramePr/>
          <p:nvPr/>
        </p:nvGraphicFramePr>
        <p:xfrm>
          <a:off x="6937375" y="1823085"/>
          <a:ext cx="3372485" cy="341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6" imgW="2790825" imgH="2876550" progId="Paint.Picture">
                  <p:embed/>
                </p:oleObj>
              </mc:Choice>
              <mc:Fallback>
                <p:oleObj r:id="rId6" imgW="2790825" imgH="2876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7375" y="1823085"/>
                        <a:ext cx="3372485" cy="341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1589</Words>
  <Application>Microsoft Office PowerPoint</Application>
  <PresentationFormat>宽屏</PresentationFormat>
  <Paragraphs>368</Paragraphs>
  <Slides>42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Gulim</vt:lpstr>
      <vt:lpstr>맑은 고딕</vt:lpstr>
      <vt:lpstr>ＭＳ Ｐゴシック</vt:lpstr>
      <vt:lpstr>华文楷体</vt:lpstr>
      <vt:lpstr>宋体</vt:lpstr>
      <vt:lpstr>微软雅黑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861</cp:revision>
  <dcterms:created xsi:type="dcterms:W3CDTF">2018-01-19T07:31:00Z</dcterms:created>
  <dcterms:modified xsi:type="dcterms:W3CDTF">2021-05-17T09:21:38Z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