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70" r:id="rId3"/>
    <p:sldId id="371" r:id="rId4"/>
    <p:sldId id="372" r:id="rId5"/>
    <p:sldId id="512" r:id="rId6"/>
    <p:sldId id="532" r:id="rId7"/>
    <p:sldId id="533" r:id="rId8"/>
    <p:sldId id="534" r:id="rId9"/>
    <p:sldId id="535" r:id="rId10"/>
    <p:sldId id="536" r:id="rId11"/>
    <p:sldId id="543" r:id="rId12"/>
    <p:sldId id="544" r:id="rId13"/>
    <p:sldId id="545" r:id="rId14"/>
    <p:sldId id="538" r:id="rId15"/>
    <p:sldId id="539" r:id="rId16"/>
    <p:sldId id="540" r:id="rId17"/>
    <p:sldId id="541" r:id="rId18"/>
    <p:sldId id="542" r:id="rId19"/>
    <p:sldId id="546" r:id="rId20"/>
    <p:sldId id="548" r:id="rId21"/>
    <p:sldId id="547" r:id="rId22"/>
    <p:sldId id="487" r:id="rId23"/>
    <p:sldId id="474" r:id="rId24"/>
    <p:sldId id="470" r:id="rId25"/>
    <p:sldId id="441" r:id="rId26"/>
    <p:sldId id="4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>
      <p:cViewPr varScale="1">
        <p:scale>
          <a:sx n="109" d="100"/>
          <a:sy n="109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1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7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3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://www.judoscript.com/articles/junit_framework.gi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A11B46-0A0B-4C73-908E-5FCFD0841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CF0809B-8BE8-481A-A0FE-C97A402A3888}"/>
              </a:ext>
            </a:extLst>
          </p:cNvPr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3702050" y="1052513"/>
            <a:ext cx="8351838" cy="48310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HelloWorld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String sayHello()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"Hello World!";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static void main( String[] args ){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HelloWorld world = new HelloWorld();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String result = world.sayHello();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 (result.equals("Hello World!") == false){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System.out.println("Test failure: " + result);}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BDB49-1E84-4385-941F-360CD047C4FB}"/>
              </a:ext>
            </a:extLst>
          </p:cNvPr>
          <p:cNvSpPr txBox="1"/>
          <p:nvPr/>
        </p:nvSpPr>
        <p:spPr>
          <a:xfrm>
            <a:off x="207962" y="2752082"/>
            <a:ext cx="3057247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测试写法一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写法好不好？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示例一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86852" name="Rectangle 4"/>
          <p:cNvSpPr>
            <a:spLocks noChangeArrowheads="1"/>
          </p:cNvSpPr>
          <p:nvPr/>
        </p:nvSpPr>
        <p:spPr bwMode="auto">
          <a:xfrm>
            <a:off x="3708400" y="2954338"/>
            <a:ext cx="8001000" cy="35382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kumimoji="1" lang="en-US" altLang="zh-CN" sz="280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world = new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String result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world.sayHello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result.equals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("Hello World!") == false)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("Test failure: " + result);}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843" name="Rectangle 3"/>
          <p:cNvSpPr/>
          <p:nvPr/>
        </p:nvSpPr>
        <p:spPr>
          <a:xfrm>
            <a:off x="3697288" y="981075"/>
            <a:ext cx="8001000" cy="18148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HelloWorld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String sayHello()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"Hello World!";}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59DFBA-153D-400F-87EA-3D65C3438330}"/>
              </a:ext>
            </a:extLst>
          </p:cNvPr>
          <p:cNvSpPr txBox="1"/>
          <p:nvPr/>
        </p:nvSpPr>
        <p:spPr>
          <a:xfrm>
            <a:off x="494001" y="2287372"/>
            <a:ext cx="2698175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写法好一点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976A1B-1B62-4ABC-AE0B-37575459CFC6}"/>
              </a:ext>
            </a:extLst>
          </p:cNvPr>
          <p:cNvSpPr txBox="1"/>
          <p:nvPr/>
        </p:nvSpPr>
        <p:spPr>
          <a:xfrm>
            <a:off x="532220" y="3407311"/>
            <a:ext cx="2698175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使用工具？？？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JUnit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框架</a:t>
            </a:r>
          </a:p>
        </p:txBody>
      </p:sp>
      <p:pic>
        <p:nvPicPr>
          <p:cNvPr id="62466" name="Picture 3" descr="framework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200" y="847090"/>
            <a:ext cx="9871075" cy="597598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987741" y="6192909"/>
            <a:ext cx="4885394" cy="503555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  <a:sym typeface="+mn-ea"/>
              </a:rPr>
              <a:t>Build Path-&gt;Add Libraries-&gt;JUnit</a:t>
            </a:r>
            <a:endParaRPr kumimoji="1" lang="en-US" altLang="zh-CN" sz="2400" b="1" dirty="0">
              <a:solidFill>
                <a:srgbClr val="C00000"/>
              </a:solidFill>
              <a:latin typeface="Comic Sans MS" panose="030F0702030302020204" pitchFamily="66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F52DD-F16C-4C66-BF6B-E04C02734EB8}"/>
              </a:ext>
            </a:extLst>
          </p:cNvPr>
          <p:cNvSpPr/>
          <p:nvPr/>
        </p:nvSpPr>
        <p:spPr>
          <a:xfrm>
            <a:off x="9537895" y="2912012"/>
            <a:ext cx="1617785" cy="956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FC3326-C763-4643-89B0-CC9FF49B718C}"/>
              </a:ext>
            </a:extLst>
          </p:cNvPr>
          <p:cNvSpPr/>
          <p:nvPr/>
        </p:nvSpPr>
        <p:spPr>
          <a:xfrm>
            <a:off x="9521479" y="4977618"/>
            <a:ext cx="1617785" cy="956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0E0914-8F54-49E0-A980-5B50314164D4}"/>
              </a:ext>
            </a:extLst>
          </p:cNvPr>
          <p:cNvSpPr/>
          <p:nvPr/>
        </p:nvSpPr>
        <p:spPr>
          <a:xfrm>
            <a:off x="7467599" y="4991683"/>
            <a:ext cx="1617785" cy="956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JUnit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3BAEC-34CD-46DF-BFD9-2CF453611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73" y="142069"/>
            <a:ext cx="8380730" cy="644599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06A502-2B46-43D6-A012-CB054B16AF22}"/>
              </a:ext>
            </a:extLst>
          </p:cNvPr>
          <p:cNvSpPr txBox="1"/>
          <p:nvPr/>
        </p:nvSpPr>
        <p:spPr>
          <a:xfrm>
            <a:off x="179004" y="4012417"/>
            <a:ext cx="5011974" cy="126296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  <a:miter/>
          </a:ln>
        </p:spPr>
        <p:txBody>
          <a:bodyPr wrap="none"/>
          <a:lstStyle/>
          <a:p>
            <a:pPr marL="0" indent="0" algn="l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  <a:sym typeface="+mn-ea"/>
              </a:rPr>
              <a:t>Build Path-&gt;Add Libraries-&gt;JUnit4</a:t>
            </a:r>
          </a:p>
          <a:p>
            <a:pPr marL="0" indent="0" algn="l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sym typeface="+mn-ea"/>
              </a:rPr>
              <a:t>-&gt;</a:t>
            </a:r>
            <a:r>
              <a:rPr kumimoji="1" lang="en-US" altLang="zh-CN" sz="2400" dirty="0" err="1">
                <a:solidFill>
                  <a:srgbClr val="C00000"/>
                </a:solidFill>
                <a:latin typeface="Comic Sans MS" panose="030F0702030302020204" pitchFamily="66" charset="0"/>
                <a:ea typeface="微软雅黑" panose="020B0503020204020204" pitchFamily="34" charset="-122"/>
                <a:sym typeface="+mn-ea"/>
              </a:rPr>
              <a:t>Assert.class</a:t>
            </a:r>
            <a:endParaRPr kumimoji="1" lang="en-US" altLang="zh-CN" sz="2400" dirty="0">
              <a:solidFill>
                <a:srgbClr val="C00000"/>
              </a:solidFill>
              <a:latin typeface="Comic Sans MS" panose="030F0702030302020204" pitchFamily="66" charset="0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6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示例一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08400" y="2962275"/>
            <a:ext cx="8001000" cy="35382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junit.framework.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TestCase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TestCase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testSayHello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world = new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String result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world.sayHello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assertEquals</a:t>
            </a:r>
            <a:r>
              <a:rPr kumimoji="1"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("Hello World!", result);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963" name="Rectangle 3"/>
          <p:cNvSpPr/>
          <p:nvPr/>
        </p:nvSpPr>
        <p:spPr>
          <a:xfrm>
            <a:off x="3697288" y="1019175"/>
            <a:ext cx="8001000" cy="18148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HelloWorld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String sayHello()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"Hello World!";}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454121-B2A1-4F2D-9EC3-32D5B0693C90}"/>
              </a:ext>
            </a:extLst>
          </p:cNvPr>
          <p:cNvSpPr txBox="1"/>
          <p:nvPr/>
        </p:nvSpPr>
        <p:spPr>
          <a:xfrm>
            <a:off x="271802" y="3241960"/>
            <a:ext cx="2582310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JUnit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37004" y="845158"/>
            <a:ext cx="5761212" cy="5817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BankAccount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private double balance;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BankAccount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 balance = 0.0;}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double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getBalance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 return balance;}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deposit(double amount)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(amount &gt; 0)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balance += amount;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return true;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else { return false;}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withdraw(double amount)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(amount &gt; 0 &amp;&amp; balance &gt;= amount)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balance -= amount;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return true;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else { return false;}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83D07B-1E4D-43BF-8DF1-3054E67D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66" y="2328916"/>
            <a:ext cx="6059472" cy="189346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657600" y="1263844"/>
            <a:ext cx="8388350" cy="43999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junit.framework.TestCase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TestBankAccount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TestCase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void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testBankAccount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result;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/** Testing constructor and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accessor */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BankAccount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accountOne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BankAccount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assertTrue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("1: testing method 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getBalance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()",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accountOne.getBalance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== 0);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9A8BD-845C-48D9-A75F-2BED1D38E77D}"/>
              </a:ext>
            </a:extLst>
          </p:cNvPr>
          <p:cNvSpPr txBox="1"/>
          <p:nvPr/>
        </p:nvSpPr>
        <p:spPr>
          <a:xfrm>
            <a:off x="377483" y="3387968"/>
            <a:ext cx="2555508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测试写法：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JUnit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01" name="Rectangle 3"/>
          <p:cNvSpPr/>
          <p:nvPr/>
        </p:nvSpPr>
        <p:spPr>
          <a:xfrm>
            <a:off x="2717800" y="914400"/>
            <a:ext cx="9144000" cy="5334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bIns="0" anchor="t"/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/** Testing method deposit */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BankAccount accountTwo = new BankAccount();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accountTwo.deposit(100);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("2: testing method deposit",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("3: testing method deposit",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accountTwo.getBalance() == 100);</a:t>
            </a: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accountTwo.deposit(50);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("4: testing method deposit",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("5: testing method deposit",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accountTwo.getBalance() == 150);</a:t>
            </a: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accountTwo.deposit(0);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("6: testing method deposit", !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("7: testing method deposit",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accountTwo.getBalance() == 150);</a:t>
            </a: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accountTwo.deposit(-25);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("8: testing method deposit", !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("9: testing method deposit",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accountTwo.getBalance() == 150);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552D8-D1C5-4EFD-94B5-1C7CDB5A3373}"/>
              </a:ext>
            </a:extLst>
          </p:cNvPr>
          <p:cNvSpPr txBox="1"/>
          <p:nvPr/>
        </p:nvSpPr>
        <p:spPr>
          <a:xfrm>
            <a:off x="194601" y="3396760"/>
            <a:ext cx="2555508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测试写法：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JUnit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225" name="Rectangle 3"/>
          <p:cNvSpPr/>
          <p:nvPr/>
        </p:nvSpPr>
        <p:spPr>
          <a:xfrm>
            <a:off x="2730500" y="985838"/>
            <a:ext cx="9144000" cy="56118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bIns="0" anchor="t"/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/** Testing method withdraw */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BankAccount accountThree = new BankAccount();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accountThree.deposit(100);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accountThree.withdraw(60);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("10: testing method withdraw",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("11: testing method withdraw",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accountThree.getBalance() == 40);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accountThree.withdraw(50);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("12: testing method withdraw", !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("13: testing method withdraw",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accountThree.getBalance() == 40);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accountThree.withdraw(0);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("14: testing method withdraw", !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("15: testing method withdraw",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accountThree.getBalance() == 40);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accountThree.withdraw(-10);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("16: testing method withdraw", ! result);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assertTrue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("17: testing method withdraw",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accountThree.getBalance() == 40);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A4199A-7F7D-452F-9F82-20C3ACC2ECA4}"/>
              </a:ext>
            </a:extLst>
          </p:cNvPr>
          <p:cNvSpPr txBox="1"/>
          <p:nvPr/>
        </p:nvSpPr>
        <p:spPr>
          <a:xfrm>
            <a:off x="194602" y="3528644"/>
            <a:ext cx="2555508" cy="1041311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测试写法：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JUnit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D5692-E924-4340-88EF-CF553A35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4" y="898526"/>
            <a:ext cx="9724653" cy="58398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B8BD87F3-6D4B-4178-BE0E-50B01F41244A}"/>
              </a:ext>
            </a:extLst>
          </p:cNvPr>
          <p:cNvSpPr/>
          <p:nvPr/>
        </p:nvSpPr>
        <p:spPr>
          <a:xfrm>
            <a:off x="4290646" y="5486404"/>
            <a:ext cx="4023360" cy="8581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79" y="1872615"/>
            <a:ext cx="10320997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</a:t>
            </a:r>
            <a:r>
              <a:rPr kumimoji="1" lang="zh-CN" altLang="ja-JP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</a:rPr>
              <a:t>MVC</a:t>
            </a:r>
            <a:r>
              <a:rPr kumimoji="1" lang="zh-CN" altLang="ja-JP" sz="3200" dirty="0" smtClean="0">
                <a:solidFill>
                  <a:srgbClr val="C00000"/>
                </a:solidFill>
                <a:latin typeface="+mn-ea"/>
              </a:rPr>
              <a:t>设计</a:t>
            </a:r>
            <a:r>
              <a:rPr kumimoji="1" lang="zh-CN" altLang="ja-JP" sz="3200" dirty="0" smtClean="0">
                <a:solidFill>
                  <a:srgbClr val="C00000"/>
                </a:solidFill>
                <a:latin typeface="+mn-ea"/>
              </a:rPr>
              <a:t>模式</a:t>
            </a:r>
            <a:r>
              <a:rPr kumimoji="1" lang="en-US" altLang="zh-CN" sz="3200" dirty="0" smtClean="0">
                <a:solidFill>
                  <a:srgbClr val="C00000"/>
                </a:solidFill>
                <a:latin typeface="+mn-ea"/>
              </a:rPr>
              <a:t> —— 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</a:rPr>
              <a:t>软件应用框架重用</a:t>
            </a:r>
            <a:endParaRPr kumimoji="1" lang="en-US" altLang="zh-CN" sz="3200" dirty="0" smtClean="0">
              <a:solidFill>
                <a:srgbClr val="C000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+mn-ea"/>
              </a:rPr>
              <a:t>控制台、文件、</a:t>
            </a:r>
            <a:r>
              <a:rPr kumimoji="1" lang="zh-CN" altLang="en-US" sz="3200" dirty="0">
                <a:solidFill>
                  <a:srgbClr val="C00000"/>
                </a:solidFill>
                <a:latin typeface="+mn-ea"/>
              </a:rPr>
              <a:t>数据库输入输出</a:t>
            </a:r>
            <a:endParaRPr kumimoji="1" lang="ja-JP" altLang="en-US" sz="32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6F9C6-FA23-4842-B22D-58E4FA61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0" y="928169"/>
            <a:ext cx="10169629" cy="587629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35DC8785-78CC-4DDD-9FBB-54FD82AEE99A}"/>
              </a:ext>
            </a:extLst>
          </p:cNvPr>
          <p:cNvSpPr/>
          <p:nvPr/>
        </p:nvSpPr>
        <p:spPr>
          <a:xfrm>
            <a:off x="6096000" y="5753689"/>
            <a:ext cx="2218006" cy="8581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75690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BankAccount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3E058E-C567-4A65-A03F-EE01D1CA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4" y="916824"/>
            <a:ext cx="11018882" cy="57582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7802F34-0052-47FC-9907-B7AEC472C6BA}"/>
              </a:ext>
            </a:extLst>
          </p:cNvPr>
          <p:cNvSpPr/>
          <p:nvPr/>
        </p:nvSpPr>
        <p:spPr>
          <a:xfrm>
            <a:off x="6096000" y="4079631"/>
            <a:ext cx="2218006" cy="8581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8925F8-9A8D-4710-B8AE-26A2E0955075}"/>
              </a:ext>
            </a:extLst>
          </p:cNvPr>
          <p:cNvSpPr/>
          <p:nvPr/>
        </p:nvSpPr>
        <p:spPr>
          <a:xfrm>
            <a:off x="3275428" y="1981200"/>
            <a:ext cx="1856936" cy="548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9CDA2D1-DB60-42A7-8649-7DE307CDD1BD}"/>
              </a:ext>
            </a:extLst>
          </p:cNvPr>
          <p:cNvSpPr/>
          <p:nvPr/>
        </p:nvSpPr>
        <p:spPr>
          <a:xfrm>
            <a:off x="529878" y="2991727"/>
            <a:ext cx="2396201" cy="548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E9E8F2-7D07-4AA9-852C-1C9811E8E2F0}"/>
              </a:ext>
            </a:extLst>
          </p:cNvPr>
          <p:cNvSpPr/>
          <p:nvPr/>
        </p:nvSpPr>
        <p:spPr>
          <a:xfrm>
            <a:off x="2792436" y="5887333"/>
            <a:ext cx="2396201" cy="548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54305" y="918210"/>
            <a:ext cx="5941695" cy="216217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课堂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实践一</a:t>
            </a:r>
            <a:r>
              <a:rPr 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各组探讨学习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ProjectWithJUnit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024072879"/>
              </p:ext>
            </p:extLst>
          </p:nvPr>
        </p:nvGraphicFramePr>
        <p:xfrm>
          <a:off x="6594816" y="965004"/>
          <a:ext cx="4668520" cy="558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3152775" imgH="4267200" progId="Paint.Picture">
                  <p:embed/>
                </p:oleObj>
              </mc:Choice>
              <mc:Fallback>
                <p:oleObj r:id="rId5" imgW="3152775" imgH="42672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4816" y="965004"/>
                        <a:ext cx="4668520" cy="558609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4905" y="224790"/>
            <a:ext cx="539432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3005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课堂实践二：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请给出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Gourmet Coffee System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某个类的基于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JUnit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的单元测试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charset="0"/>
              <a:buNone/>
            </a:pP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2421255"/>
            <a:ext cx="8903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数据科学研究的现状与趋势：http://www.sohu.com/a/224047326_774914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同学们学习愉快</a:t>
            </a:r>
            <a:r>
              <a:rPr lang="en-US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651635"/>
            <a:ext cx="10158730" cy="334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nit 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Debugger 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软件测试的目的：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度量软件质量是否满足用户需求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在恰当的时候完成了该做的事，包含两件事：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确认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：做了该做的事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验证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：做对了该做的事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right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things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at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time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Validation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 the right thing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Verification: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 it right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软件测试的方法分类：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静态测试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动态测试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或者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白盒测试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黑盒测试</a:t>
            </a:r>
          </a:p>
          <a:p>
            <a:pPr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灰盒测试</a:t>
            </a:r>
          </a:p>
        </p:txBody>
      </p:sp>
      <p:grpSp>
        <p:nvGrpSpPr>
          <p:cNvPr id="15363" name="Group 4"/>
          <p:cNvGrpSpPr/>
          <p:nvPr/>
        </p:nvGrpSpPr>
        <p:grpSpPr>
          <a:xfrm>
            <a:off x="3848100" y="1130300"/>
            <a:ext cx="7239000" cy="2362200"/>
            <a:chOff x="624" y="2400"/>
            <a:chExt cx="4560" cy="1488"/>
          </a:xfrm>
        </p:grpSpPr>
        <p:grpSp>
          <p:nvGrpSpPr>
            <p:cNvPr id="15364" name="Group 5"/>
            <p:cNvGrpSpPr/>
            <p:nvPr/>
          </p:nvGrpSpPr>
          <p:grpSpPr>
            <a:xfrm>
              <a:off x="624" y="3072"/>
              <a:ext cx="1632" cy="480"/>
              <a:chOff x="432" y="1584"/>
              <a:chExt cx="1632" cy="480"/>
            </a:xfrm>
          </p:grpSpPr>
          <p:sp>
            <p:nvSpPr>
              <p:cNvPr id="15365" name="Oval 6"/>
              <p:cNvSpPr/>
              <p:nvPr/>
            </p:nvSpPr>
            <p:spPr>
              <a:xfrm>
                <a:off x="432" y="1584"/>
                <a:ext cx="1056" cy="480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Input</a:t>
                </a:r>
              </a:p>
            </p:txBody>
          </p:sp>
          <p:sp>
            <p:nvSpPr>
              <p:cNvPr id="15366" name="Line 7"/>
              <p:cNvSpPr/>
              <p:nvPr/>
            </p:nvSpPr>
            <p:spPr>
              <a:xfrm>
                <a:off x="1488" y="182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sp>
        </p:grpSp>
        <p:grpSp>
          <p:nvGrpSpPr>
            <p:cNvPr id="15367" name="Group 8"/>
            <p:cNvGrpSpPr/>
            <p:nvPr/>
          </p:nvGrpSpPr>
          <p:grpSpPr>
            <a:xfrm>
              <a:off x="3504" y="3072"/>
              <a:ext cx="1680" cy="480"/>
              <a:chOff x="3312" y="1584"/>
              <a:chExt cx="1680" cy="480"/>
            </a:xfrm>
          </p:grpSpPr>
          <p:sp>
            <p:nvSpPr>
              <p:cNvPr id="15368" name="Oval 9"/>
              <p:cNvSpPr/>
              <p:nvPr/>
            </p:nvSpPr>
            <p:spPr>
              <a:xfrm>
                <a:off x="3936" y="1584"/>
                <a:ext cx="1056" cy="480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Output</a:t>
                </a:r>
              </a:p>
            </p:txBody>
          </p:sp>
          <p:sp>
            <p:nvSpPr>
              <p:cNvPr id="15369" name="Line 10"/>
              <p:cNvSpPr/>
              <p:nvPr/>
            </p:nvSpPr>
            <p:spPr>
              <a:xfrm>
                <a:off x="3312" y="182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sp>
        </p:grpSp>
        <p:grpSp>
          <p:nvGrpSpPr>
            <p:cNvPr id="15370" name="Group 11"/>
            <p:cNvGrpSpPr/>
            <p:nvPr/>
          </p:nvGrpSpPr>
          <p:grpSpPr>
            <a:xfrm>
              <a:off x="2304" y="2400"/>
              <a:ext cx="1728" cy="1488"/>
              <a:chOff x="2112" y="912"/>
              <a:chExt cx="1728" cy="1488"/>
            </a:xfrm>
          </p:grpSpPr>
          <p:sp>
            <p:nvSpPr>
              <p:cNvPr id="15371" name="Rectangle 12"/>
              <p:cNvSpPr/>
              <p:nvPr/>
            </p:nvSpPr>
            <p:spPr>
              <a:xfrm>
                <a:off x="2112" y="1200"/>
                <a:ext cx="1200" cy="120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de-DE" altLang="zh-CN" sz="6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5372" name="Oval 13"/>
              <p:cNvSpPr/>
              <p:nvPr/>
            </p:nvSpPr>
            <p:spPr>
              <a:xfrm>
                <a:off x="2256" y="1344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Oval 14"/>
              <p:cNvSpPr/>
              <p:nvPr/>
            </p:nvSpPr>
            <p:spPr>
              <a:xfrm>
                <a:off x="2256" y="1968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Oval 15"/>
              <p:cNvSpPr/>
              <p:nvPr/>
            </p:nvSpPr>
            <p:spPr>
              <a:xfrm>
                <a:off x="2784" y="1680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5" name="Oval 16"/>
              <p:cNvSpPr/>
              <p:nvPr/>
            </p:nvSpPr>
            <p:spPr>
              <a:xfrm>
                <a:off x="3408" y="912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5376" name="AutoShape 17"/>
              <p:cNvCxnSpPr>
                <a:stCxn id="15372" idx="4"/>
                <a:endCxn id="15373" idx="0"/>
              </p:cNvCxnSpPr>
              <p:nvPr/>
            </p:nvCxnSpPr>
            <p:spPr>
              <a:xfrm>
                <a:off x="2472" y="1632"/>
                <a:ext cx="0" cy="33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77" name="AutoShape 18"/>
              <p:cNvCxnSpPr>
                <a:stCxn id="15372" idx="5"/>
                <a:endCxn id="15374" idx="1"/>
              </p:cNvCxnSpPr>
              <p:nvPr/>
            </p:nvCxnSpPr>
            <p:spPr>
              <a:xfrm>
                <a:off x="2625" y="1590"/>
                <a:ext cx="222" cy="132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78" name="AutoShape 19"/>
              <p:cNvCxnSpPr>
                <a:stCxn id="15373" idx="6"/>
                <a:endCxn id="15374" idx="3"/>
              </p:cNvCxnSpPr>
              <p:nvPr/>
            </p:nvCxnSpPr>
            <p:spPr>
              <a:xfrm flipV="1">
                <a:off x="2688" y="1926"/>
                <a:ext cx="159" cy="18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79" name="AutoShape 20"/>
              <p:cNvCxnSpPr>
                <a:stCxn id="15374" idx="0"/>
                <a:endCxn id="15375" idx="2"/>
              </p:cNvCxnSpPr>
              <p:nvPr/>
            </p:nvCxnSpPr>
            <p:spPr>
              <a:xfrm rot="-5400000">
                <a:off x="2892" y="1164"/>
                <a:ext cx="624" cy="408"/>
              </a:xfrm>
              <a:prstGeom prst="curvedConnector2">
                <a:avLst/>
              </a:prstGeom>
              <a:ln w="381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2" name="Group 4"/>
          <p:cNvGrpSpPr/>
          <p:nvPr/>
        </p:nvGrpSpPr>
        <p:grpSpPr>
          <a:xfrm>
            <a:off x="3835400" y="3797300"/>
            <a:ext cx="7239000" cy="1905000"/>
            <a:chOff x="624" y="2688"/>
            <a:chExt cx="4560" cy="1200"/>
          </a:xfrm>
        </p:grpSpPr>
        <p:grpSp>
          <p:nvGrpSpPr>
            <p:cNvPr id="3" name="Group 5"/>
            <p:cNvGrpSpPr/>
            <p:nvPr/>
          </p:nvGrpSpPr>
          <p:grpSpPr>
            <a:xfrm>
              <a:off x="624" y="3072"/>
              <a:ext cx="1632" cy="480"/>
              <a:chOff x="432" y="1584"/>
              <a:chExt cx="1632" cy="480"/>
            </a:xfrm>
          </p:grpSpPr>
          <p:sp>
            <p:nvSpPr>
              <p:cNvPr id="4" name="Oval 6"/>
              <p:cNvSpPr/>
              <p:nvPr/>
            </p:nvSpPr>
            <p:spPr>
              <a:xfrm>
                <a:off x="432" y="1584"/>
                <a:ext cx="1056" cy="480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Input</a:t>
                </a:r>
              </a:p>
            </p:txBody>
          </p:sp>
          <p:sp>
            <p:nvSpPr>
              <p:cNvPr id="5" name="Line 7"/>
              <p:cNvSpPr/>
              <p:nvPr/>
            </p:nvSpPr>
            <p:spPr>
              <a:xfrm>
                <a:off x="1488" y="182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sp>
        </p:grpSp>
        <p:grpSp>
          <p:nvGrpSpPr>
            <p:cNvPr id="6" name="Group 8"/>
            <p:cNvGrpSpPr/>
            <p:nvPr/>
          </p:nvGrpSpPr>
          <p:grpSpPr>
            <a:xfrm>
              <a:off x="3504" y="3072"/>
              <a:ext cx="1680" cy="480"/>
              <a:chOff x="3312" y="1584"/>
              <a:chExt cx="1680" cy="480"/>
            </a:xfrm>
          </p:grpSpPr>
          <p:sp>
            <p:nvSpPr>
              <p:cNvPr id="9" name="Oval 9"/>
              <p:cNvSpPr/>
              <p:nvPr/>
            </p:nvSpPr>
            <p:spPr>
              <a:xfrm>
                <a:off x="3936" y="1584"/>
                <a:ext cx="1056" cy="480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Output</a:t>
                </a:r>
              </a:p>
            </p:txBody>
          </p:sp>
          <p:sp>
            <p:nvSpPr>
              <p:cNvPr id="10" name="Line 10"/>
              <p:cNvSpPr/>
              <p:nvPr/>
            </p:nvSpPr>
            <p:spPr>
              <a:xfrm>
                <a:off x="3312" y="182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sp>
        </p:grpSp>
        <p:sp>
          <p:nvSpPr>
            <p:cNvPr id="14" name="Rectangle 12"/>
            <p:cNvSpPr/>
            <p:nvPr/>
          </p:nvSpPr>
          <p:spPr>
            <a:xfrm>
              <a:off x="2304" y="2688"/>
              <a:ext cx="1200" cy="1200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de-DE" altLang="zh-CN" sz="60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565900" y="4512945"/>
            <a:ext cx="1701165" cy="914400"/>
          </a:xfrm>
          <a:prstGeom prst="rect">
            <a:avLst/>
          </a:prstGeom>
          <a:ln>
            <a:miter/>
          </a:ln>
        </p:spPr>
        <p:txBody>
          <a:bodyPr wrap="none"/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Blackbox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EEE7B0-8D94-4FA4-816A-B44AA9255A56}"/>
              </a:ext>
            </a:extLst>
          </p:cNvPr>
          <p:cNvSpPr txBox="1"/>
          <p:nvPr/>
        </p:nvSpPr>
        <p:spPr>
          <a:xfrm>
            <a:off x="9321800" y="1235800"/>
            <a:ext cx="1107996" cy="445443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软件测试的级别：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685A95B-E2C7-4B15-8527-70CF2A62D69A}"/>
              </a:ext>
            </a:extLst>
          </p:cNvPr>
          <p:cNvGrpSpPr/>
          <p:nvPr/>
        </p:nvGrpSpPr>
        <p:grpSpPr>
          <a:xfrm>
            <a:off x="3175000" y="1066800"/>
            <a:ext cx="8199438" cy="4876800"/>
            <a:chOff x="3175000" y="1066800"/>
            <a:chExt cx="8199438" cy="4876800"/>
          </a:xfrm>
        </p:grpSpPr>
        <p:sp>
          <p:nvSpPr>
            <p:cNvPr id="20482" name="Text Box 3"/>
            <p:cNvSpPr txBox="1"/>
            <p:nvPr/>
          </p:nvSpPr>
          <p:spPr>
            <a:xfrm>
              <a:off x="3467100" y="2500312"/>
              <a:ext cx="27432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System Specification </a:t>
              </a:r>
            </a:p>
          </p:txBody>
        </p:sp>
        <p:sp>
          <p:nvSpPr>
            <p:cNvPr id="20483" name="Text Box 4"/>
            <p:cNvSpPr txBox="1"/>
            <p:nvPr/>
          </p:nvSpPr>
          <p:spPr>
            <a:xfrm>
              <a:off x="3933031" y="3933824"/>
              <a:ext cx="1811338" cy="65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Design </a:t>
              </a:r>
            </a:p>
          </p:txBody>
        </p:sp>
        <p:sp>
          <p:nvSpPr>
            <p:cNvPr id="20484" name="Text Box 5"/>
            <p:cNvSpPr txBox="1"/>
            <p:nvPr/>
          </p:nvSpPr>
          <p:spPr>
            <a:xfrm>
              <a:off x="3962400" y="5257800"/>
              <a:ext cx="1752600" cy="685800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Code</a:t>
              </a:r>
            </a:p>
          </p:txBody>
        </p:sp>
        <p:sp>
          <p:nvSpPr>
            <p:cNvPr id="20488" name="Text Box 9"/>
            <p:cNvSpPr txBox="1"/>
            <p:nvPr/>
          </p:nvSpPr>
          <p:spPr>
            <a:xfrm>
              <a:off x="8892382" y="2489200"/>
              <a:ext cx="2420937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System Testing</a:t>
              </a:r>
            </a:p>
          </p:txBody>
        </p:sp>
        <p:sp>
          <p:nvSpPr>
            <p:cNvPr id="20489" name="Text Box 10"/>
            <p:cNvSpPr txBox="1"/>
            <p:nvPr/>
          </p:nvSpPr>
          <p:spPr>
            <a:xfrm>
              <a:off x="8892382" y="3911600"/>
              <a:ext cx="2420937" cy="685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Integration Testing </a:t>
              </a:r>
            </a:p>
          </p:txBody>
        </p:sp>
        <p:sp>
          <p:nvSpPr>
            <p:cNvPr id="20490" name="Text Box 11"/>
            <p:cNvSpPr txBox="1"/>
            <p:nvPr/>
          </p:nvSpPr>
          <p:spPr>
            <a:xfrm>
              <a:off x="9081294" y="5229664"/>
              <a:ext cx="2043113" cy="685800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Unit Testing </a:t>
              </a:r>
            </a:p>
          </p:txBody>
        </p:sp>
        <p:sp>
          <p:nvSpPr>
            <p:cNvPr id="20495" name="Text Box 16"/>
            <p:cNvSpPr txBox="1"/>
            <p:nvPr/>
          </p:nvSpPr>
          <p:spPr>
            <a:xfrm>
              <a:off x="3175000" y="1066800"/>
              <a:ext cx="3327400" cy="762000"/>
            </a:xfrm>
            <a:prstGeom prst="rect">
              <a:avLst/>
            </a:prstGeom>
            <a:solidFill>
              <a:srgbClr val="00206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Requirement Specification</a:t>
              </a:r>
            </a:p>
          </p:txBody>
        </p:sp>
        <p:sp>
          <p:nvSpPr>
            <p:cNvPr id="20498" name="Text Box 19"/>
            <p:cNvSpPr txBox="1"/>
            <p:nvPr/>
          </p:nvSpPr>
          <p:spPr>
            <a:xfrm>
              <a:off x="8831263" y="1100796"/>
              <a:ext cx="2543175" cy="685800"/>
            </a:xfrm>
            <a:prstGeom prst="rect">
              <a:avLst/>
            </a:prstGeom>
            <a:solidFill>
              <a:srgbClr val="00206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FAF400"/>
                </a:buClr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Acceptance Testing 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12F50AB-A748-49F1-8B9F-1F22F7EE8549}"/>
                </a:ext>
              </a:extLst>
            </p:cNvPr>
            <p:cNvCxnSpPr>
              <a:stCxn id="20498" idx="1"/>
              <a:endCxn id="20495" idx="3"/>
            </p:cNvCxnSpPr>
            <p:nvPr/>
          </p:nvCxnSpPr>
          <p:spPr>
            <a:xfrm flipH="1">
              <a:off x="6502400" y="1443696"/>
              <a:ext cx="2328863" cy="4104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351848D-73D6-40C0-8F51-053CB7E5CEDB}"/>
                </a:ext>
              </a:extLst>
            </p:cNvPr>
            <p:cNvCxnSpPr>
              <a:cxnSpLocks/>
              <a:stCxn id="20488" idx="1"/>
              <a:endCxn id="20482" idx="3"/>
            </p:cNvCxnSpPr>
            <p:nvPr/>
          </p:nvCxnSpPr>
          <p:spPr>
            <a:xfrm flipH="1">
              <a:off x="6210300" y="2870200"/>
              <a:ext cx="2682082" cy="11112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6FED8C1-8832-44E3-9F9C-731B0932879E}"/>
                </a:ext>
              </a:extLst>
            </p:cNvPr>
            <p:cNvCxnSpPr>
              <a:cxnSpLocks/>
              <a:stCxn id="20489" idx="1"/>
              <a:endCxn id="20483" idx="3"/>
            </p:cNvCxnSpPr>
            <p:nvPr/>
          </p:nvCxnSpPr>
          <p:spPr>
            <a:xfrm flipH="1">
              <a:off x="5744369" y="4254500"/>
              <a:ext cx="3148013" cy="5556"/>
            </a:xfrm>
            <a:prstGeom prst="straightConnector1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E6CFA42-237E-4961-BF8D-78756C58D602}"/>
                </a:ext>
              </a:extLst>
            </p:cNvPr>
            <p:cNvCxnSpPr>
              <a:cxnSpLocks/>
              <a:stCxn id="20490" idx="1"/>
            </p:cNvCxnSpPr>
            <p:nvPr/>
          </p:nvCxnSpPr>
          <p:spPr>
            <a:xfrm flipH="1">
              <a:off x="5713234" y="5572564"/>
              <a:ext cx="3368060" cy="5055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EF7BE8D-2474-4133-90EA-C7BE3F5FBA8B}"/>
                </a:ext>
              </a:extLst>
            </p:cNvPr>
            <p:cNvCxnSpPr>
              <a:cxnSpLocks/>
              <a:stCxn id="20495" idx="2"/>
              <a:endCxn id="20482" idx="0"/>
            </p:cNvCxnSpPr>
            <p:nvPr/>
          </p:nvCxnSpPr>
          <p:spPr>
            <a:xfrm>
              <a:off x="4838700" y="1828800"/>
              <a:ext cx="0" cy="671512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FC91E10-6376-4320-9185-B56FA1A0FF99}"/>
                </a:ext>
              </a:extLst>
            </p:cNvPr>
            <p:cNvCxnSpPr/>
            <p:nvPr/>
          </p:nvCxnSpPr>
          <p:spPr>
            <a:xfrm>
              <a:off x="4836352" y="3289494"/>
              <a:ext cx="0" cy="671512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98BB9EC-208B-448C-97E1-EFE522EE1C7B}"/>
                </a:ext>
              </a:extLst>
            </p:cNvPr>
            <p:cNvCxnSpPr/>
            <p:nvPr/>
          </p:nvCxnSpPr>
          <p:spPr>
            <a:xfrm>
              <a:off x="4850420" y="4583728"/>
              <a:ext cx="0" cy="671512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FDAE927-EC58-4663-8F8C-8750A31C2256}"/>
                </a:ext>
              </a:extLst>
            </p:cNvPr>
            <p:cNvCxnSpPr>
              <a:cxnSpLocks/>
              <a:stCxn id="20490" idx="0"/>
              <a:endCxn id="20489" idx="2"/>
            </p:cNvCxnSpPr>
            <p:nvPr/>
          </p:nvCxnSpPr>
          <p:spPr>
            <a:xfrm flipV="1">
              <a:off x="10102851" y="4597400"/>
              <a:ext cx="0" cy="63226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15121E0-033E-4AFE-98FE-E4821EED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0503" y="3244559"/>
              <a:ext cx="0" cy="63226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DF09C7A-D657-4DE8-9233-9B3361951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5951" y="1807307"/>
              <a:ext cx="0" cy="63226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B3EF8F-634B-449B-86A2-48F659B69957}"/>
              </a:ext>
            </a:extLst>
          </p:cNvPr>
          <p:cNvSpPr txBox="1"/>
          <p:nvPr/>
        </p:nvSpPr>
        <p:spPr>
          <a:xfrm>
            <a:off x="590843" y="3615396"/>
            <a:ext cx="2698175" cy="489878"/>
          </a:xfrm>
          <a:prstGeom prst="rect">
            <a:avLst/>
          </a:prstGeom>
          <a:ln>
            <a:miter/>
          </a:ln>
        </p:spPr>
        <p:txBody>
          <a:bodyPr wrap="none" rtlCol="0">
            <a:spAutoFit/>
          </a:bodyPr>
          <a:lstStyle/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研发的迭代过程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单元测试：</a:t>
            </a:r>
          </a:p>
          <a:p>
            <a:pPr lvl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范围：单个的组件</a:t>
            </a:r>
          </a:p>
          <a:p>
            <a:pPr lvl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目标：单个组件的正确性</a:t>
            </a:r>
          </a:p>
          <a:p>
            <a:pPr lvl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责任人：软件开发人员</a:t>
            </a:r>
          </a:p>
          <a:p>
            <a:pPr lvl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方法：白盒测试</a:t>
            </a:r>
            <a:endParaRPr lang="zh-CN" altLang="en-US" sz="326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JUnit</a:t>
            </a:r>
            <a:r>
              <a:rPr lang="zh-CN" altLang="en-US" sz="2800" b="1" dirty="0"/>
              <a:t>单元测试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 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示例一：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测试计划：</a:t>
            </a: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de-DE" altLang="zh-CN" sz="2800" dirty="0">
                <a:solidFill>
                  <a:srgbClr val="C00000"/>
                </a:solidFill>
                <a:sym typeface="+mn-ea"/>
              </a:rPr>
              <a:t> HelloWorld </a:t>
            </a:r>
            <a:r>
              <a:rPr lang="zh-CN" altLang="de-DE" sz="2800" dirty="0">
                <a:solidFill>
                  <a:srgbClr val="C00000"/>
                </a:solidFill>
                <a:sym typeface="+mn-ea"/>
              </a:rPr>
              <a:t>的实例不为空</a:t>
            </a:r>
            <a:endParaRPr lang="de-DE" altLang="zh-CN" sz="2800" dirty="0">
              <a:solidFill>
                <a:srgbClr val="C00000"/>
              </a:solidFill>
            </a:endParaRPr>
          </a:p>
          <a:p>
            <a:pPr lvl="1" eaLnBrk="1" hangingPunct="1">
              <a:buSzPct val="60000"/>
              <a:buFont typeface="Wingdings" panose="05000000000000000000" charset="0"/>
              <a:buChar char="l"/>
            </a:pPr>
            <a:r>
              <a:rPr lang="de-DE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de-DE" sz="2800" dirty="0">
                <a:solidFill>
                  <a:srgbClr val="C00000"/>
                </a:solidFill>
                <a:sym typeface="+mn-ea"/>
              </a:rPr>
              <a:t>输出应该是</a:t>
            </a:r>
            <a:r>
              <a:rPr lang="de-DE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“</a:t>
            </a:r>
            <a:r>
              <a:rPr lang="de-DE" altLang="zh-CN" sz="2800" dirty="0">
                <a:solidFill>
                  <a:srgbClr val="C00000"/>
                </a:solidFill>
                <a:sym typeface="+mn-ea"/>
              </a:rPr>
              <a:t>Hello World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!”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572135" y="3445828"/>
            <a:ext cx="8001000" cy="224536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HelloWorld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String sayHello()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"Hello World!";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1101</Words>
  <Application>Microsoft Office PowerPoint</Application>
  <PresentationFormat>宽屏</PresentationFormat>
  <Paragraphs>266</Paragraphs>
  <Slides>26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ＭＳ Ｐゴシック</vt:lpstr>
      <vt:lpstr>华文楷体</vt:lpstr>
      <vt:lpstr>楷体_GB2312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677</cp:revision>
  <dcterms:created xsi:type="dcterms:W3CDTF">2018-01-19T07:31:00Z</dcterms:created>
  <dcterms:modified xsi:type="dcterms:W3CDTF">2021-05-31T06:21:51Z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