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70" r:id="rId3"/>
    <p:sldId id="371" r:id="rId4"/>
    <p:sldId id="372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20" r:id="rId13"/>
    <p:sldId id="519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487" r:id="rId23"/>
    <p:sldId id="470" r:id="rId24"/>
    <p:sldId id="441" r:id="rId25"/>
    <p:sldId id="40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7819" autoAdjust="0"/>
  </p:normalViewPr>
  <p:slideViewPr>
    <p:cSldViewPr snapToGrid="0">
      <p:cViewPr varScale="1">
        <p:scale>
          <a:sx n="89" d="100"/>
          <a:sy n="89" d="100"/>
        </p:scale>
        <p:origin x="19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1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9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9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78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6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/>
              <a:t>import </a:t>
            </a:r>
            <a:r>
              <a:rPr lang="en-US" altLang="zh-CN" sz="1100" dirty="0" err="1"/>
              <a:t>java.util</a:t>
            </a:r>
            <a:r>
              <a:rPr lang="en-US" altLang="zh-CN" sz="1100" dirty="0"/>
              <a:t>.*;</a:t>
            </a:r>
          </a:p>
          <a:p>
            <a:endParaRPr lang="en-US" altLang="zh-CN" sz="1100" dirty="0"/>
          </a:p>
          <a:p>
            <a:r>
              <a:rPr lang="en-US" altLang="zh-CN" sz="1100" dirty="0"/>
              <a:t>public class Debug {</a:t>
            </a:r>
          </a:p>
          <a:p>
            <a:r>
              <a:rPr lang="en-US" altLang="zh-CN" sz="1100" dirty="0"/>
              <a:t>	private int something = 0;</a:t>
            </a:r>
          </a:p>
          <a:p>
            <a:r>
              <a:rPr lang="en-US" altLang="zh-CN" sz="1100" dirty="0"/>
              <a:t>	private Vector v = new Vector();</a:t>
            </a:r>
          </a:p>
          <a:p>
            <a:endParaRPr lang="en-US" altLang="zh-CN" sz="1100" dirty="0"/>
          </a:p>
          <a:p>
            <a:r>
              <a:rPr lang="en-US" altLang="zh-CN" sz="1100" dirty="0"/>
              <a:t>	public void </a:t>
            </a:r>
            <a:r>
              <a:rPr lang="en-US" altLang="zh-CN" sz="1100" dirty="0" err="1"/>
              <a:t>firstMethod</a:t>
            </a:r>
            <a:r>
              <a:rPr lang="en-US" altLang="zh-CN" sz="1100" dirty="0"/>
              <a:t>() {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thirdMethod</a:t>
            </a:r>
            <a:r>
              <a:rPr lang="en-US" altLang="zh-CN" sz="1100" dirty="0"/>
              <a:t>(something);</a:t>
            </a:r>
          </a:p>
          <a:p>
            <a:r>
              <a:rPr lang="en-US" altLang="zh-CN" sz="1100" dirty="0"/>
              <a:t>		something = something + 1;</a:t>
            </a:r>
          </a:p>
          <a:p>
            <a:r>
              <a:rPr lang="en-US" altLang="zh-CN" sz="1100" dirty="0"/>
              <a:t>	}</a:t>
            </a:r>
          </a:p>
          <a:p>
            <a:endParaRPr lang="en-US" altLang="zh-CN" sz="1100" dirty="0"/>
          </a:p>
          <a:p>
            <a:r>
              <a:rPr lang="en-US" altLang="zh-CN" sz="1100" dirty="0"/>
              <a:t>	public void </a:t>
            </a:r>
            <a:r>
              <a:rPr lang="en-US" altLang="zh-CN" sz="1100" dirty="0" err="1"/>
              <a:t>secondMethod</a:t>
            </a:r>
            <a:r>
              <a:rPr lang="en-US" altLang="zh-CN" sz="1100" dirty="0"/>
              <a:t>() {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thirdMethod</a:t>
            </a:r>
            <a:r>
              <a:rPr lang="en-US" altLang="zh-CN" sz="1100" dirty="0"/>
              <a:t>(something);</a:t>
            </a:r>
          </a:p>
          <a:p>
            <a:r>
              <a:rPr lang="en-US" altLang="zh-CN" sz="1100" dirty="0"/>
              <a:t>		something = something + 2;</a:t>
            </a:r>
          </a:p>
          <a:p>
            <a:r>
              <a:rPr lang="en-US" altLang="zh-CN" sz="1100" dirty="0"/>
              <a:t>	}</a:t>
            </a:r>
          </a:p>
          <a:p>
            <a:endParaRPr lang="en-US" altLang="zh-CN" sz="1100" dirty="0"/>
          </a:p>
          <a:p>
            <a:r>
              <a:rPr lang="en-US" altLang="zh-CN" sz="1100" dirty="0"/>
              <a:t>	public void </a:t>
            </a:r>
            <a:r>
              <a:rPr lang="en-US" altLang="zh-CN" sz="1100" dirty="0" err="1"/>
              <a:t>thirdMethod</a:t>
            </a:r>
            <a:r>
              <a:rPr lang="en-US" altLang="zh-CN" sz="1100" dirty="0"/>
              <a:t>(int value) {</a:t>
            </a:r>
          </a:p>
          <a:p>
            <a:r>
              <a:rPr lang="en-US" altLang="zh-CN" sz="1100" dirty="0"/>
              <a:t>		something = something + value;</a:t>
            </a:r>
          </a:p>
          <a:p>
            <a:r>
              <a:rPr lang="en-US" altLang="zh-CN" sz="1100" dirty="0"/>
              <a:t>	}</a:t>
            </a:r>
          </a:p>
          <a:p>
            <a:endParaRPr lang="en-US" altLang="zh-CN" sz="1100" dirty="0"/>
          </a:p>
          <a:p>
            <a:r>
              <a:rPr lang="en-US" altLang="zh-CN" sz="1100" dirty="0"/>
              <a:t>	public static void main(String[] </a:t>
            </a:r>
            <a:r>
              <a:rPr lang="en-US" altLang="zh-CN" sz="1100" dirty="0" err="1"/>
              <a:t>args</a:t>
            </a:r>
            <a:r>
              <a:rPr lang="en-US" altLang="zh-CN" sz="1100" dirty="0"/>
              <a:t>) {</a:t>
            </a:r>
          </a:p>
          <a:p>
            <a:r>
              <a:rPr lang="en-US" altLang="zh-CN" sz="1100" dirty="0"/>
              <a:t>		Debug </a:t>
            </a:r>
            <a:r>
              <a:rPr lang="en-US" altLang="zh-CN" sz="1100" dirty="0" err="1"/>
              <a:t>debug</a:t>
            </a:r>
            <a:r>
              <a:rPr lang="en-US" altLang="zh-CN" sz="1100" dirty="0"/>
              <a:t> = new Debug();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debug.firstMethod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debug.v.add</a:t>
            </a:r>
            <a:r>
              <a:rPr lang="en-US" altLang="zh-CN" sz="1100" dirty="0"/>
              <a:t>("first");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System.out.println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debug.something</a:t>
            </a:r>
            <a:r>
              <a:rPr lang="en-US" altLang="zh-CN" sz="1100" dirty="0"/>
              <a:t>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debug.secondMethod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debug.v.add</a:t>
            </a:r>
            <a:r>
              <a:rPr lang="en-US" altLang="zh-CN" sz="1100" dirty="0"/>
              <a:t>("second");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System.out.println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debug.something</a:t>
            </a:r>
            <a:r>
              <a:rPr lang="en-US" altLang="zh-CN" sz="1100" dirty="0"/>
              <a:t>);</a:t>
            </a:r>
          </a:p>
          <a:p>
            <a:endParaRPr lang="en-US" altLang="zh-CN" sz="1100" dirty="0"/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28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94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1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9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98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0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2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8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5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43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4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ruanshuhua@scu.edu.c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RCpAUpFEzbSewEnWpHrsqw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cbdio.com/BigData/2021-03/18/content_6163533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面向对象程序设计导论（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C2A78B-777D-4DEB-AADB-FFA797464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35412410-9755-4D18-A89B-4041B76097CB}"/>
              </a:ext>
            </a:extLst>
          </p:cNvPr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The process of Debugging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  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调试的思路或步骤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4219AAD-EE0D-4358-AB4B-BEEA11CD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9921" y="759649"/>
            <a:ext cx="4824412" cy="544988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6BDE1B46-C34B-4BA2-904B-8481E9FB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765" y="2130921"/>
            <a:ext cx="4321175" cy="2569450"/>
          </a:xfrm>
          <a:prstGeom prst="wedgeRectCallout">
            <a:avLst>
              <a:gd name="adj1" fmla="val 95121"/>
              <a:gd name="adj2" fmla="val 327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Don't assume that the error is caused by </a:t>
            </a:r>
            <a:r>
              <a:rPr lang="en-US" altLang="zh-CN" b="1" dirty="0">
                <a:solidFill>
                  <a:schemeClr val="bg1"/>
                </a:solidFill>
              </a:rPr>
              <a:t>bad logic </a:t>
            </a:r>
            <a:r>
              <a:rPr lang="en-US" altLang="zh-CN" dirty="0"/>
              <a:t>in this code. It might be caused by </a:t>
            </a:r>
            <a:r>
              <a:rPr lang="en-US" altLang="zh-CN" b="1" dirty="0">
                <a:solidFill>
                  <a:schemeClr val="bg1"/>
                </a:solidFill>
              </a:rPr>
              <a:t>bad data </a:t>
            </a:r>
            <a:r>
              <a:rPr lang="en-US" altLang="zh-CN" dirty="0"/>
              <a:t>that originated in another area of the code.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 If this is true, then locate the code where the bad data originated and repeat from step 2. </a:t>
            </a:r>
          </a:p>
        </p:txBody>
      </p:sp>
    </p:spTree>
    <p:extLst>
      <p:ext uri="{BB962C8B-B14F-4D97-AF65-F5344CB8AC3E}">
        <p14:creationId xmlns:p14="http://schemas.microsoft.com/office/powerpoint/2010/main" val="15274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The process of Debugging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  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调试的思路或步骤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4219AAD-EE0D-4358-AB4B-BEEA11CD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9921" y="759649"/>
            <a:ext cx="4824412" cy="544988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6BDE1B46-C34B-4BA2-904B-8481E9FB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153" y="2510745"/>
            <a:ext cx="4321175" cy="2569450"/>
          </a:xfrm>
          <a:prstGeom prst="wedgeRectCallout">
            <a:avLst>
              <a:gd name="adj1" fmla="val 102283"/>
              <a:gd name="adj2" fmla="val 864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The fix should </a:t>
            </a:r>
            <a:r>
              <a:rPr lang="en-US" altLang="zh-CN" b="1" dirty="0">
                <a:solidFill>
                  <a:schemeClr val="bg1"/>
                </a:solidFill>
              </a:rPr>
              <a:t>not introduce new errors</a:t>
            </a:r>
            <a:r>
              <a:rPr lang="en-US" altLang="zh-CN" dirty="0"/>
              <a:t>. The developer should understand how the fix affects other parts of the code because a fix can have unexpected side effects. </a:t>
            </a:r>
          </a:p>
        </p:txBody>
      </p:sp>
    </p:spTree>
    <p:extLst>
      <p:ext uri="{BB962C8B-B14F-4D97-AF65-F5344CB8AC3E}">
        <p14:creationId xmlns:p14="http://schemas.microsoft.com/office/powerpoint/2010/main" val="1665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Print statements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再次强调一下打印语句的利用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 Display important information as the code executes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 This information may include:</a:t>
            </a:r>
          </a:p>
          <a:p>
            <a:pPr lvl="1">
              <a:defRPr/>
            </a:pPr>
            <a:r>
              <a:rPr kumimoji="1"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The called methods </a:t>
            </a:r>
          </a:p>
          <a:p>
            <a:pPr lvl="1">
              <a:defRPr/>
            </a:pPr>
            <a:r>
              <a:rPr kumimoji="1"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The value of parameters </a:t>
            </a:r>
          </a:p>
          <a:p>
            <a:pPr lvl="1">
              <a:defRPr/>
            </a:pPr>
            <a:r>
              <a:rPr kumimoji="1"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The value of loop control variables </a:t>
            </a:r>
          </a:p>
          <a:p>
            <a:pPr lvl="1">
              <a:defRPr/>
            </a:pPr>
            <a:r>
              <a:rPr kumimoji="1"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The value of local variables </a:t>
            </a:r>
          </a:p>
          <a:p>
            <a:pPr lvl="1">
              <a:defRPr/>
            </a:pPr>
            <a:r>
              <a:rPr kumimoji="1"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The value of instance variables</a:t>
            </a:r>
          </a:p>
          <a:p>
            <a:pPr lvl="1">
              <a:defRPr/>
            </a:pPr>
            <a:r>
              <a:rPr kumimoji="1"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35791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Capabilities of Debugger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调试器的功能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 Setting breakpoints </a:t>
            </a:r>
            <a:r>
              <a:rPr kumimoji="1" lang="zh-CN" altLang="en-US" dirty="0">
                <a:latin typeface="Comic Sans MS" panose="030F0702030302020204" pitchFamily="66" charset="0"/>
              </a:rPr>
              <a:t>设置断点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 breakpoint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: a marker in the code indicates the debugger to stop the execution of the program before executing a certain statement.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断点：代码中指示停止程序执行的一个标识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Breakpoint Types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断点的类型</a:t>
            </a:r>
            <a:endParaRPr kumimoji="1" lang="en-US" altLang="zh-CN" sz="2800" dirty="0">
              <a:latin typeface="Comic Sans MS" panose="030F0702030302020204" pitchFamily="66" charset="0"/>
            </a:endParaRPr>
          </a:p>
          <a:p>
            <a:pPr lvl="2">
              <a:defRPr/>
            </a:pPr>
            <a:r>
              <a:rPr kumimoji="1" lang="en-US" altLang="zh-CN" sz="2800" dirty="0">
                <a:latin typeface="Comic Sans MS" panose="030F0702030302020204" pitchFamily="66" charset="0"/>
              </a:rPr>
              <a:t>Line 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此语句执行前暂挂</a:t>
            </a:r>
          </a:p>
          <a:p>
            <a:pPr lvl="2">
              <a:defRPr/>
            </a:pPr>
            <a:r>
              <a:rPr kumimoji="1" lang="en-US" altLang="zh-CN" sz="2800" dirty="0">
                <a:latin typeface="Comic Sans MS" panose="030F0702030302020204" pitchFamily="66" charset="0"/>
              </a:rPr>
              <a:t>Method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进入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/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离开此方法时暂挂</a:t>
            </a:r>
          </a:p>
          <a:p>
            <a:pPr lvl="2">
              <a:defRPr/>
            </a:pPr>
            <a:r>
              <a:rPr kumimoji="1" lang="en-US" altLang="zh-CN" sz="2800" dirty="0">
                <a:latin typeface="Comic Sans MS" panose="030F0702030302020204" pitchFamily="66" charset="0"/>
              </a:rPr>
              <a:t>Field (Watchpoint)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监视点，成员变量被读取或修改时暂挂</a:t>
            </a:r>
          </a:p>
          <a:p>
            <a:pPr lvl="2">
              <a:defRPr/>
            </a:pPr>
            <a:r>
              <a:rPr kumimoji="1" lang="en-US" altLang="zh-CN" sz="2800" dirty="0">
                <a:latin typeface="Comic Sans MS" panose="030F0702030302020204" pitchFamily="66" charset="0"/>
              </a:rPr>
              <a:t>Exception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捕获到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Exception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时暂挂</a:t>
            </a:r>
          </a:p>
        </p:txBody>
      </p:sp>
    </p:spTree>
    <p:extLst>
      <p:ext uri="{BB962C8B-B14F-4D97-AF65-F5344CB8AC3E}">
        <p14:creationId xmlns:p14="http://schemas.microsoft.com/office/powerpoint/2010/main" val="38418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Capabilities of Debugger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调试器的功能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Stepping through a program </a:t>
            </a:r>
            <a:r>
              <a:rPr kumimoji="1" lang="zh-CN" altLang="en-US" dirty="0">
                <a:latin typeface="Comic Sans MS" panose="030F0702030302020204" pitchFamily="66" charset="0"/>
              </a:rPr>
              <a:t>单步执行程序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Resume. </a:t>
            </a:r>
            <a:r>
              <a:rPr kumimoji="1" lang="en-US" altLang="zh-CN" dirty="0">
                <a:latin typeface="Comic Sans MS" panose="030F0702030302020204" pitchFamily="66" charset="0"/>
              </a:rPr>
              <a:t>Continue with the execution, not single stepping. </a:t>
            </a:r>
            <a:r>
              <a:rPr kumimoji="1" lang="zh-CN" altLang="en-US" dirty="0">
                <a:latin typeface="Comic Sans MS" panose="030F0702030302020204" pitchFamily="66" charset="0"/>
              </a:rPr>
              <a:t>执行至下一个断点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Step Into. </a:t>
            </a:r>
            <a:r>
              <a:rPr kumimoji="1" lang="en-US" altLang="zh-CN" dirty="0">
                <a:latin typeface="Comic Sans MS" panose="030F0702030302020204" pitchFamily="66" charset="0"/>
              </a:rPr>
              <a:t>Execute the current line. If current line calls a method, the debugger “steps into” the method, that is, execution moves to the called method and stops before the first line in the called method. </a:t>
            </a:r>
          </a:p>
          <a:p>
            <a:pPr marL="457200" lvl="1" indent="0">
              <a:buNone/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  </a:t>
            </a:r>
            <a:r>
              <a:rPr kumimoji="1" lang="zh-CN" altLang="en-US" dirty="0">
                <a:latin typeface="Comic Sans MS" panose="030F0702030302020204" pitchFamily="66" charset="0"/>
              </a:rPr>
              <a:t>执行当前行，如果是方法，则进入方法并继续单步执行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Step Over. </a:t>
            </a:r>
            <a:r>
              <a:rPr kumimoji="1" lang="en-US" altLang="zh-CN" dirty="0">
                <a:latin typeface="Comic Sans MS" panose="030F0702030302020204" pitchFamily="66" charset="0"/>
              </a:rPr>
              <a:t>Execute the current line. If current line calls a method, the debugger "steps over" the method, that is, the method is executed and execution stops before the next line in the current method. </a:t>
            </a:r>
          </a:p>
          <a:p>
            <a:pPr marL="457200" lvl="1" indent="0">
              <a:buNone/>
              <a:defRPr/>
            </a:pPr>
            <a:r>
              <a:rPr kumimoji="1" lang="zh-CN" altLang="en-US" dirty="0">
                <a:latin typeface="Comic Sans MS" panose="030F0702030302020204" pitchFamily="66" charset="0"/>
              </a:rPr>
              <a:t>  执行当前行，如果是方法，则进入方法并执行后继续单步执行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Step Return. </a:t>
            </a:r>
            <a:r>
              <a:rPr kumimoji="1" lang="en-US" altLang="zh-CN" dirty="0">
                <a:latin typeface="Comic Sans MS" panose="030F0702030302020204" pitchFamily="66" charset="0"/>
              </a:rPr>
              <a:t>Execute until current method completes and return to the calling method. Execution stops before the next line in the calling method.</a:t>
            </a:r>
          </a:p>
          <a:p>
            <a:pPr marL="457200" lvl="1" indent="0">
              <a:buNone/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  </a:t>
            </a:r>
            <a:r>
              <a:rPr kumimoji="1" lang="zh-CN" altLang="en-US" dirty="0">
                <a:latin typeface="Comic Sans MS" panose="030F0702030302020204" pitchFamily="66" charset="0"/>
              </a:rPr>
              <a:t> 执行当前方法，返回调用方法后继续单步执行</a:t>
            </a:r>
            <a:r>
              <a:rPr kumimoji="1" lang="en-US" altLang="zh-CN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B5EA4F-C505-428B-95AF-9041E8478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056" y="1010412"/>
            <a:ext cx="3879538" cy="6352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580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Capabilities of Debugger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调试器的功能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Examine the data </a:t>
            </a:r>
            <a:r>
              <a:rPr kumimoji="1" lang="zh-CN" altLang="en-US" dirty="0">
                <a:latin typeface="Comic Sans MS" panose="030F0702030302020204" pitchFamily="66" charset="0"/>
              </a:rPr>
              <a:t>查看数据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sz="2800" dirty="0">
                <a:latin typeface="Comic Sans MS" panose="030F0702030302020204" pitchFamily="66" charset="0"/>
              </a:rPr>
              <a:t>The debugger can display the values of the variables in the current method and class.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显示变量的值</a:t>
            </a:r>
            <a:endParaRPr kumimoji="1" lang="en-US" altLang="zh-CN" sz="2800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sz="2800" dirty="0">
                <a:latin typeface="Comic Sans MS" panose="030F0702030302020204" pitchFamily="66" charset="0"/>
              </a:rPr>
              <a:t>If a variable is a compound object that contains multiple elements, the user can “open” the object and inspect the value of each element.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可以查看复合对象所包含的每一个对象</a:t>
            </a:r>
            <a:endParaRPr kumimoji="1" lang="en-US" altLang="zh-C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9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Capabilities of Debugger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调试器的功能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Stack trace </a:t>
            </a:r>
            <a:r>
              <a:rPr kumimoji="1" lang="zh-CN" altLang="en-US" dirty="0">
                <a:latin typeface="Comic Sans MS" panose="030F0702030302020204" pitchFamily="66" charset="0"/>
              </a:rPr>
              <a:t>堆栈跟踪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sz="2800" dirty="0">
                <a:latin typeface="Comic Sans MS" panose="030F0702030302020204" pitchFamily="66" charset="0"/>
              </a:rPr>
              <a:t>When a breakpoint is hit and execution is suspended, the debugger can display the sequence of called methods.</a:t>
            </a:r>
          </a:p>
          <a:p>
            <a:pPr marL="457200" lvl="1" indent="0">
              <a:buNone/>
              <a:defRPr/>
            </a:pPr>
            <a:r>
              <a:rPr kumimoji="1" lang="en-US" altLang="zh-CN" sz="2800" dirty="0">
                <a:latin typeface="Comic Sans MS" panose="030F0702030302020204" pitchFamily="66" charset="0"/>
              </a:rPr>
              <a:t> 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显示被调用方法序列</a:t>
            </a:r>
            <a:endParaRPr kumimoji="1" lang="en-US" altLang="zh-CN" sz="2800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sz="2800" dirty="0">
                <a:latin typeface="Comic Sans MS" panose="030F0702030302020204" pitchFamily="66" charset="0"/>
              </a:rPr>
              <a:t>The user can examine the values of local variables in the called methods. 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查看被调用方法的局部变量的值</a:t>
            </a:r>
            <a:endParaRPr kumimoji="1" lang="en-US" altLang="zh-C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49811"/>
            <a:ext cx="2662308" cy="1656233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Debugger</a:t>
            </a:r>
          </a:p>
          <a:p>
            <a:pPr marL="0" indent="0">
              <a:buNone/>
              <a:defRPr/>
            </a:pP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调试器的利用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679B813-720F-4CA0-968B-B2AD980D6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318" y="814422"/>
            <a:ext cx="9144000" cy="5940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public class Debug {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private int something = 0;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public void </a:t>
            </a:r>
            <a:r>
              <a:rPr lang="en-US" altLang="zh-CN" sz="2000" b="1" dirty="0" err="1">
                <a:latin typeface="Arial" panose="020B0604020202020204" pitchFamily="34" charset="0"/>
              </a:rPr>
              <a:t>firstMethod</a:t>
            </a:r>
            <a:r>
              <a:rPr lang="en-US" altLang="zh-CN" sz="2000" b="1" dirty="0">
                <a:latin typeface="Arial" panose="020B0604020202020204" pitchFamily="34" charset="0"/>
              </a:rPr>
              <a:t>() {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</a:rPr>
              <a:t>thirdMethod</a:t>
            </a:r>
            <a:r>
              <a:rPr lang="en-US" altLang="zh-CN" sz="2000" b="1" dirty="0">
                <a:latin typeface="Arial" panose="020B0604020202020204" pitchFamily="34" charset="0"/>
              </a:rPr>
              <a:t>(something);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	something = something + 1;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}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public void </a:t>
            </a:r>
            <a:r>
              <a:rPr lang="en-US" altLang="zh-CN" sz="2000" b="1" dirty="0" err="1">
                <a:latin typeface="Arial" panose="020B0604020202020204" pitchFamily="34" charset="0"/>
              </a:rPr>
              <a:t>secondMethod</a:t>
            </a:r>
            <a:r>
              <a:rPr lang="en-US" altLang="zh-CN" sz="2000" b="1" dirty="0">
                <a:latin typeface="Arial" panose="020B0604020202020204" pitchFamily="34" charset="0"/>
              </a:rPr>
              <a:t>() {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</a:rPr>
              <a:t>thirdMethod</a:t>
            </a:r>
            <a:r>
              <a:rPr lang="en-US" altLang="zh-CN" sz="2000" b="1" dirty="0">
                <a:latin typeface="Arial" panose="020B0604020202020204" pitchFamily="34" charset="0"/>
              </a:rPr>
              <a:t>(something);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	something = something + 2;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}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public void </a:t>
            </a:r>
            <a:r>
              <a:rPr lang="en-US" altLang="zh-CN" sz="2000" b="1" dirty="0" err="1">
                <a:latin typeface="Arial" panose="020B0604020202020204" pitchFamily="34" charset="0"/>
              </a:rPr>
              <a:t>thirdMethod</a:t>
            </a:r>
            <a:r>
              <a:rPr lang="en-US" altLang="zh-CN" sz="2000" b="1" dirty="0">
                <a:latin typeface="Arial" panose="020B0604020202020204" pitchFamily="34" charset="0"/>
              </a:rPr>
              <a:t>(int value) {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	something = something + value;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}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public static void main(String[] </a:t>
            </a:r>
            <a:r>
              <a:rPr lang="en-US" altLang="zh-CN" sz="2000" b="1" dirty="0" err="1">
                <a:latin typeface="Arial" panose="020B0604020202020204" pitchFamily="34" charset="0"/>
              </a:rPr>
              <a:t>args</a:t>
            </a:r>
            <a:r>
              <a:rPr lang="en-US" altLang="zh-CN" sz="2000" b="1" dirty="0">
                <a:latin typeface="Arial" panose="020B0604020202020204" pitchFamily="34" charset="0"/>
              </a:rPr>
              <a:t>) {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	Debug </a:t>
            </a:r>
            <a:r>
              <a:rPr lang="en-US" altLang="zh-CN" sz="2000" b="1" dirty="0" err="1">
                <a:latin typeface="Arial" panose="020B0604020202020204" pitchFamily="34" charset="0"/>
              </a:rPr>
              <a:t>debug</a:t>
            </a:r>
            <a:r>
              <a:rPr lang="en-US" altLang="zh-CN" sz="2000" b="1" dirty="0">
                <a:latin typeface="Arial" panose="020B0604020202020204" pitchFamily="34" charset="0"/>
              </a:rPr>
              <a:t> = new Debug();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</a:rPr>
              <a:t>debug.firstMethod</a:t>
            </a:r>
            <a:r>
              <a:rPr lang="en-US" altLang="zh-CN" sz="2000" b="1" dirty="0">
                <a:latin typeface="Arial" panose="020B0604020202020204" pitchFamily="34" charset="0"/>
              </a:rPr>
              <a:t>();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</a:rPr>
              <a:t>debug.secondMethod</a:t>
            </a:r>
            <a:r>
              <a:rPr lang="en-US" altLang="zh-CN" sz="2000" b="1" dirty="0">
                <a:latin typeface="Arial" panose="020B0604020202020204" pitchFamily="34" charset="0"/>
              </a:rPr>
              <a:t>();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         }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49811"/>
            <a:ext cx="2662308" cy="1656233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Debugger</a:t>
            </a:r>
          </a:p>
          <a:p>
            <a:pPr marL="0" indent="0">
              <a:buNone/>
              <a:defRPr/>
            </a:pP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调试器的使用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——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显示行号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4CE667-987D-4AE9-B97D-4A134E839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342" y="853293"/>
            <a:ext cx="9140656" cy="577991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76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49811"/>
            <a:ext cx="2662308" cy="1656233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Debugger</a:t>
            </a:r>
          </a:p>
          <a:p>
            <a:pPr marL="0" indent="0">
              <a:buNone/>
              <a:defRPr/>
            </a:pP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调试器的使用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——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源码格式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FBDDB4-450D-4F08-9396-8D8105911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727" y="840890"/>
            <a:ext cx="9213084" cy="57923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96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9" name="Rectangle 2"/>
          <p:cNvSpPr/>
          <p:nvPr/>
        </p:nvSpPr>
        <p:spPr>
          <a:xfrm>
            <a:off x="678179" y="1872615"/>
            <a:ext cx="10320997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</a:t>
            </a:r>
            <a:r>
              <a:rPr kumimoji="1" lang="zh-CN" altLang="ja-JP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3200" dirty="0" smtClean="0">
                <a:solidFill>
                  <a:srgbClr val="C00000"/>
                </a:solidFill>
                <a:latin typeface="+mn-ea"/>
              </a:rPr>
              <a:t>MVC</a:t>
            </a:r>
            <a:r>
              <a:rPr kumimoji="1" lang="zh-CN" altLang="ja-JP" sz="3200" dirty="0" smtClean="0">
                <a:solidFill>
                  <a:srgbClr val="C00000"/>
                </a:solidFill>
                <a:latin typeface="+mn-ea"/>
              </a:rPr>
              <a:t>设计模式</a:t>
            </a:r>
            <a:r>
              <a:rPr kumimoji="1" lang="en-US" altLang="zh-CN" sz="3200" dirty="0" smtClean="0">
                <a:solidFill>
                  <a:srgbClr val="C00000"/>
                </a:solidFill>
                <a:latin typeface="+mn-ea"/>
              </a:rPr>
              <a:t> —— 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+mn-ea"/>
              </a:rPr>
              <a:t>软件应用框架重用</a:t>
            </a:r>
            <a:endParaRPr kumimoji="1" lang="en-US" altLang="zh-CN" sz="3200" dirty="0" smtClean="0">
              <a:solidFill>
                <a:srgbClr val="C00000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编程：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+mn-ea"/>
              </a:rPr>
              <a:t>控制台、文件、</a:t>
            </a:r>
            <a:r>
              <a:rPr kumimoji="1" lang="zh-CN" altLang="en-US" sz="3200" dirty="0">
                <a:solidFill>
                  <a:srgbClr val="C00000"/>
                </a:solidFill>
                <a:latin typeface="+mn-ea"/>
              </a:rPr>
              <a:t>数据库输入输出</a:t>
            </a:r>
            <a:endParaRPr kumimoji="1" lang="ja-JP" altLang="en-US" sz="320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49811"/>
            <a:ext cx="2662308" cy="1656233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Debugger</a:t>
            </a:r>
          </a:p>
          <a:p>
            <a:pPr marL="0" indent="0">
              <a:buNone/>
              <a:defRPr/>
            </a:pP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调试器的使用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——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调试运行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0B5E4D-629C-4A56-9ED3-8A92F615D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00" y="83837"/>
            <a:ext cx="9336320" cy="675416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4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49811"/>
            <a:ext cx="2662308" cy="1656233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Debugger</a:t>
            </a:r>
          </a:p>
          <a:p>
            <a:pPr marL="0" indent="0">
              <a:buNone/>
              <a:defRPr/>
            </a:pP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调试器的使用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——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调试界面</a:t>
            </a:r>
            <a:endParaRPr kumimoji="1"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43164-3F57-4541-A0ED-595E5324D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824" y="170910"/>
            <a:ext cx="9620250" cy="63436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53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0100" y="2519456"/>
            <a:ext cx="290933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课堂实践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24905" y="224790"/>
            <a:ext cx="539432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761670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课堂实践：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 Debugging class </a:t>
            </a:r>
            <a:r>
              <a:rPr kumimoji="1" lang="en-US" altLang="zh-CN" b="1" dirty="0">
                <a:latin typeface="Comic Sans MS" panose="030F0702030302020204" pitchFamily="66" charset="0"/>
              </a:rPr>
              <a:t>Employee</a:t>
            </a: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 in 1.1.9 of SSD3</a:t>
            </a:r>
          </a:p>
          <a:p>
            <a:pPr>
              <a:buFontTx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</a:rPr>
              <a:t>      _ Create a project and import Employee </a:t>
            </a:r>
            <a:r>
              <a:rPr kumimoji="1" lang="zh-CN" altLang="en-US" b="1" dirty="0"/>
              <a:t>导入</a:t>
            </a:r>
            <a:r>
              <a:rPr kumimoji="1" lang="en-US" altLang="zh-CN" b="1" dirty="0"/>
              <a:t>Employee</a:t>
            </a:r>
          </a:p>
          <a:p>
            <a:pPr>
              <a:buFontTx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</a:rPr>
              <a:t>      _ Understand the requirements and implementation of Employee </a:t>
            </a:r>
            <a:r>
              <a:rPr kumimoji="1" lang="zh-CN" altLang="en-US" b="1" dirty="0"/>
              <a:t>理解需求</a:t>
            </a:r>
            <a:endParaRPr kumimoji="1" lang="en-US" altLang="zh-CN" b="1" dirty="0"/>
          </a:p>
          <a:p>
            <a:pPr>
              <a:buFontTx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</a:rPr>
              <a:t>      _ Execute Employee and observe the results </a:t>
            </a:r>
            <a:r>
              <a:rPr kumimoji="1" lang="zh-CN" altLang="en-US" b="1" dirty="0"/>
              <a:t>运行</a:t>
            </a:r>
            <a:r>
              <a:rPr kumimoji="1" lang="en-US" altLang="zh-CN" b="1" dirty="0"/>
              <a:t>Employee</a:t>
            </a:r>
            <a:r>
              <a:rPr kumimoji="1" lang="zh-CN" altLang="en-US" b="1" dirty="0"/>
              <a:t>并观察结果</a:t>
            </a:r>
            <a:endParaRPr kumimoji="1" lang="en-US" altLang="zh-CN" b="1" dirty="0"/>
          </a:p>
          <a:p>
            <a:pPr>
              <a:buFontTx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</a:rPr>
              <a:t>      _ Debug the Employee </a:t>
            </a:r>
            <a:r>
              <a:rPr kumimoji="1" lang="zh-CN" altLang="en-US" b="1" dirty="0"/>
              <a:t>调试运行</a:t>
            </a:r>
            <a:r>
              <a:rPr kumimoji="1" lang="en-US" altLang="zh-CN" b="1" dirty="0"/>
              <a:t>Employee</a:t>
            </a:r>
          </a:p>
          <a:p>
            <a:pPr>
              <a:buFontTx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</a:rPr>
              <a:t>      _ Place a Breakpoint </a:t>
            </a:r>
            <a:r>
              <a:rPr kumimoji="1" lang="zh-CN" altLang="en-US" b="1" dirty="0"/>
              <a:t>设置断点</a:t>
            </a:r>
            <a:endParaRPr kumimoji="1" lang="en-US" altLang="zh-CN" b="1" dirty="0"/>
          </a:p>
          <a:p>
            <a:pPr>
              <a:buFontTx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</a:rPr>
              <a:t>      _ Monitor the Execution </a:t>
            </a:r>
            <a:r>
              <a:rPr kumimoji="1" lang="zh-CN" altLang="en-US" b="1" dirty="0"/>
              <a:t>监视执行并查找错误</a:t>
            </a:r>
            <a:endParaRPr kumimoji="1" lang="en-US" altLang="zh-CN" b="1" dirty="0"/>
          </a:p>
          <a:p>
            <a:pPr>
              <a:buFontTx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</a:rPr>
              <a:t>      _ Fix the errors </a:t>
            </a:r>
            <a:r>
              <a:rPr kumimoji="1" lang="zh-CN" altLang="en-US" b="1" dirty="0"/>
              <a:t>修正错误</a:t>
            </a:r>
            <a:endParaRPr lang="zh-CN" altLang="en-US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endParaRPr lang="en-US" altLang="zh-CN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7045" y="1173371"/>
            <a:ext cx="89033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阅读推荐</a:t>
            </a:r>
          </a:p>
          <a:p>
            <a:endParaRPr lang="zh-CN" altLang="en-US" sz="2800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3200" dirty="0" smtClean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3200" dirty="0" smtClean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、学术</a:t>
            </a:r>
            <a:r>
              <a:rPr lang="zh-CN" altLang="en-US" sz="32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报告</a:t>
            </a:r>
            <a:r>
              <a:rPr lang="en-US" altLang="zh-CN" sz="32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|</a:t>
            </a:r>
            <a:r>
              <a:rPr lang="zh-CN" altLang="en-US" sz="32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协议模糊测试相关技术梳理：</a:t>
            </a:r>
            <a:r>
              <a:rPr lang="en-US" altLang="zh-CN" sz="32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hlinkClick r:id="rId3"/>
              </a:rPr>
              <a:t>https://</a:t>
            </a:r>
            <a:r>
              <a:rPr lang="en-US" altLang="zh-CN" sz="2800" dirty="0" smtClean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hlinkClick r:id="rId3"/>
              </a:rPr>
              <a:t>mp.weixin.qq.com/s/RCpAUpFEzbSewEnWpHrsqw</a:t>
            </a:r>
            <a:endParaRPr lang="en-US" altLang="zh-CN" sz="2800" dirty="0" smtClean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en-US" altLang="zh-CN" sz="2800" dirty="0" smtClean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3200" dirty="0" smtClean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3200" smtClean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、关于</a:t>
            </a:r>
            <a:r>
              <a:rPr lang="zh-CN" altLang="en-US" sz="32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网络安全本质的</a:t>
            </a:r>
            <a:r>
              <a:rPr lang="zh-CN" altLang="en-US" sz="32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讨论</a:t>
            </a:r>
            <a:endParaRPr lang="en-US" altLang="zh-CN" sz="3200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hlinkClick r:id="rId4"/>
              </a:rPr>
              <a:t>http://</a:t>
            </a:r>
            <a:r>
              <a:rPr lang="en-US" altLang="zh-CN" sz="2800" dirty="0" smtClean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hlinkClick r:id="rId4"/>
              </a:rPr>
              <a:t>www.cbdio.com/BigData/2021-03/18/content_6163533.htm</a:t>
            </a:r>
            <a:endParaRPr lang="en-US" altLang="zh-CN" sz="2800" dirty="0" smtClean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800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同学们学习愉快</a:t>
            </a:r>
            <a:r>
              <a:rPr lang="en-US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640" y="1651635"/>
            <a:ext cx="10158730" cy="334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nit 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Debugger 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调试器</a:t>
            </a:r>
            <a:endParaRPr kumimoji="1" lang="ja-JP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kumimoji="1" lang="en-US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Debugger </a:t>
            </a:r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调试器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089152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Program errors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程序报错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Syntax errors </a:t>
            </a:r>
            <a:r>
              <a:rPr kumimoji="1" lang="zh-CN" altLang="en-US" dirty="0">
                <a:latin typeface="Comic Sans MS" panose="030F0702030302020204" pitchFamily="66" charset="0"/>
              </a:rPr>
              <a:t>语法错误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Errors in code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construction (grammar, types)</a:t>
            </a:r>
          </a:p>
          <a:p>
            <a:pPr lvl="1">
              <a:defRPr/>
            </a:pP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Detected during compilation </a:t>
            </a:r>
            <a:r>
              <a:rPr kumimoji="1" lang="zh-CN" altLang="en-US" dirty="0">
                <a:latin typeface="Comic Sans MS" panose="030F0702030302020204" pitchFamily="66" charset="0"/>
              </a:rPr>
              <a:t>编译时被检出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Run-time errors </a:t>
            </a:r>
            <a:r>
              <a:rPr kumimoji="1" lang="zh-CN" altLang="en-US" dirty="0">
                <a:latin typeface="Comic Sans MS" panose="030F0702030302020204" pitchFamily="66" charset="0"/>
              </a:rPr>
              <a:t>运行时错误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Operations illegal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/ impossible to execute</a:t>
            </a:r>
          </a:p>
          <a:p>
            <a:pPr lvl="1">
              <a:defRPr/>
            </a:pP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Detected during program execution </a:t>
            </a:r>
            <a:r>
              <a:rPr kumimoji="1" lang="zh-CN" altLang="en-US" dirty="0">
                <a:latin typeface="Comic Sans MS" panose="030F0702030302020204" pitchFamily="66" charset="0"/>
              </a:rPr>
              <a:t>执行时被检出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Treated as exceptions in Java </a:t>
            </a:r>
            <a:r>
              <a:rPr kumimoji="1" lang="zh-CN" altLang="en-US" dirty="0">
                <a:latin typeface="Comic Sans MS" panose="030F0702030302020204" pitchFamily="66" charset="0"/>
              </a:rPr>
              <a:t>做为异常处理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kumimoji="1" lang="en-US" altLang="zh-CN" b="1" dirty="0">
                <a:latin typeface="Comic Sans MS" panose="030F0702030302020204" pitchFamily="66" charset="0"/>
              </a:rPr>
              <a:t>Logic errors </a:t>
            </a:r>
            <a:r>
              <a:rPr kumimoji="1" lang="zh-CN" altLang="en-US" b="1" dirty="0">
                <a:latin typeface="Comic Sans MS" panose="030F0702030302020204" pitchFamily="66" charset="0"/>
              </a:rPr>
              <a:t>逻辑错误</a:t>
            </a:r>
            <a:endParaRPr kumimoji="1" lang="en-US" altLang="zh-CN" b="1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Operations leading to </a:t>
            </a: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incorrect program state </a:t>
            </a:r>
            <a:r>
              <a:rPr kumimoji="1" lang="zh-CN" altLang="en-US" b="1" dirty="0">
                <a:latin typeface="Comic Sans MS" panose="030F0702030302020204" pitchFamily="66" charset="0"/>
              </a:rPr>
              <a:t>不正确的状态！！！</a:t>
            </a:r>
            <a:endParaRPr kumimoji="1" lang="en-US" altLang="zh-CN" b="1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May (or may not) lead to run-time errors </a:t>
            </a:r>
          </a:p>
          <a:p>
            <a:pPr lvl="1"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Detect by </a:t>
            </a: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debugging code </a:t>
            </a:r>
            <a:r>
              <a:rPr kumimoji="1" lang="zh-CN" altLang="en-US" b="1" dirty="0">
                <a:latin typeface="Comic Sans MS" panose="030F0702030302020204" pitchFamily="66" charset="0"/>
              </a:rPr>
              <a:t>需要代码调试！！！</a:t>
            </a:r>
            <a:endParaRPr kumimoji="1" lang="en-US" altLang="zh-CN" b="1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C68D5-8373-4E0D-B66F-C8CA3E99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0" y="992015"/>
            <a:ext cx="4095750" cy="37052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Debugging Strategies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调试的策略（科学和艺术）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Debug with purpose </a:t>
            </a:r>
            <a:r>
              <a:rPr kumimoji="1" lang="zh-CN" altLang="en-US" dirty="0">
                <a:latin typeface="Comic Sans MS" panose="030F0702030302020204" pitchFamily="66" charset="0"/>
              </a:rPr>
              <a:t>明确的目的性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Let others work for you! </a:t>
            </a:r>
            <a:r>
              <a:rPr kumimoji="1" lang="zh-CN" altLang="en-US" dirty="0">
                <a:latin typeface="Comic Sans MS" panose="030F0702030302020204" pitchFamily="66" charset="0"/>
              </a:rPr>
              <a:t>使用工具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Print statements </a:t>
            </a:r>
            <a:r>
              <a:rPr kumimoji="1" lang="zh-CN" altLang="en-US" dirty="0">
                <a:latin typeface="Comic Sans MS" panose="030F0702030302020204" pitchFamily="66" charset="0"/>
              </a:rPr>
              <a:t>利用打印语句输出执行结果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Focus on recent changes </a:t>
            </a:r>
            <a:r>
              <a:rPr kumimoji="1" lang="zh-CN" altLang="en-US" dirty="0">
                <a:latin typeface="Comic Sans MS" panose="030F0702030302020204" pitchFamily="66" charset="0"/>
              </a:rPr>
              <a:t>增量测试</a:t>
            </a:r>
            <a:r>
              <a:rPr kumimoji="1" lang="en-US" altLang="zh-CN" dirty="0">
                <a:latin typeface="Comic Sans MS" panose="030F0702030302020204" pitchFamily="66" charset="0"/>
              </a:rPr>
              <a:t>/</a:t>
            </a:r>
            <a:r>
              <a:rPr kumimoji="1" lang="zh-CN" altLang="en-US" dirty="0">
                <a:latin typeface="Comic Sans MS" panose="030F0702030302020204" pitchFamily="66" charset="0"/>
              </a:rPr>
              <a:t>回归测试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Get some distance </a:t>
            </a:r>
            <a:r>
              <a:rPr kumimoji="1" lang="zh-CN" altLang="en-US" dirty="0">
                <a:latin typeface="Comic Sans MS" panose="030F0702030302020204" pitchFamily="66" charset="0"/>
              </a:rPr>
              <a:t>远离会让自己看得更清楚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Expla</a:t>
            </a:r>
            <a:r>
              <a:rPr kumimoji="1" lang="en-US" altLang="zh-CN" b="1" dirty="0">
                <a:latin typeface="Comic Sans MS" panose="030F0702030302020204" pitchFamily="66" charset="0"/>
              </a:rPr>
              <a:t>in</a:t>
            </a:r>
            <a:r>
              <a:rPr kumimoji="1" lang="en-US" altLang="zh-CN" dirty="0">
                <a:latin typeface="Comic Sans MS" panose="030F0702030302020204" pitchFamily="66" charset="0"/>
              </a:rPr>
              <a:t> it to someone else </a:t>
            </a:r>
            <a:r>
              <a:rPr kumimoji="1" lang="zh-CN" altLang="en-US" dirty="0">
                <a:latin typeface="Comic Sans MS" panose="030F0702030302020204" pitchFamily="66" charset="0"/>
              </a:rPr>
              <a:t>解释给其他人听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kumimoji="1" lang="en-US" altLang="zh-CN" dirty="0">
                <a:latin typeface="Comic Sans MS" panose="030F0702030302020204" pitchFamily="66" charset="0"/>
              </a:rPr>
              <a:t>Think ahead </a:t>
            </a:r>
            <a:r>
              <a:rPr kumimoji="1" lang="zh-CN" altLang="en-US" dirty="0">
                <a:latin typeface="Comic Sans MS" panose="030F0702030302020204" pitchFamily="66" charset="0"/>
              </a:rPr>
              <a:t>更多的思考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Bugs often represent misunderstanding of a software interface</a:t>
            </a:r>
          </a:p>
          <a:p>
            <a:pPr marL="0" indent="0" algn="ctr">
              <a:buNone/>
              <a:defRPr/>
            </a:pPr>
            <a:r>
              <a:rPr kumimoji="1" lang="en-US" altLang="zh-CN" b="1" dirty="0">
                <a:latin typeface="Comic Sans MS" panose="030F0702030302020204" pitchFamily="66" charset="0"/>
              </a:rPr>
              <a:t>Bugs</a:t>
            </a:r>
            <a:r>
              <a:rPr kumimoji="1" lang="zh-CN" altLang="en-US" b="1" dirty="0">
                <a:latin typeface="Comic Sans MS" panose="030F0702030302020204" pitchFamily="66" charset="0"/>
              </a:rPr>
              <a:t>通常意味着对软件接口的错误理解</a:t>
            </a:r>
            <a:endParaRPr kumimoji="1" lang="en-US" altLang="zh-CN" b="1" dirty="0">
              <a:latin typeface="Comic Sans MS" panose="030F0702030302020204" pitchFamily="66" charset="0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1767D0D9-215E-41A6-AA98-722EB669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399" y="1610819"/>
            <a:ext cx="3218144" cy="29023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The process of Debugging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  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调试的思路或步骤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4219AAD-EE0D-4358-AB4B-BEEA11CD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9921" y="759649"/>
            <a:ext cx="4824412" cy="544988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4285BD43-A08E-45EB-A1AC-7BF8F3FF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93" y="2369474"/>
            <a:ext cx="4321175" cy="2663825"/>
          </a:xfrm>
          <a:prstGeom prst="wedgeRectCallout">
            <a:avLst>
              <a:gd name="adj1" fmla="val 103652"/>
              <a:gd name="adj2" fmla="val -1004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Why?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Save testing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Reproduces the error in the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Implement the test case in a </a:t>
            </a:r>
            <a:r>
              <a:rPr lang="en-US" altLang="zh-CN" b="1" dirty="0">
                <a:solidFill>
                  <a:schemeClr val="bg1"/>
                </a:solidFill>
              </a:rPr>
              <a:t>separate class </a:t>
            </a:r>
            <a:r>
              <a:rPr lang="en-US" altLang="zh-CN" dirty="0"/>
              <a:t>or in the method </a:t>
            </a:r>
            <a:r>
              <a:rPr lang="en-US" altLang="zh-CN" b="1" dirty="0">
                <a:solidFill>
                  <a:schemeClr val="bg1"/>
                </a:solidFill>
              </a:rPr>
              <a:t>main of the program </a:t>
            </a:r>
            <a:r>
              <a:rPr lang="en-US" altLang="zh-CN" dirty="0"/>
              <a:t>being debugged.</a:t>
            </a:r>
          </a:p>
        </p:txBody>
      </p:sp>
    </p:spTree>
    <p:extLst>
      <p:ext uri="{BB962C8B-B14F-4D97-AF65-F5344CB8AC3E}">
        <p14:creationId xmlns:p14="http://schemas.microsoft.com/office/powerpoint/2010/main" val="28319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The process of Debugging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  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调试的思路或步骤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4219AAD-EE0D-4358-AB4B-BEEA11CD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9921" y="759649"/>
            <a:ext cx="4824412" cy="544988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6BDE1B46-C34B-4BA2-904B-8481E9FB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765" y="2341933"/>
            <a:ext cx="4321175" cy="2147424"/>
          </a:xfrm>
          <a:prstGeom prst="wedgeRectCallout">
            <a:avLst>
              <a:gd name="adj1" fmla="val 98702"/>
              <a:gd name="adj2" fmla="val -788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How?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A good place to start the search is </a:t>
            </a:r>
            <a:r>
              <a:rPr lang="en-US" altLang="zh-CN" b="1" dirty="0">
                <a:solidFill>
                  <a:schemeClr val="bg1"/>
                </a:solidFill>
              </a:rPr>
              <a:t>the test case </a:t>
            </a:r>
            <a:r>
              <a:rPr lang="en-US" altLang="zh-CN" dirty="0"/>
              <a:t>itself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Find the line of code </a:t>
            </a:r>
            <a:r>
              <a:rPr lang="en-US" altLang="zh-CN" i="1" dirty="0"/>
              <a:t>in the test case</a:t>
            </a:r>
            <a:r>
              <a:rPr lang="en-US" altLang="zh-CN" dirty="0"/>
              <a:t> where the error appears</a:t>
            </a:r>
          </a:p>
        </p:txBody>
      </p:sp>
    </p:spTree>
    <p:extLst>
      <p:ext uri="{BB962C8B-B14F-4D97-AF65-F5344CB8AC3E}">
        <p14:creationId xmlns:p14="http://schemas.microsoft.com/office/powerpoint/2010/main" val="18150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Debugger </a:t>
            </a:r>
            <a:r>
              <a:rPr lang="zh-CN" altLang="en-US" sz="2800" b="1" dirty="0"/>
              <a:t>调试器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002" y="921675"/>
            <a:ext cx="11806604" cy="525972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The process of Debugging 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   </a:t>
            </a:r>
            <a:r>
              <a:rPr kumimoji="1"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调试的思路或步骤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4219AAD-EE0D-4358-AB4B-BEEA11CD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9921" y="759649"/>
            <a:ext cx="4824412" cy="544988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6BDE1B46-C34B-4BA2-904B-8481E9FB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765" y="2890574"/>
            <a:ext cx="4321175" cy="1386005"/>
          </a:xfrm>
          <a:prstGeom prst="wedgeRectCallout">
            <a:avLst>
              <a:gd name="adj1" fmla="val 99353"/>
              <a:gd name="adj2" fmla="val -544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How?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Identify </a:t>
            </a:r>
            <a:r>
              <a:rPr lang="en-US" altLang="zh-CN" b="1" dirty="0">
                <a:solidFill>
                  <a:schemeClr val="bg1"/>
                </a:solidFill>
              </a:rPr>
              <a:t>the code </a:t>
            </a:r>
            <a:r>
              <a:rPr lang="en-US" altLang="zh-CN" dirty="0"/>
              <a:t>that </a:t>
            </a:r>
            <a:r>
              <a:rPr lang="en-US" altLang="zh-CN" b="1" dirty="0">
                <a:solidFill>
                  <a:schemeClr val="bg1"/>
                </a:solidFill>
              </a:rPr>
              <a:t>causes the error</a:t>
            </a:r>
          </a:p>
        </p:txBody>
      </p:sp>
    </p:spTree>
    <p:extLst>
      <p:ext uri="{BB962C8B-B14F-4D97-AF65-F5344CB8AC3E}">
        <p14:creationId xmlns:p14="http://schemas.microsoft.com/office/powerpoint/2010/main" val="26281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miter/>
        </a:ln>
      </a:spPr>
      <a:bodyPr/>
      <a:lstStyle>
        <a:defPPr marL="0" indent="0" fontAlgn="auto">
          <a:lnSpc>
            <a:spcPts val="3060"/>
          </a:lnSpc>
          <a:spcBef>
            <a:spcPts val="600"/>
          </a:spcBef>
          <a:spcAft>
            <a:spcPts val="600"/>
          </a:spcAft>
          <a:buFont typeface="Wingdings" panose="05000000000000000000" pitchFamily="2" charset="2"/>
          <a:buNone/>
          <a:defRPr lang="zh-CN" altLang="en-US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1125</Words>
  <Application>Microsoft Office PowerPoint</Application>
  <PresentationFormat>宽屏</PresentationFormat>
  <Paragraphs>237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ＭＳ Ｐゴシック</vt:lpstr>
      <vt:lpstr>华文楷体</vt:lpstr>
      <vt:lpstr>宋体</vt:lpstr>
      <vt:lpstr>微软雅黑</vt:lpstr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711</cp:revision>
  <dcterms:created xsi:type="dcterms:W3CDTF">2018-01-19T07:31:00Z</dcterms:created>
  <dcterms:modified xsi:type="dcterms:W3CDTF">2021-06-07T08:20:53Z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