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65" r:id="rId3"/>
    <p:sldId id="258" r:id="rId4"/>
    <p:sldId id="266" r:id="rId5"/>
    <p:sldId id="263" r:id="rId6"/>
    <p:sldId id="264" r:id="rId7"/>
    <p:sldId id="268" r:id="rId8"/>
    <p:sldId id="270" r:id="rId9"/>
    <p:sldId id="261" r:id="rId10"/>
    <p:sldId id="260" r:id="rId11"/>
    <p:sldId id="259"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61804" autoAdjust="0"/>
  </p:normalViewPr>
  <p:slideViewPr>
    <p:cSldViewPr snapToGrid="0">
      <p:cViewPr varScale="1">
        <p:scale>
          <a:sx n="46" d="100"/>
          <a:sy n="46" d="100"/>
        </p:scale>
        <p:origin x="15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4C76D-BBCC-4354-B864-7C902C9A322B}" type="datetimeFigureOut">
              <a:rPr lang="hu-HU" smtClean="0"/>
              <a:t>2018. 10. 26.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AB6D3-AC82-41B6-B76C-2B3E814C5D2C}" type="slidenum">
              <a:rPr lang="hu-HU" smtClean="0"/>
              <a:t>‹#›</a:t>
            </a:fld>
            <a:endParaRPr lang="hu-HU"/>
          </a:p>
        </p:txBody>
      </p:sp>
    </p:spTree>
    <p:extLst>
      <p:ext uri="{BB962C8B-B14F-4D97-AF65-F5344CB8AC3E}">
        <p14:creationId xmlns:p14="http://schemas.microsoft.com/office/powerpoint/2010/main" val="539120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Most organizations do not publicly reveal the salaries of employees.</a:t>
            </a:r>
          </a:p>
          <a:p>
            <a:r>
              <a:rPr lang="en-US" dirty="0"/>
              <a:t>State of the art – we will examine the effect of envy</a:t>
            </a:r>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2</a:t>
            </a:fld>
            <a:endParaRPr lang="hu-HU"/>
          </a:p>
        </p:txBody>
      </p:sp>
    </p:spTree>
    <p:extLst>
      <p:ext uri="{BB962C8B-B14F-4D97-AF65-F5344CB8AC3E}">
        <p14:creationId xmlns:p14="http://schemas.microsoft.com/office/powerpoint/2010/main" val="2216026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conclusion from the study is that gossip is not necessarily negative when it is used to enhance group norms and cooperation, but it might be a sign of employee frustration and it might be used a tool to undermine others. By only looking at the presence of negative gossip in an organization doesn’t explain the mechanism behind it. </a:t>
            </a: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case studies presented in the paper helps us to understand how organizational norms and perceptions of employees about the organization might shape the way negative gossip is used.  Gossip related to financial factors was the most prevalent in P102, the broker company where the perceived fairness of division of goods was the lowest and where the competition was the most valued. The team was perceived as a non-cohesive community and we did not find evidence that gossip was used as informal sanction against non-cooperative employees or who did not fit into the team. Employees of P102 were in constant competition for clients and the company had a centralized system of distributing them. This mechanism might be a factor that enforced envy and negative gossip related to financial incentives. In contrary, F101 had a practice that allowed employees to interview all their future colleagues and select them based on sympathy. Cooperation and cohesion was perceived very high in the organization. At this company, the only significant effect that was associated with gossip was the perceived cooperation problem between sender and target. Perceived fairness was also low at A104, but group cohesion was perceived positively.  This might be a possible explanation for our results, that executive’s and those who were perceived not fitting into the group pets received more negative gossip nominations. Envy and informal sanction motives were also present in the organization. </a:t>
            </a:r>
            <a:endParaRPr lang="hu-HU" sz="1200" kern="1200" dirty="0">
              <a:solidFill>
                <a:schemeClr val="tx1"/>
              </a:solidFill>
              <a:effectLst/>
              <a:latin typeface="+mn-lt"/>
              <a:ea typeface="+mn-ea"/>
              <a:cs typeface="+mn-cs"/>
            </a:endParaRPr>
          </a:p>
          <a:p>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11</a:t>
            </a:fld>
            <a:endParaRPr lang="hu-HU"/>
          </a:p>
        </p:txBody>
      </p:sp>
    </p:spTree>
    <p:extLst>
      <p:ext uri="{BB962C8B-B14F-4D97-AF65-F5344CB8AC3E}">
        <p14:creationId xmlns:p14="http://schemas.microsoft.com/office/powerpoint/2010/main" val="303772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err="1">
                <a:solidFill>
                  <a:schemeClr val="tx1"/>
                </a:solidFill>
                <a:effectLst/>
                <a:latin typeface="+mn-lt"/>
                <a:ea typeface="+mn-ea"/>
                <a:cs typeface="+mn-cs"/>
              </a:rPr>
              <a:t>They</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provide</a:t>
            </a:r>
            <a:r>
              <a:rPr lang="hu-HU" sz="1200" kern="1200" dirty="0">
                <a:solidFill>
                  <a:schemeClr val="tx1"/>
                </a:solidFill>
                <a:effectLst/>
                <a:latin typeface="+mn-lt"/>
                <a:ea typeface="+mn-ea"/>
                <a:cs typeface="+mn-cs"/>
              </a:rPr>
              <a:t> a </a:t>
            </a:r>
            <a:r>
              <a:rPr lang="hu-HU" sz="1200" kern="1200" dirty="0" err="1">
                <a:solidFill>
                  <a:schemeClr val="tx1"/>
                </a:solidFill>
                <a:effectLst/>
                <a:latin typeface="+mn-lt"/>
                <a:ea typeface="+mn-ea"/>
                <a:cs typeface="+mn-cs"/>
              </a:rPr>
              <a:t>model</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for</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the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existing</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network</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structure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by</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considering</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existing</a:t>
            </a:r>
            <a:r>
              <a:rPr lang="hu-HU" sz="1200" kern="1200" dirty="0">
                <a:solidFill>
                  <a:schemeClr val="tx1"/>
                </a:solidFill>
                <a:effectLst/>
                <a:latin typeface="+mn-lt"/>
                <a:ea typeface="+mn-ea"/>
                <a:cs typeface="+mn-cs"/>
              </a:rPr>
              <a:t> and non-</a:t>
            </a:r>
            <a:r>
              <a:rPr lang="hu-HU" sz="1200" kern="1200" dirty="0" err="1">
                <a:solidFill>
                  <a:schemeClr val="tx1"/>
                </a:solidFill>
                <a:effectLst/>
                <a:latin typeface="+mn-lt"/>
                <a:ea typeface="+mn-ea"/>
                <a:cs typeface="+mn-cs"/>
              </a:rPr>
              <a:t>existing</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ties</a:t>
            </a:r>
            <a:r>
              <a:rPr lang="hu-HU" sz="1200" kern="1200" dirty="0">
                <a:solidFill>
                  <a:schemeClr val="tx1"/>
                </a:solidFill>
                <a:effectLst/>
                <a:latin typeface="+mn-lt"/>
                <a:ea typeface="+mn-ea"/>
                <a:cs typeface="+mn-cs"/>
              </a:rPr>
              <a:t> in </a:t>
            </a:r>
            <a:r>
              <a:rPr lang="hu-HU" sz="1200" kern="1200" dirty="0" err="1">
                <a:solidFill>
                  <a:schemeClr val="tx1"/>
                </a:solidFill>
                <a:effectLst/>
                <a:latin typeface="+mn-lt"/>
                <a:ea typeface="+mn-ea"/>
                <a:cs typeface="+mn-cs"/>
              </a:rPr>
              <a:t>the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structure</a:t>
            </a:r>
            <a:r>
              <a:rPr lang="hu-HU" sz="1200" kern="1200" dirty="0">
                <a:solidFill>
                  <a:schemeClr val="tx1"/>
                </a:solidFill>
                <a:effectLst/>
                <a:latin typeface="+mn-lt"/>
                <a:ea typeface="+mn-ea"/>
                <a:cs typeface="+mn-cs"/>
              </a:rPr>
              <a:t>. A </a:t>
            </a:r>
            <a:r>
              <a:rPr lang="hu-HU" sz="1200" kern="1200" dirty="0" err="1">
                <a:solidFill>
                  <a:schemeClr val="tx1"/>
                </a:solidFill>
                <a:effectLst/>
                <a:latin typeface="+mn-lt"/>
                <a:ea typeface="+mn-ea"/>
                <a:cs typeface="+mn-cs"/>
              </a:rPr>
              <a:t>model</a:t>
            </a:r>
            <a:r>
              <a:rPr lang="hu-HU" sz="1200" kern="1200" dirty="0">
                <a:solidFill>
                  <a:schemeClr val="tx1"/>
                </a:solidFill>
                <a:effectLst/>
                <a:latin typeface="+mn-lt"/>
                <a:ea typeface="+mn-ea"/>
                <a:cs typeface="+mn-cs"/>
              </a:rPr>
              <a:t> is </a:t>
            </a:r>
            <a:r>
              <a:rPr lang="hu-HU" sz="1200" kern="1200" dirty="0" err="1">
                <a:solidFill>
                  <a:schemeClr val="tx1"/>
                </a:solidFill>
                <a:effectLst/>
                <a:latin typeface="+mn-lt"/>
                <a:ea typeface="+mn-ea"/>
                <a:cs typeface="+mn-cs"/>
              </a:rPr>
              <a:t>built</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by</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considering</a:t>
            </a:r>
            <a:r>
              <a:rPr lang="hu-HU" sz="1200" kern="1200" dirty="0">
                <a:solidFill>
                  <a:schemeClr val="tx1"/>
                </a:solidFill>
                <a:effectLst/>
                <a:latin typeface="+mn-lt"/>
                <a:ea typeface="+mn-ea"/>
                <a:cs typeface="+mn-cs"/>
              </a:rPr>
              <a:t> local </a:t>
            </a:r>
            <a:r>
              <a:rPr lang="hu-HU" sz="1200" kern="1200" dirty="0" err="1">
                <a:solidFill>
                  <a:schemeClr val="tx1"/>
                </a:solidFill>
                <a:effectLst/>
                <a:latin typeface="+mn-lt"/>
                <a:ea typeface="+mn-ea"/>
                <a:cs typeface="+mn-cs"/>
              </a:rPr>
              <a:t>patterns</a:t>
            </a:r>
            <a:r>
              <a:rPr lang="hu-HU" sz="1200" kern="1200" dirty="0">
                <a:solidFill>
                  <a:schemeClr val="tx1"/>
                </a:solidFill>
                <a:effectLst/>
                <a:latin typeface="+mn-lt"/>
                <a:ea typeface="+mn-ea"/>
                <a:cs typeface="+mn-cs"/>
              </a:rPr>
              <a:t> of </a:t>
            </a:r>
            <a:r>
              <a:rPr lang="hu-HU" sz="1200" kern="1200" dirty="0" err="1">
                <a:solidFill>
                  <a:schemeClr val="tx1"/>
                </a:solidFill>
                <a:effectLst/>
                <a:latin typeface="+mn-lt"/>
                <a:ea typeface="+mn-ea"/>
                <a:cs typeface="+mn-cs"/>
              </a:rPr>
              <a:t>ties</a:t>
            </a:r>
            <a:r>
              <a:rPr lang="hu-HU" sz="1200" kern="1200" dirty="0">
                <a:solidFill>
                  <a:schemeClr val="tx1"/>
                </a:solidFill>
                <a:effectLst/>
                <a:latin typeface="+mn-lt"/>
                <a:ea typeface="+mn-ea"/>
                <a:cs typeface="+mn-cs"/>
              </a:rPr>
              <a:t> in </a:t>
            </a:r>
            <a:r>
              <a:rPr lang="hu-HU" sz="1200" kern="1200" dirty="0" err="1">
                <a:solidFill>
                  <a:schemeClr val="tx1"/>
                </a:solidFill>
                <a:effectLst/>
                <a:latin typeface="+mn-lt"/>
                <a:ea typeface="+mn-ea"/>
                <a:cs typeface="+mn-cs"/>
              </a:rPr>
              <a:t>the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graph</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such</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as</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reciprocated</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ties</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triangles</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homophily</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effect</a:t>
            </a:r>
            <a:r>
              <a:rPr lang="hu-HU" sz="1200" kern="1200" dirty="0">
                <a:solidFill>
                  <a:schemeClr val="tx1"/>
                </a:solidFill>
                <a:effectLst/>
                <a:latin typeface="+mn-lt"/>
                <a:ea typeface="+mn-ea"/>
                <a:cs typeface="+mn-cs"/>
              </a:rPr>
              <a:t>, and </a:t>
            </a:r>
            <a:r>
              <a:rPr lang="hu-HU" sz="1200" kern="1200" dirty="0" err="1">
                <a:solidFill>
                  <a:schemeClr val="tx1"/>
                </a:solidFill>
                <a:effectLst/>
                <a:latin typeface="+mn-lt"/>
                <a:ea typeface="+mn-ea"/>
                <a:cs typeface="+mn-cs"/>
              </a:rPr>
              <a:t>so</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on</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to</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explain</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the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emergence</a:t>
            </a:r>
            <a:r>
              <a:rPr lang="hu-HU" sz="1200" kern="1200" dirty="0">
                <a:solidFill>
                  <a:schemeClr val="tx1"/>
                </a:solidFill>
                <a:effectLst/>
                <a:latin typeface="+mn-lt"/>
                <a:ea typeface="+mn-ea"/>
                <a:cs typeface="+mn-cs"/>
              </a:rPr>
              <a:t> of a </a:t>
            </a:r>
            <a:r>
              <a:rPr lang="hu-HU" sz="1200" kern="1200" dirty="0" err="1">
                <a:solidFill>
                  <a:schemeClr val="tx1"/>
                </a:solidFill>
                <a:effectLst/>
                <a:latin typeface="+mn-lt"/>
                <a:ea typeface="+mn-ea"/>
                <a:cs typeface="+mn-cs"/>
              </a:rPr>
              <a:t>network</a:t>
            </a:r>
            <a:r>
              <a:rPr lang="hu-HU" sz="1200" kern="1200" dirty="0">
                <a:solidFill>
                  <a:schemeClr val="tx1"/>
                </a:solidFill>
                <a:effectLst/>
                <a:latin typeface="+mn-lt"/>
                <a:ea typeface="+mn-ea"/>
                <a:cs typeface="+mn-cs"/>
              </a:rPr>
              <a:t>. </a:t>
            </a:r>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12</a:t>
            </a:fld>
            <a:endParaRPr lang="hu-HU"/>
          </a:p>
        </p:txBody>
      </p:sp>
    </p:spTree>
    <p:extLst>
      <p:ext uri="{BB962C8B-B14F-4D97-AF65-F5344CB8AC3E}">
        <p14:creationId xmlns:p14="http://schemas.microsoft.com/office/powerpoint/2010/main" val="260872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To</a:t>
            </a:r>
            <a:r>
              <a:rPr lang="hu-HU" dirty="0"/>
              <a:t> </a:t>
            </a:r>
            <a:r>
              <a:rPr lang="hu-HU" dirty="0" err="1"/>
              <a:t>see</a:t>
            </a:r>
            <a:r>
              <a:rPr lang="hu-HU" dirty="0"/>
              <a:t> </a:t>
            </a:r>
            <a:r>
              <a:rPr lang="hu-HU" dirty="0" err="1"/>
              <a:t>the</a:t>
            </a:r>
            <a:r>
              <a:rPr lang="hu-HU" dirty="0"/>
              <a:t> </a:t>
            </a:r>
            <a:r>
              <a:rPr lang="hu-HU" dirty="0" err="1"/>
              <a:t>motivations</a:t>
            </a:r>
            <a:r>
              <a:rPr lang="hu-HU" dirty="0"/>
              <a:t> of </a:t>
            </a:r>
            <a:r>
              <a:rPr lang="hu-HU" dirty="0" err="1"/>
              <a:t>sender</a:t>
            </a:r>
            <a:r>
              <a:rPr lang="hu-HU" dirty="0"/>
              <a:t> – </a:t>
            </a:r>
            <a:r>
              <a:rPr lang="hu-HU" dirty="0" err="1"/>
              <a:t>If</a:t>
            </a:r>
            <a:r>
              <a:rPr lang="hu-HU" dirty="0"/>
              <a:t> </a:t>
            </a:r>
            <a:r>
              <a:rPr lang="hu-HU" dirty="0" err="1"/>
              <a:t>it</a:t>
            </a:r>
            <a:r>
              <a:rPr lang="hu-HU" dirty="0"/>
              <a:t> is </a:t>
            </a:r>
            <a:r>
              <a:rPr lang="hu-HU" dirty="0" err="1"/>
              <a:t>only</a:t>
            </a:r>
            <a:r>
              <a:rPr lang="hu-HU" dirty="0"/>
              <a:t> </a:t>
            </a:r>
            <a:r>
              <a:rPr lang="hu-HU" dirty="0" err="1"/>
              <a:t>because</a:t>
            </a:r>
            <a:r>
              <a:rPr lang="hu-HU" dirty="0"/>
              <a:t> of </a:t>
            </a:r>
            <a:r>
              <a:rPr lang="hu-HU" dirty="0" err="1"/>
              <a:t>lack</a:t>
            </a:r>
            <a:r>
              <a:rPr lang="hu-HU" dirty="0"/>
              <a:t> of </a:t>
            </a:r>
            <a:r>
              <a:rPr lang="hu-HU" dirty="0" err="1"/>
              <a:t>cooperation</a:t>
            </a:r>
            <a:r>
              <a:rPr lang="hu-HU" dirty="0"/>
              <a:t> and </a:t>
            </a:r>
            <a:r>
              <a:rPr lang="hu-HU" dirty="0" err="1"/>
              <a:t>bad</a:t>
            </a:r>
            <a:r>
              <a:rPr lang="hu-HU" dirty="0"/>
              <a:t> </a:t>
            </a:r>
            <a:r>
              <a:rPr lang="hu-HU" dirty="0" err="1"/>
              <a:t>reputation</a:t>
            </a:r>
            <a:r>
              <a:rPr lang="hu-HU" dirty="0"/>
              <a:t> </a:t>
            </a:r>
            <a:r>
              <a:rPr lang="hu-HU" dirty="0" err="1"/>
              <a:t>or</a:t>
            </a:r>
            <a:r>
              <a:rPr lang="hu-HU" dirty="0"/>
              <a:t> </a:t>
            </a:r>
            <a:r>
              <a:rPr lang="hu-HU" dirty="0" err="1"/>
              <a:t>other</a:t>
            </a:r>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3</a:t>
            </a:fld>
            <a:endParaRPr lang="hu-HU"/>
          </a:p>
        </p:txBody>
      </p:sp>
    </p:spTree>
    <p:extLst>
      <p:ext uri="{BB962C8B-B14F-4D97-AF65-F5344CB8AC3E}">
        <p14:creationId xmlns:p14="http://schemas.microsoft.com/office/powerpoint/2010/main" val="16432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Frustration of employees can be caused by lack of promotional opportunities. We hypothesize that those colleagues who are working for an organization for a longer period are more likely to get demotivated and reduce their frustration by gossiping negatively.</a:t>
            </a:r>
            <a:endParaRPr lang="hu-H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Negative gossip can be a result of unpleasant social comparison but employees don’t compare themselves to anyone. Comparison is only meaningful when they are in similar positions, meaning the same level of hierarchy in the case of this analysis. It only makes sense if a non-leader gossips about other people who are the same level of hierarchy, and leader’s gossip about each other. </a:t>
            </a:r>
            <a:endParaRPr lang="hu-H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u-HU" sz="1200" kern="1200" dirty="0">
              <a:solidFill>
                <a:schemeClr val="tx1"/>
              </a:solidFill>
              <a:effectLst/>
              <a:latin typeface="+mn-lt"/>
              <a:ea typeface="+mn-ea"/>
              <a:cs typeface="+mn-cs"/>
            </a:endParaRPr>
          </a:p>
          <a:p>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4</a:t>
            </a:fld>
            <a:endParaRPr lang="hu-HU"/>
          </a:p>
        </p:txBody>
      </p:sp>
    </p:spTree>
    <p:extLst>
      <p:ext uri="{BB962C8B-B14F-4D97-AF65-F5344CB8AC3E}">
        <p14:creationId xmlns:p14="http://schemas.microsoft.com/office/powerpoint/2010/main" val="393824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expect to that when an employee is envies the financial situation of a colleague, she will spread negative gossip about the envied peer, especially when sender thinks that target does not deserve the wage she has. Negative gossip might be an attempt to reduce her frustration but can also be interpreted as a tool for undermining the more successful colleagues. In a competitive setting, it might also be a tool for outcompete colleagues by reducing their reputation. </a:t>
            </a:r>
            <a:endParaRPr lang="hu-H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social comparison is meaningful with similar ones, we hypothesize that if target is a leader with higher financial incentives than it will not generate negative gossip because her position in the hierarchy legitimizes her wage. </a:t>
            </a:r>
            <a:endParaRPr lang="hu-H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5</a:t>
            </a:fld>
            <a:endParaRPr lang="hu-HU"/>
          </a:p>
        </p:txBody>
      </p:sp>
    </p:spTree>
    <p:extLst>
      <p:ext uri="{BB962C8B-B14F-4D97-AF65-F5344CB8AC3E}">
        <p14:creationId xmlns:p14="http://schemas.microsoft.com/office/powerpoint/2010/main" val="96875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Cooperation</a:t>
            </a:r>
            <a:r>
              <a:rPr lang="hu-HU" dirty="0"/>
              <a:t> and </a:t>
            </a:r>
            <a:r>
              <a:rPr lang="hu-HU" dirty="0" err="1"/>
              <a:t>reputation</a:t>
            </a:r>
            <a:r>
              <a:rPr lang="hu-HU" dirty="0"/>
              <a:t>: </a:t>
            </a:r>
            <a:r>
              <a:rPr lang="hu-HU" dirty="0" err="1"/>
              <a:t>target</a:t>
            </a:r>
            <a:r>
              <a:rPr lang="hu-HU" dirty="0"/>
              <a:t> </a:t>
            </a:r>
            <a:r>
              <a:rPr lang="hu-HU" dirty="0" err="1"/>
              <a:t>doesn</a:t>
            </a:r>
            <a:r>
              <a:rPr lang="en-US" dirty="0"/>
              <a:t>’t cooperate, therefore reputational information will be transmitted about him.</a:t>
            </a:r>
            <a:endParaRPr lang="hu-HU" dirty="0"/>
          </a:p>
          <a:p>
            <a:r>
              <a:rPr lang="en-US" dirty="0"/>
              <a:t>Gossip can be a tool for socially exclude those who do not fit into the team</a:t>
            </a:r>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6</a:t>
            </a:fld>
            <a:endParaRPr lang="hu-HU"/>
          </a:p>
        </p:txBody>
      </p:sp>
    </p:spTree>
    <p:extLst>
      <p:ext uri="{BB962C8B-B14F-4D97-AF65-F5344CB8AC3E}">
        <p14:creationId xmlns:p14="http://schemas.microsoft.com/office/powerpoint/2010/main" val="19266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err="1">
                <a:solidFill>
                  <a:schemeClr val="tx1"/>
                </a:solidFill>
                <a:effectLst/>
                <a:latin typeface="+mn-lt"/>
                <a:ea typeface="+mn-ea"/>
                <a:cs typeface="+mn-cs"/>
              </a:rPr>
              <a:t>They</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provide</a:t>
            </a:r>
            <a:r>
              <a:rPr lang="hu-HU" sz="1200" kern="1200" dirty="0">
                <a:solidFill>
                  <a:schemeClr val="tx1"/>
                </a:solidFill>
                <a:effectLst/>
                <a:latin typeface="+mn-lt"/>
                <a:ea typeface="+mn-ea"/>
                <a:cs typeface="+mn-cs"/>
              </a:rPr>
              <a:t> a </a:t>
            </a:r>
            <a:r>
              <a:rPr lang="hu-HU" sz="1200" kern="1200" dirty="0" err="1">
                <a:solidFill>
                  <a:schemeClr val="tx1"/>
                </a:solidFill>
                <a:effectLst/>
                <a:latin typeface="+mn-lt"/>
                <a:ea typeface="+mn-ea"/>
                <a:cs typeface="+mn-cs"/>
              </a:rPr>
              <a:t>model</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for</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the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existing</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network</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structure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by</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considering</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existing</a:t>
            </a:r>
            <a:r>
              <a:rPr lang="hu-HU" sz="1200" kern="1200" dirty="0">
                <a:solidFill>
                  <a:schemeClr val="tx1"/>
                </a:solidFill>
                <a:effectLst/>
                <a:latin typeface="+mn-lt"/>
                <a:ea typeface="+mn-ea"/>
                <a:cs typeface="+mn-cs"/>
              </a:rPr>
              <a:t> and non-</a:t>
            </a:r>
            <a:r>
              <a:rPr lang="hu-HU" sz="1200" kern="1200" dirty="0" err="1">
                <a:solidFill>
                  <a:schemeClr val="tx1"/>
                </a:solidFill>
                <a:effectLst/>
                <a:latin typeface="+mn-lt"/>
                <a:ea typeface="+mn-ea"/>
                <a:cs typeface="+mn-cs"/>
              </a:rPr>
              <a:t>existing</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ties</a:t>
            </a:r>
            <a:r>
              <a:rPr lang="hu-HU" sz="1200" kern="1200" dirty="0">
                <a:solidFill>
                  <a:schemeClr val="tx1"/>
                </a:solidFill>
                <a:effectLst/>
                <a:latin typeface="+mn-lt"/>
                <a:ea typeface="+mn-ea"/>
                <a:cs typeface="+mn-cs"/>
              </a:rPr>
              <a:t> in </a:t>
            </a:r>
            <a:r>
              <a:rPr lang="hu-HU" sz="1200" kern="1200" dirty="0" err="1">
                <a:solidFill>
                  <a:schemeClr val="tx1"/>
                </a:solidFill>
                <a:effectLst/>
                <a:latin typeface="+mn-lt"/>
                <a:ea typeface="+mn-ea"/>
                <a:cs typeface="+mn-cs"/>
              </a:rPr>
              <a:t>the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structure</a:t>
            </a:r>
            <a:r>
              <a:rPr lang="hu-HU" sz="1200" kern="1200" dirty="0">
                <a:solidFill>
                  <a:schemeClr val="tx1"/>
                </a:solidFill>
                <a:effectLst/>
                <a:latin typeface="+mn-lt"/>
                <a:ea typeface="+mn-ea"/>
                <a:cs typeface="+mn-cs"/>
              </a:rPr>
              <a:t>. A </a:t>
            </a:r>
            <a:r>
              <a:rPr lang="hu-HU" sz="1200" kern="1200" dirty="0" err="1">
                <a:solidFill>
                  <a:schemeClr val="tx1"/>
                </a:solidFill>
                <a:effectLst/>
                <a:latin typeface="+mn-lt"/>
                <a:ea typeface="+mn-ea"/>
                <a:cs typeface="+mn-cs"/>
              </a:rPr>
              <a:t>model</a:t>
            </a:r>
            <a:r>
              <a:rPr lang="hu-HU" sz="1200" kern="1200" dirty="0">
                <a:solidFill>
                  <a:schemeClr val="tx1"/>
                </a:solidFill>
                <a:effectLst/>
                <a:latin typeface="+mn-lt"/>
                <a:ea typeface="+mn-ea"/>
                <a:cs typeface="+mn-cs"/>
              </a:rPr>
              <a:t> is </a:t>
            </a:r>
            <a:r>
              <a:rPr lang="hu-HU" sz="1200" kern="1200" dirty="0" err="1">
                <a:solidFill>
                  <a:schemeClr val="tx1"/>
                </a:solidFill>
                <a:effectLst/>
                <a:latin typeface="+mn-lt"/>
                <a:ea typeface="+mn-ea"/>
                <a:cs typeface="+mn-cs"/>
              </a:rPr>
              <a:t>built</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by</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considering</a:t>
            </a:r>
            <a:r>
              <a:rPr lang="hu-HU" sz="1200" kern="1200" dirty="0">
                <a:solidFill>
                  <a:schemeClr val="tx1"/>
                </a:solidFill>
                <a:effectLst/>
                <a:latin typeface="+mn-lt"/>
                <a:ea typeface="+mn-ea"/>
                <a:cs typeface="+mn-cs"/>
              </a:rPr>
              <a:t> local </a:t>
            </a:r>
            <a:r>
              <a:rPr lang="hu-HU" sz="1200" kern="1200" dirty="0" err="1">
                <a:solidFill>
                  <a:schemeClr val="tx1"/>
                </a:solidFill>
                <a:effectLst/>
                <a:latin typeface="+mn-lt"/>
                <a:ea typeface="+mn-ea"/>
                <a:cs typeface="+mn-cs"/>
              </a:rPr>
              <a:t>patterns</a:t>
            </a:r>
            <a:r>
              <a:rPr lang="hu-HU" sz="1200" kern="1200" dirty="0">
                <a:solidFill>
                  <a:schemeClr val="tx1"/>
                </a:solidFill>
                <a:effectLst/>
                <a:latin typeface="+mn-lt"/>
                <a:ea typeface="+mn-ea"/>
                <a:cs typeface="+mn-cs"/>
              </a:rPr>
              <a:t> of </a:t>
            </a:r>
            <a:r>
              <a:rPr lang="hu-HU" sz="1200" kern="1200" dirty="0" err="1">
                <a:solidFill>
                  <a:schemeClr val="tx1"/>
                </a:solidFill>
                <a:effectLst/>
                <a:latin typeface="+mn-lt"/>
                <a:ea typeface="+mn-ea"/>
                <a:cs typeface="+mn-cs"/>
              </a:rPr>
              <a:t>ties</a:t>
            </a:r>
            <a:r>
              <a:rPr lang="hu-HU" sz="1200" kern="1200" dirty="0">
                <a:solidFill>
                  <a:schemeClr val="tx1"/>
                </a:solidFill>
                <a:effectLst/>
                <a:latin typeface="+mn-lt"/>
                <a:ea typeface="+mn-ea"/>
                <a:cs typeface="+mn-cs"/>
              </a:rPr>
              <a:t> in </a:t>
            </a:r>
            <a:r>
              <a:rPr lang="hu-HU" sz="1200" kern="1200" dirty="0" err="1">
                <a:solidFill>
                  <a:schemeClr val="tx1"/>
                </a:solidFill>
                <a:effectLst/>
                <a:latin typeface="+mn-lt"/>
                <a:ea typeface="+mn-ea"/>
                <a:cs typeface="+mn-cs"/>
              </a:rPr>
              <a:t>the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graph</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such</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as</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reciprocated</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ties</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triangles</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homophily</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effect</a:t>
            </a:r>
            <a:r>
              <a:rPr lang="hu-HU" sz="1200" kern="1200" dirty="0">
                <a:solidFill>
                  <a:schemeClr val="tx1"/>
                </a:solidFill>
                <a:effectLst/>
                <a:latin typeface="+mn-lt"/>
                <a:ea typeface="+mn-ea"/>
                <a:cs typeface="+mn-cs"/>
              </a:rPr>
              <a:t>, and </a:t>
            </a:r>
            <a:r>
              <a:rPr lang="hu-HU" sz="1200" kern="1200" dirty="0" err="1">
                <a:solidFill>
                  <a:schemeClr val="tx1"/>
                </a:solidFill>
                <a:effectLst/>
                <a:latin typeface="+mn-lt"/>
                <a:ea typeface="+mn-ea"/>
                <a:cs typeface="+mn-cs"/>
              </a:rPr>
              <a:t>so</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on</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to</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explain</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the</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emergence</a:t>
            </a:r>
            <a:r>
              <a:rPr lang="hu-HU" sz="1200" kern="1200" dirty="0">
                <a:solidFill>
                  <a:schemeClr val="tx1"/>
                </a:solidFill>
                <a:effectLst/>
                <a:latin typeface="+mn-lt"/>
                <a:ea typeface="+mn-ea"/>
                <a:cs typeface="+mn-cs"/>
              </a:rPr>
              <a:t> of a </a:t>
            </a:r>
            <a:r>
              <a:rPr lang="hu-HU" sz="1200" kern="1200" dirty="0" err="1">
                <a:solidFill>
                  <a:schemeClr val="tx1"/>
                </a:solidFill>
                <a:effectLst/>
                <a:latin typeface="+mn-lt"/>
                <a:ea typeface="+mn-ea"/>
                <a:cs typeface="+mn-cs"/>
              </a:rPr>
              <a:t>network</a:t>
            </a:r>
            <a:r>
              <a:rPr lang="hu-HU" sz="1200" kern="1200" dirty="0">
                <a:solidFill>
                  <a:schemeClr val="tx1"/>
                </a:solidFill>
                <a:effectLst/>
                <a:latin typeface="+mn-lt"/>
                <a:ea typeface="+mn-ea"/>
                <a:cs typeface="+mn-cs"/>
              </a:rPr>
              <a:t>. </a:t>
            </a:r>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7</a:t>
            </a:fld>
            <a:endParaRPr lang="hu-HU"/>
          </a:p>
        </p:txBody>
      </p:sp>
    </p:spTree>
    <p:extLst>
      <p:ext uri="{BB962C8B-B14F-4D97-AF65-F5344CB8AC3E}">
        <p14:creationId xmlns:p14="http://schemas.microsoft.com/office/powerpoint/2010/main" val="104523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8</a:t>
            </a:fld>
            <a:endParaRPr lang="hu-HU"/>
          </a:p>
        </p:txBody>
      </p:sp>
    </p:spTree>
    <p:extLst>
      <p:ext uri="{BB962C8B-B14F-4D97-AF65-F5344CB8AC3E}">
        <p14:creationId xmlns:p14="http://schemas.microsoft.com/office/powerpoint/2010/main" val="3149935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9</a:t>
            </a:fld>
            <a:endParaRPr lang="hu-HU"/>
          </a:p>
        </p:txBody>
      </p:sp>
    </p:spTree>
    <p:extLst>
      <p:ext uri="{BB962C8B-B14F-4D97-AF65-F5344CB8AC3E}">
        <p14:creationId xmlns:p14="http://schemas.microsoft.com/office/powerpoint/2010/main" val="187291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10DAB6D3-AC82-41B6-B76C-2B3E814C5D2C}" type="slidenum">
              <a:rPr lang="hu-HU" smtClean="0"/>
              <a:t>10</a:t>
            </a:fld>
            <a:endParaRPr lang="hu-HU"/>
          </a:p>
        </p:txBody>
      </p:sp>
    </p:spTree>
    <p:extLst>
      <p:ext uri="{BB962C8B-B14F-4D97-AF65-F5344CB8AC3E}">
        <p14:creationId xmlns:p14="http://schemas.microsoft.com/office/powerpoint/2010/main" val="286602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hu-HU"/>
              <a:t>Mintacím szerkesztése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a:t>Kattintson ide az alcím mintájának szerkesztéséhez</a:t>
            </a:r>
            <a:endParaRPr lang="en-US"/>
          </a:p>
        </p:txBody>
      </p:sp>
      <p:sp>
        <p:nvSpPr>
          <p:cNvPr id="4" name="Date Placeholder 3"/>
          <p:cNvSpPr>
            <a:spLocks noGrp="1"/>
          </p:cNvSpPr>
          <p:nvPr>
            <p:ph type="dt" sz="half" idx="10"/>
          </p:nvPr>
        </p:nvSpPr>
        <p:spPr/>
        <p:txBody>
          <a:bodyPr/>
          <a:lstStyle/>
          <a:p>
            <a:fld id="{C91FA349-7D1F-41B5-9F5B-1F7A56D9E2B9}" type="datetimeFigureOut">
              <a:rPr lang="hu-HU" smtClean="0"/>
              <a:t>2018. 10. 26.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382187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a:p>
        </p:txBody>
      </p:sp>
      <p:sp>
        <p:nvSpPr>
          <p:cNvPr id="3" name="Vertical Text Placeholder 2"/>
          <p:cNvSpPr>
            <a:spLocks noGrp="1"/>
          </p:cNvSpPr>
          <p:nvPr>
            <p:ph type="body" orient="vert" idx="1"/>
          </p:nvPr>
        </p:nvSpPr>
        <p:spPr/>
        <p:txBody>
          <a:bodyPr vert="eaVert"/>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p:cNvSpPr>
            <a:spLocks noGrp="1"/>
          </p:cNvSpPr>
          <p:nvPr>
            <p:ph type="dt" sz="half" idx="10"/>
          </p:nvPr>
        </p:nvSpPr>
        <p:spPr/>
        <p:txBody>
          <a:bodyPr/>
          <a:lstStyle/>
          <a:p>
            <a:fld id="{C91FA349-7D1F-41B5-9F5B-1F7A56D9E2B9}" type="datetimeFigureOut">
              <a:rPr lang="hu-HU" smtClean="0"/>
              <a:t>2018. 10. 26.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66985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hu-HU"/>
              <a:t>Mintacím szerkesztése</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p:cNvSpPr>
            <a:spLocks noGrp="1"/>
          </p:cNvSpPr>
          <p:nvPr>
            <p:ph type="dt" sz="half" idx="10"/>
          </p:nvPr>
        </p:nvSpPr>
        <p:spPr/>
        <p:txBody>
          <a:bodyPr/>
          <a:lstStyle/>
          <a:p>
            <a:fld id="{C91FA349-7D1F-41B5-9F5B-1F7A56D9E2B9}" type="datetimeFigureOut">
              <a:rPr lang="hu-HU" smtClean="0"/>
              <a:t>2018. 10. 26.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170817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a:p>
        </p:txBody>
      </p:sp>
      <p:sp>
        <p:nvSpPr>
          <p:cNvPr id="3" name="Content Placeholder 2"/>
          <p:cNvSpPr>
            <a:spLocks noGrp="1"/>
          </p:cNvSpPr>
          <p:nvPr>
            <p:ph idx="1"/>
          </p:nvPr>
        </p:nvSpPr>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p:cNvSpPr>
            <a:spLocks noGrp="1"/>
          </p:cNvSpPr>
          <p:nvPr>
            <p:ph type="dt" sz="half" idx="10"/>
          </p:nvPr>
        </p:nvSpPr>
        <p:spPr/>
        <p:txBody>
          <a:bodyPr/>
          <a:lstStyle/>
          <a:p>
            <a:fld id="{C91FA349-7D1F-41B5-9F5B-1F7A56D9E2B9}" type="datetimeFigureOut">
              <a:rPr lang="hu-HU" smtClean="0"/>
              <a:t>2018. 10. 26.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291766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hu-HU"/>
              <a:t>Mintacím szerkesztése</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Mintaszöveg-stílusok szerkesztése</a:t>
            </a:r>
          </a:p>
        </p:txBody>
      </p:sp>
      <p:sp>
        <p:nvSpPr>
          <p:cNvPr id="4" name="Date Placeholder 3"/>
          <p:cNvSpPr>
            <a:spLocks noGrp="1"/>
          </p:cNvSpPr>
          <p:nvPr>
            <p:ph type="dt" sz="half" idx="10"/>
          </p:nvPr>
        </p:nvSpPr>
        <p:spPr/>
        <p:txBody>
          <a:bodyPr/>
          <a:lstStyle/>
          <a:p>
            <a:fld id="{C91FA349-7D1F-41B5-9F5B-1F7A56D9E2B9}" type="datetimeFigureOut">
              <a:rPr lang="hu-HU" smtClean="0"/>
              <a:t>2018. 10. 26.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196572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Date Placeholder 4"/>
          <p:cNvSpPr>
            <a:spLocks noGrp="1"/>
          </p:cNvSpPr>
          <p:nvPr>
            <p:ph type="dt" sz="half" idx="10"/>
          </p:nvPr>
        </p:nvSpPr>
        <p:spPr/>
        <p:txBody>
          <a:bodyPr/>
          <a:lstStyle/>
          <a:p>
            <a:fld id="{C91FA349-7D1F-41B5-9F5B-1F7A56D9E2B9}" type="datetimeFigureOut">
              <a:rPr lang="hu-HU" smtClean="0"/>
              <a:t>2018. 10. 26.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425829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hu-HU"/>
              <a:t>Mintacím szerkesztése</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Mintaszöveg-stílusok szerkesztése</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Mintaszöveg-stílusok szerkesztése</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Date Placeholder 6"/>
          <p:cNvSpPr>
            <a:spLocks noGrp="1"/>
          </p:cNvSpPr>
          <p:nvPr>
            <p:ph type="dt" sz="half" idx="10"/>
          </p:nvPr>
        </p:nvSpPr>
        <p:spPr/>
        <p:txBody>
          <a:bodyPr/>
          <a:lstStyle/>
          <a:p>
            <a:fld id="{C91FA349-7D1F-41B5-9F5B-1F7A56D9E2B9}" type="datetimeFigureOut">
              <a:rPr lang="hu-HU" smtClean="0"/>
              <a:t>2018. 10. 26.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383833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a:p>
        </p:txBody>
      </p:sp>
      <p:sp>
        <p:nvSpPr>
          <p:cNvPr id="3" name="Date Placeholder 2"/>
          <p:cNvSpPr>
            <a:spLocks noGrp="1"/>
          </p:cNvSpPr>
          <p:nvPr>
            <p:ph type="dt" sz="half" idx="10"/>
          </p:nvPr>
        </p:nvSpPr>
        <p:spPr/>
        <p:txBody>
          <a:bodyPr/>
          <a:lstStyle/>
          <a:p>
            <a:fld id="{C91FA349-7D1F-41B5-9F5B-1F7A56D9E2B9}" type="datetimeFigureOut">
              <a:rPr lang="hu-HU" smtClean="0"/>
              <a:t>2018. 10. 26.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168644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A349-7D1F-41B5-9F5B-1F7A56D9E2B9}" type="datetimeFigureOut">
              <a:rPr lang="hu-HU" smtClean="0"/>
              <a:t>2018. 10. 26.</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62325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hu-HU"/>
              <a:t>Mintacím szerkesztése</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Mintaszöveg-stílusok szerkesztése</a:t>
            </a:r>
          </a:p>
        </p:txBody>
      </p:sp>
      <p:sp>
        <p:nvSpPr>
          <p:cNvPr id="5" name="Date Placeholder 4"/>
          <p:cNvSpPr>
            <a:spLocks noGrp="1"/>
          </p:cNvSpPr>
          <p:nvPr>
            <p:ph type="dt" sz="half" idx="10"/>
          </p:nvPr>
        </p:nvSpPr>
        <p:spPr/>
        <p:txBody>
          <a:bodyPr/>
          <a:lstStyle/>
          <a:p>
            <a:fld id="{C91FA349-7D1F-41B5-9F5B-1F7A56D9E2B9}" type="datetimeFigureOut">
              <a:rPr lang="hu-HU" smtClean="0"/>
              <a:t>2018. 10. 26.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253826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hu-HU"/>
              <a:t>Mintacím szerkesztése</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Mintaszöveg-stílusok szerkesztése</a:t>
            </a:r>
          </a:p>
        </p:txBody>
      </p:sp>
      <p:sp>
        <p:nvSpPr>
          <p:cNvPr id="5" name="Date Placeholder 4"/>
          <p:cNvSpPr>
            <a:spLocks noGrp="1"/>
          </p:cNvSpPr>
          <p:nvPr>
            <p:ph type="dt" sz="half" idx="10"/>
          </p:nvPr>
        </p:nvSpPr>
        <p:spPr/>
        <p:txBody>
          <a:bodyPr/>
          <a:lstStyle/>
          <a:p>
            <a:fld id="{C91FA349-7D1F-41B5-9F5B-1F7A56D9E2B9}" type="datetimeFigureOut">
              <a:rPr lang="hu-HU" smtClean="0"/>
              <a:t>2018. 10. 26.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DC65438-75CB-4D8B-94E0-B22D403F2F7A}" type="slidenum">
              <a:rPr lang="hu-HU" smtClean="0"/>
              <a:t>‹#›</a:t>
            </a:fld>
            <a:endParaRPr lang="hu-HU"/>
          </a:p>
        </p:txBody>
      </p:sp>
    </p:spTree>
    <p:extLst>
      <p:ext uri="{BB962C8B-B14F-4D97-AF65-F5344CB8AC3E}">
        <p14:creationId xmlns:p14="http://schemas.microsoft.com/office/powerpoint/2010/main" val="393301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hu-HU"/>
              <a:t>Mintacím szerkesztése</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FA349-7D1F-41B5-9F5B-1F7A56D9E2B9}" type="datetimeFigureOut">
              <a:rPr lang="hu-HU" smtClean="0"/>
              <a:t>2018. 10. 26.</a:t>
            </a:fld>
            <a:endParaRPr lang="hu-HU"/>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65438-75CB-4D8B-94E0-B22D403F2F7A}" type="slidenum">
              <a:rPr lang="hu-HU" smtClean="0"/>
              <a:t>‹#›</a:t>
            </a:fld>
            <a:endParaRPr lang="hu-HU"/>
          </a:p>
        </p:txBody>
      </p:sp>
    </p:spTree>
    <p:extLst>
      <p:ext uri="{BB962C8B-B14F-4D97-AF65-F5344CB8AC3E}">
        <p14:creationId xmlns:p14="http://schemas.microsoft.com/office/powerpoint/2010/main" val="2850628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papay.boroka@tk.mta.hu"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A851A643-EA4E-4F24-A491-4A649135617E}"/>
              </a:ext>
            </a:extLst>
          </p:cNvPr>
          <p:cNvSpPr>
            <a:spLocks noGrp="1"/>
          </p:cNvSpPr>
          <p:nvPr>
            <p:ph type="ctrTitle"/>
          </p:nvPr>
        </p:nvSpPr>
        <p:spPr>
          <a:xfrm>
            <a:off x="1524000" y="1342263"/>
            <a:ext cx="9144000" cy="2387600"/>
          </a:xfrm>
        </p:spPr>
        <p:txBody>
          <a:bodyPr>
            <a:normAutofit fontScale="90000"/>
          </a:bodyPr>
          <a:lstStyle/>
          <a:p>
            <a:r>
              <a:rPr lang="en-US" b="1" dirty="0"/>
              <a:t>Money talks: Gossip as a tool of competition and informal undermining</a:t>
            </a:r>
            <a:endParaRPr lang="hu-HU" dirty="0"/>
          </a:p>
        </p:txBody>
      </p:sp>
      <p:sp>
        <p:nvSpPr>
          <p:cNvPr id="3" name="Alcím 2">
            <a:extLst>
              <a:ext uri="{FF2B5EF4-FFF2-40B4-BE49-F238E27FC236}">
                <a16:creationId xmlns:a16="http://schemas.microsoft.com/office/drawing/2014/main" xmlns="" id="{CB69C97D-1087-462F-AF6B-AB8B62A5CD26}"/>
              </a:ext>
            </a:extLst>
          </p:cNvPr>
          <p:cNvSpPr>
            <a:spLocks noGrp="1"/>
          </p:cNvSpPr>
          <p:nvPr>
            <p:ph type="subTitle" idx="1"/>
          </p:nvPr>
        </p:nvSpPr>
        <p:spPr>
          <a:xfrm>
            <a:off x="1524000" y="3743439"/>
            <a:ext cx="9144000" cy="1554425"/>
          </a:xfrm>
        </p:spPr>
        <p:txBody>
          <a:bodyPr>
            <a:normAutofit fontScale="62500" lnSpcReduction="20000"/>
          </a:bodyPr>
          <a:lstStyle/>
          <a:p>
            <a:r>
              <a:rPr lang="en-US" dirty="0" err="1"/>
              <a:t>Boróka</a:t>
            </a:r>
            <a:r>
              <a:rPr lang="en-US" dirty="0"/>
              <a:t> </a:t>
            </a:r>
            <a:r>
              <a:rPr lang="en-US" dirty="0" err="1"/>
              <a:t>Pápay</a:t>
            </a:r>
            <a:r>
              <a:rPr lang="hu-HU" dirty="0"/>
              <a:t/>
            </a:r>
            <a:br>
              <a:rPr lang="hu-HU" dirty="0"/>
            </a:br>
            <a:r>
              <a:rPr lang="en-US" dirty="0">
                <a:hlinkClick r:id="rId2"/>
              </a:rPr>
              <a:t>papay.boroka@tk.mta.hu</a:t>
            </a:r>
            <a:endParaRPr lang="hu-HU" dirty="0"/>
          </a:p>
          <a:p>
            <a:r>
              <a:rPr lang="hu-HU" dirty="0" err="1" smtClean="0"/>
              <a:t>Co-Author</a:t>
            </a:r>
            <a:r>
              <a:rPr lang="hu-HU" dirty="0" smtClean="0"/>
              <a:t>:</a:t>
            </a:r>
          </a:p>
          <a:p>
            <a:r>
              <a:rPr lang="hu-HU" dirty="0" smtClean="0"/>
              <a:t>Károly Takács</a:t>
            </a:r>
            <a:endParaRPr lang="hu-HU" dirty="0"/>
          </a:p>
          <a:p>
            <a:r>
              <a:rPr lang="hu-HU" dirty="0"/>
              <a:t>EGOS 2</a:t>
            </a:r>
            <a:r>
              <a:rPr lang="en-US" dirty="0"/>
              <a:t>017</a:t>
            </a:r>
            <a:endParaRPr lang="hu-HU" dirty="0"/>
          </a:p>
          <a:p>
            <a:endParaRPr lang="hu-HU" dirty="0"/>
          </a:p>
        </p:txBody>
      </p:sp>
      <p:sp>
        <p:nvSpPr>
          <p:cNvPr id="4" name="Szövegdoboz 3">
            <a:extLst>
              <a:ext uri="{FF2B5EF4-FFF2-40B4-BE49-F238E27FC236}">
                <a16:creationId xmlns:a16="http://schemas.microsoft.com/office/drawing/2014/main" xmlns="" id="{960F69F5-BD8F-4C6A-B4FB-9E9FEC8C1430}"/>
              </a:ext>
            </a:extLst>
          </p:cNvPr>
          <p:cNvSpPr txBox="1"/>
          <p:nvPr/>
        </p:nvSpPr>
        <p:spPr>
          <a:xfrm>
            <a:off x="524759" y="6004873"/>
            <a:ext cx="11142482" cy="430887"/>
          </a:xfrm>
          <a:prstGeom prst="rect">
            <a:avLst/>
          </a:prstGeom>
          <a:noFill/>
        </p:spPr>
        <p:txBody>
          <a:bodyPr wrap="square" rtlCol="0">
            <a:spAutoFit/>
          </a:bodyPr>
          <a:lstStyle/>
          <a:p>
            <a:r>
              <a:rPr lang="en-US" sz="1100" dirty="0"/>
              <a:t>This project has received funding from the European Research Council (ERC) under the European Union’s Horizon 2020 research and innovation </a:t>
            </a:r>
            <a:r>
              <a:rPr lang="en-US" sz="1100" dirty="0" err="1"/>
              <a:t>programme</a:t>
            </a:r>
            <a:r>
              <a:rPr lang="en-US" sz="1100" dirty="0"/>
              <a:t> (grant agreement No ERC/648693).</a:t>
            </a:r>
            <a:endParaRPr lang="hu-HU" sz="1100" dirty="0"/>
          </a:p>
          <a:p>
            <a:endParaRPr lang="hu-HU" sz="1100" dirty="0"/>
          </a:p>
        </p:txBody>
      </p:sp>
      <p:sp>
        <p:nvSpPr>
          <p:cNvPr id="5" name="Szövegdoboz 4">
            <a:extLst>
              <a:ext uri="{FF2B5EF4-FFF2-40B4-BE49-F238E27FC236}">
                <a16:creationId xmlns:a16="http://schemas.microsoft.com/office/drawing/2014/main" xmlns="" id="{E36E1F4E-873B-419B-BA9F-F662A343A5D2}"/>
              </a:ext>
            </a:extLst>
          </p:cNvPr>
          <p:cNvSpPr txBox="1"/>
          <p:nvPr/>
        </p:nvSpPr>
        <p:spPr>
          <a:xfrm>
            <a:off x="7253192" y="283774"/>
            <a:ext cx="3252248" cy="1200329"/>
          </a:xfrm>
          <a:prstGeom prst="rect">
            <a:avLst/>
          </a:prstGeom>
          <a:noFill/>
        </p:spPr>
        <p:txBody>
          <a:bodyPr wrap="square" rtlCol="0">
            <a:spAutoFit/>
          </a:bodyPr>
          <a:lstStyle/>
          <a:p>
            <a:pPr algn="r"/>
            <a:r>
              <a:rPr lang="en-US" dirty="0"/>
              <a:t>Research Center for Educational and Network Studies (RECENS) Hungarian Academy of Sciences</a:t>
            </a:r>
            <a:endParaRPr lang="hu-HU" dirty="0"/>
          </a:p>
          <a:p>
            <a:pPr algn="r"/>
            <a:endParaRPr lang="hu-HU" dirty="0"/>
          </a:p>
        </p:txBody>
      </p:sp>
      <p:pic>
        <p:nvPicPr>
          <p:cNvPr id="6" name="Kép 5">
            <a:extLst>
              <a:ext uri="{FF2B5EF4-FFF2-40B4-BE49-F238E27FC236}">
                <a16:creationId xmlns:a16="http://schemas.microsoft.com/office/drawing/2014/main" xmlns="" id="{9C2107E6-996A-4688-8202-0A8058EE7CBF}"/>
              </a:ext>
            </a:extLst>
          </p:cNvPr>
          <p:cNvPicPr>
            <a:picLocks noChangeAspect="1"/>
          </p:cNvPicPr>
          <p:nvPr/>
        </p:nvPicPr>
        <p:blipFill>
          <a:blip r:embed="rId3" cstate="print"/>
          <a:srcRect/>
          <a:stretch>
            <a:fillRect/>
          </a:stretch>
        </p:blipFill>
        <p:spPr bwMode="auto">
          <a:xfrm>
            <a:off x="10354494" y="45974"/>
            <a:ext cx="1837506" cy="1362944"/>
          </a:xfrm>
          <a:prstGeom prst="rect">
            <a:avLst/>
          </a:prstGeom>
          <a:noFill/>
          <a:ln w="9525">
            <a:noFill/>
            <a:miter lim="800000"/>
            <a:headEnd/>
            <a:tailEnd/>
          </a:ln>
        </p:spPr>
      </p:pic>
      <p:pic>
        <p:nvPicPr>
          <p:cNvPr id="7" name="Kép 6">
            <a:extLst>
              <a:ext uri="{FF2B5EF4-FFF2-40B4-BE49-F238E27FC236}">
                <a16:creationId xmlns:a16="http://schemas.microsoft.com/office/drawing/2014/main" xmlns="" id="{E7CC93F6-D29D-43B9-9582-920E078749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443" y="167590"/>
            <a:ext cx="1547664" cy="1119711"/>
          </a:xfrm>
          <a:prstGeom prst="rect">
            <a:avLst/>
          </a:prstGeom>
        </p:spPr>
      </p:pic>
    </p:spTree>
    <p:extLst>
      <p:ext uri="{BB962C8B-B14F-4D97-AF65-F5344CB8AC3E}">
        <p14:creationId xmlns:p14="http://schemas.microsoft.com/office/powerpoint/2010/main" val="318888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lstStyle/>
          <a:p>
            <a:pPr algn="ctr"/>
            <a:r>
              <a:rPr lang="hu-HU" dirty="0" err="1"/>
              <a:t>Results</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6" name="Tartalom helye 5">
            <a:extLst>
              <a:ext uri="{FF2B5EF4-FFF2-40B4-BE49-F238E27FC236}">
                <a16:creationId xmlns:a16="http://schemas.microsoft.com/office/drawing/2014/main" xmlns="" id="{7103A81D-6FD2-4C1C-94B7-4EC18BA512F7}"/>
              </a:ext>
            </a:extLst>
          </p:cNvPr>
          <p:cNvSpPr>
            <a:spLocks noGrp="1"/>
          </p:cNvSpPr>
          <p:nvPr>
            <p:ph idx="1"/>
          </p:nvPr>
        </p:nvSpPr>
        <p:spPr>
          <a:xfrm>
            <a:off x="4599895" y="5643145"/>
            <a:ext cx="2960802" cy="424068"/>
          </a:xfrm>
        </p:spPr>
        <p:txBody>
          <a:bodyPr>
            <a:normAutofit fontScale="55000" lnSpcReduction="20000"/>
          </a:bodyPr>
          <a:lstStyle/>
          <a:p>
            <a:pPr marL="0" indent="0" algn="ctr">
              <a:buNone/>
            </a:pPr>
            <a:r>
              <a:rPr lang="hu-HU" i="1" dirty="0" err="1"/>
              <a:t>Hypotheses</a:t>
            </a:r>
            <a:r>
              <a:rPr lang="hu-HU" i="1" dirty="0"/>
              <a:t> </a:t>
            </a:r>
            <a:r>
              <a:rPr lang="hu-HU" i="1" dirty="0" err="1"/>
              <a:t>by</a:t>
            </a:r>
            <a:r>
              <a:rPr lang="hu-HU" i="1" dirty="0"/>
              <a:t> </a:t>
            </a:r>
            <a:r>
              <a:rPr lang="hu-HU" i="1" dirty="0" err="1"/>
              <a:t>organizations</a:t>
            </a:r>
            <a:endParaRPr lang="hu-HU" i="1" dirty="0"/>
          </a:p>
        </p:txBody>
      </p:sp>
      <p:pic>
        <p:nvPicPr>
          <p:cNvPr id="8" name="Kép 7">
            <a:extLst>
              <a:ext uri="{FF2B5EF4-FFF2-40B4-BE49-F238E27FC236}">
                <a16:creationId xmlns:a16="http://schemas.microsoft.com/office/drawing/2014/main" xmlns="" id="{DB28BA96-72AD-43AA-9870-73BEA0BE7DF3}"/>
              </a:ext>
            </a:extLst>
          </p:cNvPr>
          <p:cNvPicPr>
            <a:picLocks noChangeAspect="1"/>
          </p:cNvPicPr>
          <p:nvPr/>
        </p:nvPicPr>
        <p:blipFill>
          <a:blip r:embed="rId5"/>
          <a:stretch>
            <a:fillRect/>
          </a:stretch>
        </p:blipFill>
        <p:spPr>
          <a:xfrm>
            <a:off x="291296" y="1394349"/>
            <a:ext cx="11578001" cy="4353782"/>
          </a:xfrm>
          <a:prstGeom prst="rect">
            <a:avLst/>
          </a:prstGeom>
        </p:spPr>
      </p:pic>
    </p:spTree>
    <p:extLst>
      <p:ext uri="{BB962C8B-B14F-4D97-AF65-F5344CB8AC3E}">
        <p14:creationId xmlns:p14="http://schemas.microsoft.com/office/powerpoint/2010/main" val="29887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111273A2-8994-4A92-A8C7-5E986704DAB5}"/>
              </a:ext>
            </a:extLst>
          </p:cNvPr>
          <p:cNvSpPr>
            <a:spLocks noGrp="1"/>
          </p:cNvSpPr>
          <p:nvPr>
            <p:ph type="title"/>
          </p:nvPr>
        </p:nvSpPr>
        <p:spPr/>
        <p:txBody>
          <a:bodyPr/>
          <a:lstStyle/>
          <a:p>
            <a:r>
              <a:rPr lang="en-US" dirty="0"/>
              <a:t>Conclusion and discussion</a:t>
            </a:r>
            <a:endParaRPr lang="hu-HU" dirty="0"/>
          </a:p>
        </p:txBody>
      </p:sp>
      <p:sp>
        <p:nvSpPr>
          <p:cNvPr id="3" name="Tartalom helye 2">
            <a:extLst>
              <a:ext uri="{FF2B5EF4-FFF2-40B4-BE49-F238E27FC236}">
                <a16:creationId xmlns:a16="http://schemas.microsoft.com/office/drawing/2014/main" xmlns="" id="{2C58360E-BCBB-4974-8822-8F555B989B98}"/>
              </a:ext>
            </a:extLst>
          </p:cNvPr>
          <p:cNvSpPr>
            <a:spLocks noGrp="1"/>
          </p:cNvSpPr>
          <p:nvPr>
            <p:ph idx="1"/>
          </p:nvPr>
        </p:nvSpPr>
        <p:spPr/>
        <p:txBody>
          <a:bodyPr>
            <a:normAutofit lnSpcReduction="10000"/>
          </a:bodyPr>
          <a:lstStyle/>
          <a:p>
            <a:r>
              <a:rPr lang="hu-HU" dirty="0"/>
              <a:t>G</a:t>
            </a:r>
            <a:r>
              <a:rPr lang="en-US" dirty="0" err="1"/>
              <a:t>ossip</a:t>
            </a:r>
            <a:r>
              <a:rPr lang="en-US" dirty="0"/>
              <a:t> is not necessarily negative when it is used to enhance group norms and cooperation, but it might be a sign of employee frustration and it might be used a tool to undermine others.</a:t>
            </a:r>
            <a:endParaRPr lang="hu-HU" dirty="0"/>
          </a:p>
          <a:p>
            <a:r>
              <a:rPr lang="hu-HU" dirty="0"/>
              <a:t>Organizational context </a:t>
            </a:r>
            <a:r>
              <a:rPr lang="hu-HU" dirty="0" err="1"/>
              <a:t>matters</a:t>
            </a:r>
            <a:r>
              <a:rPr lang="hu-HU" dirty="0"/>
              <a:t>:</a:t>
            </a:r>
          </a:p>
          <a:p>
            <a:pPr lvl="1"/>
            <a:r>
              <a:rPr lang="hu-HU" dirty="0" err="1"/>
              <a:t>Low</a:t>
            </a:r>
            <a:r>
              <a:rPr lang="hu-HU" dirty="0"/>
              <a:t> </a:t>
            </a:r>
            <a:r>
              <a:rPr lang="hu-HU" dirty="0" err="1"/>
              <a:t>fairness</a:t>
            </a:r>
            <a:r>
              <a:rPr lang="hu-HU" dirty="0"/>
              <a:t> – </a:t>
            </a:r>
            <a:r>
              <a:rPr lang="hu-HU" dirty="0" err="1"/>
              <a:t>envy</a:t>
            </a:r>
            <a:r>
              <a:rPr lang="hu-HU" dirty="0"/>
              <a:t> </a:t>
            </a:r>
            <a:r>
              <a:rPr lang="hu-HU" dirty="0" err="1"/>
              <a:t>driven</a:t>
            </a:r>
            <a:r>
              <a:rPr lang="hu-HU" dirty="0"/>
              <a:t> </a:t>
            </a:r>
            <a:r>
              <a:rPr lang="hu-HU" dirty="0" err="1"/>
              <a:t>gossip</a:t>
            </a:r>
            <a:endParaRPr lang="hu-HU" dirty="0"/>
          </a:p>
          <a:p>
            <a:pPr lvl="1"/>
            <a:r>
              <a:rPr lang="hu-HU" dirty="0" err="1"/>
              <a:t>Cohesive</a:t>
            </a:r>
            <a:r>
              <a:rPr lang="hu-HU" dirty="0"/>
              <a:t> </a:t>
            </a:r>
            <a:r>
              <a:rPr lang="hu-HU" dirty="0" err="1"/>
              <a:t>group</a:t>
            </a:r>
            <a:r>
              <a:rPr lang="hu-HU" dirty="0"/>
              <a:t> – </a:t>
            </a:r>
            <a:r>
              <a:rPr lang="hu-HU" dirty="0" err="1"/>
              <a:t>gossip</a:t>
            </a:r>
            <a:r>
              <a:rPr lang="hu-HU" dirty="0"/>
              <a:t> </a:t>
            </a:r>
            <a:r>
              <a:rPr lang="hu-HU" dirty="0" err="1"/>
              <a:t>driven</a:t>
            </a:r>
            <a:r>
              <a:rPr lang="hu-HU" dirty="0"/>
              <a:t> </a:t>
            </a:r>
            <a:r>
              <a:rPr lang="hu-HU" dirty="0" err="1"/>
              <a:t>by</a:t>
            </a:r>
            <a:r>
              <a:rPr lang="hu-HU" dirty="0"/>
              <a:t> </a:t>
            </a:r>
            <a:r>
              <a:rPr lang="hu-HU" dirty="0" err="1"/>
              <a:t>lack</a:t>
            </a:r>
            <a:r>
              <a:rPr lang="hu-HU" dirty="0"/>
              <a:t> of </a:t>
            </a:r>
            <a:r>
              <a:rPr lang="hu-HU" dirty="0" err="1"/>
              <a:t>cohesion</a:t>
            </a:r>
            <a:endParaRPr lang="hu-HU" dirty="0"/>
          </a:p>
          <a:p>
            <a:r>
              <a:rPr lang="hu-HU" dirty="0"/>
              <a:t>Organizational </a:t>
            </a:r>
            <a:r>
              <a:rPr lang="hu-HU" dirty="0" err="1"/>
              <a:t>practices</a:t>
            </a:r>
            <a:r>
              <a:rPr lang="hu-HU" dirty="0"/>
              <a:t> </a:t>
            </a:r>
            <a:r>
              <a:rPr lang="hu-HU" dirty="0" err="1"/>
              <a:t>might</a:t>
            </a:r>
            <a:r>
              <a:rPr lang="hu-HU" dirty="0"/>
              <a:t> </a:t>
            </a:r>
            <a:r>
              <a:rPr lang="hu-HU" dirty="0" err="1"/>
              <a:t>change</a:t>
            </a:r>
            <a:r>
              <a:rPr lang="hu-HU" dirty="0"/>
              <a:t> </a:t>
            </a:r>
            <a:r>
              <a:rPr lang="hu-HU" dirty="0" err="1"/>
              <a:t>dynamics</a:t>
            </a:r>
            <a:r>
              <a:rPr lang="hu-HU" dirty="0"/>
              <a:t> </a:t>
            </a:r>
            <a:r>
              <a:rPr lang="hu-HU" dirty="0" err="1"/>
              <a:t>between</a:t>
            </a:r>
            <a:r>
              <a:rPr lang="hu-HU" dirty="0"/>
              <a:t> </a:t>
            </a:r>
            <a:r>
              <a:rPr lang="hu-HU" dirty="0" err="1"/>
              <a:t>employees</a:t>
            </a:r>
            <a:endParaRPr lang="hu-HU" dirty="0"/>
          </a:p>
          <a:p>
            <a:pPr marL="514350" indent="-457200"/>
            <a:endParaRPr lang="en-US" dirty="0"/>
          </a:p>
          <a:p>
            <a:endParaRPr lang="hu-HU" dirty="0"/>
          </a:p>
        </p:txBody>
      </p:sp>
    </p:spTree>
    <p:extLst>
      <p:ext uri="{BB962C8B-B14F-4D97-AF65-F5344CB8AC3E}">
        <p14:creationId xmlns:p14="http://schemas.microsoft.com/office/powerpoint/2010/main" val="3515360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lstStyle/>
          <a:p>
            <a:pPr algn="ctr"/>
            <a:r>
              <a:rPr lang="en-US" dirty="0"/>
              <a:t>Sources</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6" name="Tartalom helye 5">
            <a:extLst>
              <a:ext uri="{FF2B5EF4-FFF2-40B4-BE49-F238E27FC236}">
                <a16:creationId xmlns:a16="http://schemas.microsoft.com/office/drawing/2014/main" xmlns="" id="{020061D1-210F-47EE-BEBA-22A711071201}"/>
              </a:ext>
            </a:extLst>
          </p:cNvPr>
          <p:cNvSpPr>
            <a:spLocks noGrp="1"/>
          </p:cNvSpPr>
          <p:nvPr>
            <p:ph idx="1"/>
          </p:nvPr>
        </p:nvSpPr>
        <p:spPr/>
        <p:txBody>
          <a:bodyPr>
            <a:normAutofit fontScale="70000" lnSpcReduction="20000"/>
          </a:bodyPr>
          <a:lstStyle/>
          <a:p>
            <a:r>
              <a:rPr lang="en-US" dirty="0"/>
              <a:t>Crick, N. R., Nelson, D. A., Morales, J. R., Cullerton-Sen, C., Casas, J. F., &amp; Hickman, S. E. (2001). Relational victimization in childhood and adolescence. </a:t>
            </a:r>
            <a:r>
              <a:rPr lang="en-US" i="1" dirty="0"/>
              <a:t>Peer harassment in school: The plight of the vulnerable and victimized</a:t>
            </a:r>
            <a:r>
              <a:rPr lang="en-US" dirty="0"/>
              <a:t>, 196-214. </a:t>
            </a:r>
            <a:endParaRPr lang="hu-HU" dirty="0"/>
          </a:p>
          <a:p>
            <a:r>
              <a:rPr lang="en-US" dirty="0"/>
              <a:t>Dogan, K., &amp; Vecchio, R. P. (2001). Managing envy and jealousy in the workplace. </a:t>
            </a:r>
            <a:r>
              <a:rPr lang="en-US" i="1" dirty="0"/>
              <a:t>Compensation &amp; Benefits Review, 33</a:t>
            </a:r>
            <a:r>
              <a:rPr lang="en-US" dirty="0"/>
              <a:t>(2), 57-64. </a:t>
            </a:r>
          </a:p>
          <a:p>
            <a:r>
              <a:rPr lang="en-US" dirty="0"/>
              <a:t>Eder, D., &amp; </a:t>
            </a:r>
            <a:r>
              <a:rPr lang="en-US" dirty="0" err="1"/>
              <a:t>Enke</a:t>
            </a:r>
            <a:r>
              <a:rPr lang="en-US" dirty="0"/>
              <a:t>, J. L. (1991). The structure of gossip: Opportunities and constraints on collective expression among adolescents. </a:t>
            </a:r>
            <a:r>
              <a:rPr lang="en-US" i="1" dirty="0"/>
              <a:t>American Sociological Review</a:t>
            </a:r>
            <a:r>
              <a:rPr lang="en-US" dirty="0"/>
              <a:t>, 494-508. </a:t>
            </a:r>
            <a:endParaRPr lang="hu-HU" dirty="0"/>
          </a:p>
          <a:p>
            <a:r>
              <a:rPr lang="en-US" dirty="0" err="1"/>
              <a:t>Ellwardt</a:t>
            </a:r>
            <a:r>
              <a:rPr lang="en-US" dirty="0"/>
              <a:t>, L. (2011). Gossip in organizations. </a:t>
            </a:r>
            <a:r>
              <a:rPr lang="en-US" i="1" dirty="0"/>
              <a:t>A Social Network Study</a:t>
            </a:r>
            <a:r>
              <a:rPr lang="en-US" dirty="0"/>
              <a:t>. </a:t>
            </a:r>
            <a:endParaRPr lang="hu-HU" dirty="0"/>
          </a:p>
          <a:p>
            <a:r>
              <a:rPr lang="en-US" dirty="0"/>
              <a:t>Hess, N. H., &amp; Hagen, E. H. (2006). Psychological adaptations for assessing gossip veracity. </a:t>
            </a:r>
            <a:r>
              <a:rPr lang="en-US" i="1" dirty="0"/>
              <a:t>Human Nature, 17</a:t>
            </a:r>
            <a:r>
              <a:rPr lang="en-US" dirty="0"/>
              <a:t>(3), 337-354. </a:t>
            </a:r>
          </a:p>
          <a:p>
            <a:r>
              <a:rPr lang="en-US" dirty="0"/>
              <a:t>Kurland, N. B., &amp; </a:t>
            </a:r>
            <a:r>
              <a:rPr lang="en-US" dirty="0" err="1"/>
              <a:t>Pelled</a:t>
            </a:r>
            <a:r>
              <a:rPr lang="en-US" dirty="0"/>
              <a:t>, L. H. (2000). Passing the word: Toward a model of gossip and power in the workplace. </a:t>
            </a:r>
            <a:r>
              <a:rPr lang="en-US" i="1" dirty="0"/>
              <a:t>Academy of Management Review, 25</a:t>
            </a:r>
            <a:r>
              <a:rPr lang="en-US" dirty="0"/>
              <a:t>(2), 428-438. </a:t>
            </a:r>
            <a:endParaRPr lang="hu-HU" dirty="0"/>
          </a:p>
          <a:p>
            <a:r>
              <a:rPr lang="en-US" dirty="0" err="1"/>
              <a:t>Pál</a:t>
            </a:r>
            <a:r>
              <a:rPr lang="en-US" dirty="0"/>
              <a:t>, J., </a:t>
            </a:r>
            <a:r>
              <a:rPr lang="en-US" dirty="0" err="1"/>
              <a:t>Stadtfeld</a:t>
            </a:r>
            <a:r>
              <a:rPr lang="en-US" dirty="0"/>
              <a:t>, C., Grow, A., &amp; </a:t>
            </a:r>
            <a:r>
              <a:rPr lang="en-US" dirty="0" err="1"/>
              <a:t>Takács</a:t>
            </a:r>
            <a:r>
              <a:rPr lang="en-US" dirty="0"/>
              <a:t>, K. (2015). Status Perceptions Matter: Understanding Disliking Among Adolescents. </a:t>
            </a:r>
            <a:r>
              <a:rPr lang="en-US" i="1" dirty="0"/>
              <a:t>Journal of Research on Adolescence</a:t>
            </a:r>
            <a:r>
              <a:rPr lang="en-US" dirty="0"/>
              <a:t>. </a:t>
            </a:r>
          </a:p>
        </p:txBody>
      </p:sp>
    </p:spTree>
    <p:extLst>
      <p:ext uri="{BB962C8B-B14F-4D97-AF65-F5344CB8AC3E}">
        <p14:creationId xmlns:p14="http://schemas.microsoft.com/office/powerpoint/2010/main" val="245235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lstStyle/>
          <a:p>
            <a:pPr algn="ctr"/>
            <a:r>
              <a:rPr lang="en-US" dirty="0"/>
              <a:t>Introduction</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13" name="Tartalom helye 12">
            <a:extLst>
              <a:ext uri="{FF2B5EF4-FFF2-40B4-BE49-F238E27FC236}">
                <a16:creationId xmlns:a16="http://schemas.microsoft.com/office/drawing/2014/main" xmlns="" id="{F6FF1081-B9C8-4695-A15B-2CA48BBA82F2}"/>
              </a:ext>
            </a:extLst>
          </p:cNvPr>
          <p:cNvSpPr>
            <a:spLocks noGrp="1"/>
          </p:cNvSpPr>
          <p:nvPr>
            <p:ph idx="1"/>
          </p:nvPr>
        </p:nvSpPr>
        <p:spPr>
          <a:xfrm>
            <a:off x="838200" y="1820863"/>
            <a:ext cx="10515600" cy="4702485"/>
          </a:xfrm>
        </p:spPr>
        <p:txBody>
          <a:bodyPr>
            <a:normAutofit fontScale="85000" lnSpcReduction="10000"/>
          </a:bodyPr>
          <a:lstStyle/>
          <a:p>
            <a:r>
              <a:rPr lang="en-US" dirty="0"/>
              <a:t>Uncertainty about the wages among colleagues</a:t>
            </a:r>
          </a:p>
          <a:p>
            <a:r>
              <a:rPr lang="en-US" dirty="0"/>
              <a:t>Employees develop perceptions about the wages of others in order to evaluate their own relative position in the organization</a:t>
            </a:r>
          </a:p>
          <a:p>
            <a:r>
              <a:rPr lang="en-US" dirty="0"/>
              <a:t>Gossip has been mostly associated with the lack of cooperation within a group, group cohesion, and reputational information (Dunbar &amp; Dunbar, 1998; Hess &amp; Hagen, 2006; Nowak &amp; Sigmund, 2005)</a:t>
            </a:r>
          </a:p>
          <a:p>
            <a:r>
              <a:rPr lang="en-US" dirty="0"/>
              <a:t>It is not just for self-evaluation why such relative evaluations are important. Envy and frustration could very well feed dislike and relational aggression (</a:t>
            </a:r>
            <a:r>
              <a:rPr lang="en-US" dirty="0" err="1"/>
              <a:t>Pál</a:t>
            </a:r>
            <a:r>
              <a:rPr lang="en-US" dirty="0"/>
              <a:t>, </a:t>
            </a:r>
            <a:r>
              <a:rPr lang="en-US" dirty="0" err="1"/>
              <a:t>Stadtfeld</a:t>
            </a:r>
            <a:r>
              <a:rPr lang="en-US" dirty="0"/>
              <a:t>, Grow, &amp; </a:t>
            </a:r>
            <a:r>
              <a:rPr lang="en-US" dirty="0" err="1"/>
              <a:t>Takács</a:t>
            </a:r>
            <a:r>
              <a:rPr lang="en-US" dirty="0"/>
              <a:t>, 2015). </a:t>
            </a:r>
          </a:p>
          <a:p>
            <a:r>
              <a:rPr lang="en-US" dirty="0"/>
              <a:t>Negative gossip has been identified as one potential resulting form of relational aggression (Crick et al., 2001)</a:t>
            </a:r>
          </a:p>
          <a:p>
            <a:endParaRPr lang="hu-HU" dirty="0"/>
          </a:p>
        </p:txBody>
      </p:sp>
    </p:spTree>
    <p:extLst>
      <p:ext uri="{BB962C8B-B14F-4D97-AF65-F5344CB8AC3E}">
        <p14:creationId xmlns:p14="http://schemas.microsoft.com/office/powerpoint/2010/main" val="299882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lstStyle/>
          <a:p>
            <a:pPr algn="ctr"/>
            <a:r>
              <a:rPr lang="hu-HU" dirty="0" err="1"/>
              <a:t>Gossip</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13" name="Tartalom helye 12">
            <a:extLst>
              <a:ext uri="{FF2B5EF4-FFF2-40B4-BE49-F238E27FC236}">
                <a16:creationId xmlns:a16="http://schemas.microsoft.com/office/drawing/2014/main" xmlns="" id="{F6FF1081-B9C8-4695-A15B-2CA48BBA82F2}"/>
              </a:ext>
            </a:extLst>
          </p:cNvPr>
          <p:cNvSpPr>
            <a:spLocks noGrp="1"/>
          </p:cNvSpPr>
          <p:nvPr>
            <p:ph idx="1"/>
          </p:nvPr>
        </p:nvSpPr>
        <p:spPr/>
        <p:txBody>
          <a:bodyPr>
            <a:normAutofit/>
          </a:bodyPr>
          <a:lstStyle/>
          <a:p>
            <a:r>
              <a:rPr lang="en-US" dirty="0"/>
              <a:t>A large extent of informal communication concerns the evaluation of others, who are not present at the discussion.</a:t>
            </a:r>
            <a:endParaRPr lang="hu-HU" dirty="0"/>
          </a:p>
          <a:p>
            <a:r>
              <a:rPr lang="en-US" dirty="0"/>
              <a:t>Informal and evaluative communication about a third person who is not present is defined as gossip (Eder &amp; </a:t>
            </a:r>
            <a:r>
              <a:rPr lang="en-US" dirty="0" err="1"/>
              <a:t>Enke</a:t>
            </a:r>
            <a:r>
              <a:rPr lang="en-US" dirty="0"/>
              <a:t>, 1991; </a:t>
            </a:r>
            <a:r>
              <a:rPr lang="en-US" dirty="0" err="1"/>
              <a:t>Ellwardt</a:t>
            </a:r>
            <a:r>
              <a:rPr lang="en-US" dirty="0"/>
              <a:t>, 2011; Kurland &amp; </a:t>
            </a:r>
            <a:r>
              <a:rPr lang="en-US" dirty="0" err="1"/>
              <a:t>Pelled</a:t>
            </a:r>
            <a:r>
              <a:rPr lang="en-US" dirty="0"/>
              <a:t>, 2000).</a:t>
            </a:r>
            <a:endParaRPr lang="hu-HU" dirty="0"/>
          </a:p>
          <a:p>
            <a:r>
              <a:rPr lang="en-US" dirty="0"/>
              <a:t>This indicates that gossip has a triadic character by nature</a:t>
            </a:r>
          </a:p>
          <a:p>
            <a:r>
              <a:rPr lang="en-US" dirty="0"/>
              <a:t>We focused on the sender-target relationship</a:t>
            </a:r>
          </a:p>
          <a:p>
            <a:endParaRPr lang="en-US" dirty="0"/>
          </a:p>
          <a:p>
            <a:pPr marL="0" indent="0">
              <a:buNone/>
            </a:pPr>
            <a:endParaRPr lang="hu-HU" dirty="0"/>
          </a:p>
        </p:txBody>
      </p:sp>
    </p:spTree>
    <p:extLst>
      <p:ext uri="{BB962C8B-B14F-4D97-AF65-F5344CB8AC3E}">
        <p14:creationId xmlns:p14="http://schemas.microsoft.com/office/powerpoint/2010/main" val="180728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normAutofit fontScale="90000"/>
          </a:bodyPr>
          <a:lstStyle/>
          <a:p>
            <a:pPr algn="ctr"/>
            <a:r>
              <a:rPr lang="hu-HU" dirty="0" err="1"/>
              <a:t>Hypotheses</a:t>
            </a:r>
            <a:r>
              <a:rPr lang="hu-HU" dirty="0"/>
              <a:t> 1 - </a:t>
            </a:r>
            <a:r>
              <a:rPr lang="hu-HU" dirty="0" err="1"/>
              <a:t>Social</a:t>
            </a:r>
            <a:r>
              <a:rPr lang="hu-HU" dirty="0"/>
              <a:t> </a:t>
            </a:r>
            <a:r>
              <a:rPr lang="hu-HU" dirty="0" err="1"/>
              <a:t>comparison</a:t>
            </a:r>
            <a:r>
              <a:rPr lang="hu-HU" dirty="0"/>
              <a:t> and </a:t>
            </a:r>
            <a:r>
              <a:rPr lang="hu-HU" dirty="0" err="1"/>
              <a:t>promotional</a:t>
            </a:r>
            <a:r>
              <a:rPr lang="hu-HU" dirty="0"/>
              <a:t> </a:t>
            </a:r>
            <a:r>
              <a:rPr lang="hu-HU" dirty="0" err="1"/>
              <a:t>concerns</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13" name="Tartalom helye 12">
            <a:extLst>
              <a:ext uri="{FF2B5EF4-FFF2-40B4-BE49-F238E27FC236}">
                <a16:creationId xmlns:a16="http://schemas.microsoft.com/office/drawing/2014/main" xmlns="" id="{F6FF1081-B9C8-4695-A15B-2CA48BBA82F2}"/>
              </a:ext>
            </a:extLst>
          </p:cNvPr>
          <p:cNvSpPr>
            <a:spLocks noGrp="1"/>
          </p:cNvSpPr>
          <p:nvPr>
            <p:ph idx="1"/>
          </p:nvPr>
        </p:nvSpPr>
        <p:spPr/>
        <p:txBody>
          <a:bodyPr>
            <a:normAutofit fontScale="85000" lnSpcReduction="20000"/>
          </a:bodyPr>
          <a:lstStyle/>
          <a:p>
            <a:pPr marL="0" indent="0">
              <a:buNone/>
            </a:pPr>
            <a:r>
              <a:rPr lang="en-US" i="1" dirty="0"/>
              <a:t>H1a: Employees that have been working longer for the company are more likely to send negative gossip.</a:t>
            </a:r>
            <a:endParaRPr lang="hu-HU" dirty="0"/>
          </a:p>
          <a:p>
            <a:pPr marL="0" indent="0">
              <a:buNone/>
            </a:pPr>
            <a:r>
              <a:rPr lang="en-US" i="1" dirty="0"/>
              <a:t>H1b: The more difference is in years spent at the company between two employees, the more likely that negative gossip between them will be present. </a:t>
            </a:r>
            <a:endParaRPr lang="hu-HU" dirty="0"/>
          </a:p>
          <a:p>
            <a:pPr marL="0" indent="0">
              <a:buNone/>
            </a:pPr>
            <a:r>
              <a:rPr lang="en-US" i="1" dirty="0"/>
              <a:t>H2a: Employees that didn’t get a raise last time are more likely to gossip negatively.</a:t>
            </a:r>
            <a:endParaRPr lang="hu-HU" dirty="0"/>
          </a:p>
          <a:p>
            <a:pPr marL="0" indent="0">
              <a:buNone/>
            </a:pPr>
            <a:r>
              <a:rPr lang="en-US" i="1" dirty="0"/>
              <a:t>H2b: Negative gossip will more likely to be present between two colleagues when one of them received a raise and the other one didn’t.</a:t>
            </a:r>
            <a:endParaRPr lang="hu-HU" dirty="0"/>
          </a:p>
          <a:p>
            <a:pPr marL="0" indent="0">
              <a:buNone/>
            </a:pPr>
            <a:r>
              <a:rPr lang="en-US" i="1" dirty="0"/>
              <a:t>H3:  Negative gossip will be more likely to be present between employees who are on the same level of hierarchy. </a:t>
            </a:r>
            <a:endParaRPr lang="hu-HU" dirty="0"/>
          </a:p>
          <a:p>
            <a:pPr marL="0" indent="0">
              <a:buNone/>
            </a:pPr>
            <a:endParaRPr lang="hu-HU" dirty="0"/>
          </a:p>
        </p:txBody>
      </p:sp>
    </p:spTree>
    <p:extLst>
      <p:ext uri="{BB962C8B-B14F-4D97-AF65-F5344CB8AC3E}">
        <p14:creationId xmlns:p14="http://schemas.microsoft.com/office/powerpoint/2010/main" val="373319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normAutofit fontScale="90000"/>
          </a:bodyPr>
          <a:lstStyle/>
          <a:p>
            <a:pPr algn="ctr"/>
            <a:r>
              <a:rPr lang="hu-HU" dirty="0" err="1"/>
              <a:t>Hypotheses</a:t>
            </a:r>
            <a:r>
              <a:rPr lang="hu-HU" dirty="0"/>
              <a:t> 2 - </a:t>
            </a:r>
            <a:r>
              <a:rPr lang="hu-HU" dirty="0" err="1"/>
              <a:t>Social</a:t>
            </a:r>
            <a:r>
              <a:rPr lang="hu-HU" dirty="0"/>
              <a:t> </a:t>
            </a:r>
            <a:r>
              <a:rPr lang="hu-HU" dirty="0" err="1"/>
              <a:t>comparison</a:t>
            </a:r>
            <a:r>
              <a:rPr lang="hu-HU" dirty="0"/>
              <a:t> and </a:t>
            </a:r>
            <a:r>
              <a:rPr lang="hu-HU" dirty="0" err="1"/>
              <a:t>promotional</a:t>
            </a:r>
            <a:r>
              <a:rPr lang="hu-HU" dirty="0"/>
              <a:t> </a:t>
            </a:r>
            <a:r>
              <a:rPr lang="hu-HU" dirty="0" err="1"/>
              <a:t>concerns</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13" name="Tartalom helye 12">
            <a:extLst>
              <a:ext uri="{FF2B5EF4-FFF2-40B4-BE49-F238E27FC236}">
                <a16:creationId xmlns:a16="http://schemas.microsoft.com/office/drawing/2014/main" xmlns="" id="{F6FF1081-B9C8-4695-A15B-2CA48BBA82F2}"/>
              </a:ext>
            </a:extLst>
          </p:cNvPr>
          <p:cNvSpPr>
            <a:spLocks noGrp="1"/>
          </p:cNvSpPr>
          <p:nvPr>
            <p:ph idx="1"/>
          </p:nvPr>
        </p:nvSpPr>
        <p:spPr>
          <a:xfrm>
            <a:off x="838200" y="2027583"/>
            <a:ext cx="10515600" cy="4144617"/>
          </a:xfrm>
        </p:spPr>
        <p:txBody>
          <a:bodyPr>
            <a:normAutofit/>
          </a:bodyPr>
          <a:lstStyle/>
          <a:p>
            <a:pPr marL="0" indent="0">
              <a:buNone/>
            </a:pPr>
            <a:r>
              <a:rPr lang="en-US" i="1" dirty="0"/>
              <a:t>H4: Negative gossip is more likely to emerge when sender envies target due to target’s better financial position.</a:t>
            </a:r>
            <a:endParaRPr lang="hu-HU" dirty="0"/>
          </a:p>
          <a:p>
            <a:pPr marL="0" indent="0">
              <a:buNone/>
            </a:pPr>
            <a:r>
              <a:rPr lang="en-US" i="1" dirty="0"/>
              <a:t>H4a: If target is a leader and makes more money than sender, negative gossip will be less likely to be present among them.</a:t>
            </a:r>
            <a:endParaRPr lang="hu-HU" dirty="0"/>
          </a:p>
          <a:p>
            <a:pPr marL="0" indent="0">
              <a:buNone/>
            </a:pPr>
            <a:r>
              <a:rPr lang="en-US" i="1" dirty="0"/>
              <a:t>H4b: Sender will be more likely to gossip about target if target is considered by sender to be the executive’s pet.</a:t>
            </a:r>
            <a:endParaRPr lang="hu-HU" dirty="0"/>
          </a:p>
          <a:p>
            <a:pPr marL="0" indent="0">
              <a:buNone/>
            </a:pPr>
            <a:endParaRPr lang="hu-HU" dirty="0"/>
          </a:p>
          <a:p>
            <a:pPr marL="0" indent="0">
              <a:buNone/>
            </a:pPr>
            <a:endParaRPr lang="hu-HU" dirty="0"/>
          </a:p>
        </p:txBody>
      </p:sp>
    </p:spTree>
    <p:extLst>
      <p:ext uri="{BB962C8B-B14F-4D97-AF65-F5344CB8AC3E}">
        <p14:creationId xmlns:p14="http://schemas.microsoft.com/office/powerpoint/2010/main" val="265163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13" name="Tartalom helye 12">
            <a:extLst>
              <a:ext uri="{FF2B5EF4-FFF2-40B4-BE49-F238E27FC236}">
                <a16:creationId xmlns:a16="http://schemas.microsoft.com/office/drawing/2014/main" xmlns="" id="{F6FF1081-B9C8-4695-A15B-2CA48BBA82F2}"/>
              </a:ext>
            </a:extLst>
          </p:cNvPr>
          <p:cNvSpPr>
            <a:spLocks noGrp="1"/>
          </p:cNvSpPr>
          <p:nvPr>
            <p:ph idx="1"/>
          </p:nvPr>
        </p:nvSpPr>
        <p:spPr/>
        <p:txBody>
          <a:bodyPr>
            <a:normAutofit/>
          </a:bodyPr>
          <a:lstStyle/>
          <a:p>
            <a:r>
              <a:rPr lang="en-US" i="1" dirty="0"/>
              <a:t>H5: If sender has cooperation problems with target, sender will be more likely to initiate negative gossip about target.</a:t>
            </a:r>
            <a:endParaRPr lang="hu-HU" dirty="0"/>
          </a:p>
          <a:p>
            <a:r>
              <a:rPr lang="en-US" i="1" dirty="0"/>
              <a:t>H6a: If sender appreciates target, sender will be less likely to gossip about target.</a:t>
            </a:r>
            <a:endParaRPr lang="hu-HU" dirty="0"/>
          </a:p>
          <a:p>
            <a:r>
              <a:rPr lang="en-US" i="1" dirty="0"/>
              <a:t>H6b: If sender thinks that target does not belongs to the team, sender will be more likely to gossip negatively about target.</a:t>
            </a:r>
            <a:endParaRPr lang="hu-HU" dirty="0"/>
          </a:p>
          <a:p>
            <a:pPr marL="0" indent="0">
              <a:buNone/>
            </a:pPr>
            <a:endParaRPr lang="hu-HU" dirty="0"/>
          </a:p>
          <a:p>
            <a:pPr marL="0" indent="0">
              <a:buNone/>
            </a:pPr>
            <a:endParaRPr lang="hu-HU" dirty="0"/>
          </a:p>
        </p:txBody>
      </p:sp>
      <p:sp>
        <p:nvSpPr>
          <p:cNvPr id="9" name="Cím 1">
            <a:extLst>
              <a:ext uri="{FF2B5EF4-FFF2-40B4-BE49-F238E27FC236}">
                <a16:creationId xmlns:a16="http://schemas.microsoft.com/office/drawing/2014/main" xmlns="" id="{CE2934A2-7FD1-4694-9857-4ED118195ADF}"/>
              </a:ext>
            </a:extLst>
          </p:cNvPr>
          <p:cNvSpPr txBox="1">
            <a:spLocks/>
          </p:cNvSpPr>
          <p:nvPr/>
        </p:nvSpPr>
        <p:spPr>
          <a:xfrm>
            <a:off x="1838960" y="274638"/>
            <a:ext cx="8642227" cy="1012663"/>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r>
              <a:rPr lang="hu-HU" dirty="0" err="1"/>
              <a:t>Hypotheses</a:t>
            </a:r>
            <a:r>
              <a:rPr lang="hu-HU" dirty="0"/>
              <a:t> 3 - </a:t>
            </a:r>
            <a:r>
              <a:rPr lang="en-US" dirty="0"/>
              <a:t>Gossip as informal sanction and punishment</a:t>
            </a:r>
            <a:endParaRPr lang="hu-HU" dirty="0"/>
          </a:p>
        </p:txBody>
      </p:sp>
    </p:spTree>
    <p:extLst>
      <p:ext uri="{BB962C8B-B14F-4D97-AF65-F5344CB8AC3E}">
        <p14:creationId xmlns:p14="http://schemas.microsoft.com/office/powerpoint/2010/main" val="188267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lstStyle/>
          <a:p>
            <a:pPr algn="ctr"/>
            <a:r>
              <a:rPr lang="en-US" dirty="0"/>
              <a:t>Methodology</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6" name="Tartalom helye 5">
            <a:extLst>
              <a:ext uri="{FF2B5EF4-FFF2-40B4-BE49-F238E27FC236}">
                <a16:creationId xmlns:a16="http://schemas.microsoft.com/office/drawing/2014/main" xmlns="" id="{020061D1-210F-47EE-BEBA-22A711071201}"/>
              </a:ext>
            </a:extLst>
          </p:cNvPr>
          <p:cNvSpPr>
            <a:spLocks noGrp="1"/>
          </p:cNvSpPr>
          <p:nvPr>
            <p:ph idx="1"/>
          </p:nvPr>
        </p:nvSpPr>
        <p:spPr/>
        <p:txBody>
          <a:bodyPr/>
          <a:lstStyle/>
          <a:p>
            <a:r>
              <a:rPr lang="hu-HU" dirty="0" err="1"/>
              <a:t>Exponential</a:t>
            </a:r>
            <a:r>
              <a:rPr lang="hu-HU" dirty="0"/>
              <a:t> random </a:t>
            </a:r>
            <a:r>
              <a:rPr lang="hu-HU" dirty="0" err="1"/>
              <a:t>graph</a:t>
            </a:r>
            <a:r>
              <a:rPr lang="hu-HU" dirty="0"/>
              <a:t> </a:t>
            </a:r>
            <a:r>
              <a:rPr lang="hu-HU" dirty="0" err="1"/>
              <a:t>models</a:t>
            </a:r>
            <a:r>
              <a:rPr lang="hu-HU" dirty="0"/>
              <a:t> (</a:t>
            </a:r>
            <a:r>
              <a:rPr lang="hu-HU" dirty="0" err="1"/>
              <a:t>ERGMs</a:t>
            </a:r>
            <a:r>
              <a:rPr lang="hu-HU" dirty="0"/>
              <a:t>)</a:t>
            </a:r>
          </a:p>
          <a:p>
            <a:r>
              <a:rPr lang="hu-HU" dirty="0" err="1"/>
              <a:t>How</a:t>
            </a:r>
            <a:r>
              <a:rPr lang="hu-HU" dirty="0"/>
              <a:t> </a:t>
            </a:r>
            <a:r>
              <a:rPr lang="hu-HU" dirty="0" err="1"/>
              <a:t>one</a:t>
            </a:r>
            <a:r>
              <a:rPr lang="hu-HU" dirty="0"/>
              <a:t> </a:t>
            </a:r>
            <a:r>
              <a:rPr lang="hu-HU" dirty="0" err="1"/>
              <a:t>social</a:t>
            </a:r>
            <a:r>
              <a:rPr lang="hu-HU" dirty="0"/>
              <a:t> </a:t>
            </a:r>
            <a:r>
              <a:rPr lang="hu-HU" dirty="0" err="1"/>
              <a:t>relation</a:t>
            </a:r>
            <a:r>
              <a:rPr lang="hu-HU" dirty="0"/>
              <a:t> </a:t>
            </a:r>
            <a:r>
              <a:rPr lang="hu-HU" dirty="0" err="1"/>
              <a:t>affects</a:t>
            </a:r>
            <a:r>
              <a:rPr lang="hu-HU" dirty="0"/>
              <a:t> </a:t>
            </a:r>
            <a:r>
              <a:rPr lang="hu-HU" dirty="0" err="1"/>
              <a:t>another</a:t>
            </a:r>
            <a:r>
              <a:rPr lang="hu-HU" dirty="0"/>
              <a:t> </a:t>
            </a:r>
            <a:r>
              <a:rPr lang="hu-HU" dirty="0" err="1"/>
              <a:t>social</a:t>
            </a:r>
            <a:r>
              <a:rPr lang="hu-HU" dirty="0"/>
              <a:t> </a:t>
            </a:r>
            <a:r>
              <a:rPr lang="hu-HU" dirty="0" err="1"/>
              <a:t>relation</a:t>
            </a:r>
            <a:r>
              <a:rPr lang="hu-HU" dirty="0"/>
              <a:t>?</a:t>
            </a:r>
          </a:p>
          <a:p>
            <a:r>
              <a:rPr lang="hu-HU" dirty="0" err="1"/>
              <a:t>Focusong</a:t>
            </a:r>
            <a:r>
              <a:rPr lang="hu-HU" dirty="0"/>
              <a:t> </a:t>
            </a:r>
            <a:r>
              <a:rPr lang="hu-HU" dirty="0" err="1"/>
              <a:t>on</a:t>
            </a:r>
            <a:r>
              <a:rPr lang="hu-HU" dirty="0"/>
              <a:t> </a:t>
            </a:r>
            <a:r>
              <a:rPr lang="hu-HU" dirty="0" err="1"/>
              <a:t>sender</a:t>
            </a:r>
            <a:r>
              <a:rPr lang="en-US" dirty="0"/>
              <a:t>-target relationship</a:t>
            </a:r>
            <a:endParaRPr lang="hu-HU" dirty="0"/>
          </a:p>
          <a:p>
            <a:r>
              <a:rPr lang="en-US" dirty="0"/>
              <a:t>Three models: With basic characteristics, with envy and with all the perception variables</a:t>
            </a:r>
          </a:p>
          <a:p>
            <a:r>
              <a:rPr lang="en-US" dirty="0"/>
              <a:t>Three organizations – for context</a:t>
            </a:r>
            <a:endParaRPr lang="hu-HU" dirty="0"/>
          </a:p>
        </p:txBody>
      </p:sp>
    </p:spTree>
    <p:extLst>
      <p:ext uri="{BB962C8B-B14F-4D97-AF65-F5344CB8AC3E}">
        <p14:creationId xmlns:p14="http://schemas.microsoft.com/office/powerpoint/2010/main" val="32532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lstStyle/>
          <a:p>
            <a:pPr algn="ctr"/>
            <a:r>
              <a:rPr lang="hu-HU" dirty="0" err="1"/>
              <a:t>Organizations</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sp>
        <p:nvSpPr>
          <p:cNvPr id="6" name="Tartalom helye 5">
            <a:extLst>
              <a:ext uri="{FF2B5EF4-FFF2-40B4-BE49-F238E27FC236}">
                <a16:creationId xmlns:a16="http://schemas.microsoft.com/office/drawing/2014/main" xmlns="" id="{020061D1-210F-47EE-BEBA-22A711071201}"/>
              </a:ext>
            </a:extLst>
          </p:cNvPr>
          <p:cNvSpPr>
            <a:spLocks noGrp="1"/>
          </p:cNvSpPr>
          <p:nvPr>
            <p:ph idx="1"/>
          </p:nvPr>
        </p:nvSpPr>
        <p:spPr>
          <a:xfrm>
            <a:off x="838200" y="1820863"/>
            <a:ext cx="10617926" cy="4566874"/>
          </a:xfrm>
        </p:spPr>
        <p:txBody>
          <a:bodyPr numCol="3">
            <a:normAutofit lnSpcReduction="10000"/>
          </a:bodyPr>
          <a:lstStyle/>
          <a:p>
            <a:pPr marL="0" indent="0">
              <a:buNone/>
            </a:pPr>
            <a:r>
              <a:rPr lang="en-US" dirty="0"/>
              <a:t>A104 </a:t>
            </a:r>
            <a:endParaRPr lang="hu-HU" dirty="0"/>
          </a:p>
          <a:p>
            <a:r>
              <a:rPr lang="hu-HU" sz="2400" dirty="0"/>
              <a:t>Public sector</a:t>
            </a:r>
          </a:p>
          <a:p>
            <a:r>
              <a:rPr lang="hu-HU" sz="2400" dirty="0"/>
              <a:t>P</a:t>
            </a:r>
            <a:r>
              <a:rPr lang="en-US" sz="2400" dirty="0" err="1"/>
              <a:t>roject</a:t>
            </a:r>
            <a:r>
              <a:rPr lang="en-US" sz="2400" dirty="0"/>
              <a:t> proposal</a:t>
            </a:r>
            <a:r>
              <a:rPr lang="hu-HU" sz="2400" dirty="0"/>
              <a:t> </a:t>
            </a:r>
            <a:r>
              <a:rPr lang="hu-HU" sz="2400" dirty="0" err="1"/>
              <a:t>writing</a:t>
            </a:r>
            <a:endParaRPr lang="hu-HU" sz="2400" dirty="0"/>
          </a:p>
          <a:p>
            <a:r>
              <a:rPr lang="hu-HU" sz="2400" dirty="0"/>
              <a:t>S</a:t>
            </a:r>
            <a:r>
              <a:rPr lang="en-US" sz="2400" dirty="0" err="1"/>
              <a:t>ocial</a:t>
            </a:r>
            <a:r>
              <a:rPr lang="en-US" sz="2400" dirty="0"/>
              <a:t> and administrative professionals.</a:t>
            </a:r>
            <a:endParaRPr lang="hu-HU" sz="2400" dirty="0"/>
          </a:p>
          <a:p>
            <a:r>
              <a:rPr lang="hu-HU" sz="2400" dirty="0"/>
              <a:t>E</a:t>
            </a:r>
            <a:r>
              <a:rPr lang="en-US" sz="2400" dirty="0" err="1"/>
              <a:t>xtreme</a:t>
            </a:r>
            <a:r>
              <a:rPr lang="en-US" sz="2400" dirty="0"/>
              <a:t> pressure, </a:t>
            </a:r>
            <a:r>
              <a:rPr lang="hu-HU" sz="2400" dirty="0" err="1"/>
              <a:t>high</a:t>
            </a:r>
            <a:r>
              <a:rPr lang="hu-HU" sz="2400" dirty="0"/>
              <a:t> </a:t>
            </a:r>
            <a:r>
              <a:rPr lang="en-US" sz="2400" dirty="0"/>
              <a:t>fluctuation</a:t>
            </a:r>
            <a:endParaRPr lang="hu-HU" sz="2400" dirty="0"/>
          </a:p>
          <a:p>
            <a:r>
              <a:rPr lang="en-US" sz="2400" dirty="0" err="1"/>
              <a:t>Percieved</a:t>
            </a:r>
            <a:r>
              <a:rPr lang="en-US" sz="2400" dirty="0"/>
              <a:t> low fairness</a:t>
            </a:r>
          </a:p>
          <a:p>
            <a:r>
              <a:rPr lang="en-US" sz="2400" dirty="0"/>
              <a:t>High cohesion</a:t>
            </a:r>
          </a:p>
          <a:p>
            <a:endParaRPr lang="hu-HU" sz="2400" dirty="0"/>
          </a:p>
          <a:p>
            <a:endParaRPr lang="hu-HU" sz="2400" dirty="0"/>
          </a:p>
          <a:p>
            <a:pPr marL="0" indent="0">
              <a:buNone/>
            </a:pPr>
            <a:r>
              <a:rPr lang="hu-HU" dirty="0"/>
              <a:t>P1</a:t>
            </a:r>
            <a:r>
              <a:rPr lang="en-US" dirty="0"/>
              <a:t>02</a:t>
            </a:r>
          </a:p>
          <a:p>
            <a:r>
              <a:rPr lang="en-US" sz="2400" dirty="0"/>
              <a:t>Broker</a:t>
            </a:r>
            <a:r>
              <a:rPr lang="hu-HU" sz="2400" dirty="0"/>
              <a:t> </a:t>
            </a:r>
            <a:r>
              <a:rPr lang="hu-HU" sz="2400" dirty="0" err="1"/>
              <a:t>group</a:t>
            </a:r>
            <a:endParaRPr lang="en-US" sz="2400" dirty="0"/>
          </a:p>
          <a:p>
            <a:r>
              <a:rPr lang="en-US" sz="2400" dirty="0"/>
              <a:t>Working there for 6-8 years</a:t>
            </a:r>
          </a:p>
          <a:p>
            <a:r>
              <a:rPr lang="en-US" sz="2400" dirty="0"/>
              <a:t>Getting paid based on performance</a:t>
            </a:r>
          </a:p>
          <a:p>
            <a:r>
              <a:rPr lang="en-US" sz="2400" dirty="0"/>
              <a:t>Centralized division of clients</a:t>
            </a:r>
          </a:p>
          <a:p>
            <a:r>
              <a:rPr lang="en-US" sz="2400" dirty="0"/>
              <a:t>Low fairness</a:t>
            </a:r>
          </a:p>
          <a:p>
            <a:r>
              <a:rPr lang="en-US" sz="2400" dirty="0"/>
              <a:t>High competition</a:t>
            </a:r>
          </a:p>
          <a:p>
            <a:endParaRPr lang="en-US" sz="2400" dirty="0"/>
          </a:p>
          <a:p>
            <a:pPr marL="0" indent="0">
              <a:buNone/>
            </a:pPr>
            <a:r>
              <a:rPr lang="en-US" dirty="0"/>
              <a:t>F101</a:t>
            </a:r>
          </a:p>
          <a:p>
            <a:r>
              <a:rPr lang="hu-HU" sz="2400" dirty="0"/>
              <a:t>IT </a:t>
            </a:r>
            <a:r>
              <a:rPr lang="hu-HU" sz="2400" dirty="0" err="1"/>
              <a:t>company</a:t>
            </a:r>
            <a:endParaRPr lang="hu-HU" sz="2400" dirty="0"/>
          </a:p>
          <a:p>
            <a:r>
              <a:rPr lang="hu-HU" sz="2400" dirty="0" err="1"/>
              <a:t>High</a:t>
            </a:r>
            <a:r>
              <a:rPr lang="hu-HU" sz="2400" dirty="0"/>
              <a:t> </a:t>
            </a:r>
            <a:r>
              <a:rPr lang="hu-HU" sz="2400" dirty="0" err="1"/>
              <a:t>fluctuation</a:t>
            </a:r>
            <a:endParaRPr lang="hu-HU" sz="2400" dirty="0"/>
          </a:p>
          <a:p>
            <a:r>
              <a:rPr lang="hu-HU" sz="2400" dirty="0" err="1"/>
              <a:t>Norms</a:t>
            </a:r>
            <a:r>
              <a:rPr lang="hu-HU" sz="2400" dirty="0"/>
              <a:t> </a:t>
            </a:r>
            <a:r>
              <a:rPr lang="hu-HU" sz="2400" dirty="0" err="1"/>
              <a:t>for</a:t>
            </a:r>
            <a:r>
              <a:rPr lang="hu-HU" sz="2400" dirty="0"/>
              <a:t> c</a:t>
            </a:r>
            <a:r>
              <a:rPr lang="en-US" sz="2400" dirty="0"/>
              <a:t>o</a:t>
            </a:r>
            <a:r>
              <a:rPr lang="hu-HU" sz="2400" dirty="0" err="1"/>
              <a:t>operation</a:t>
            </a:r>
            <a:r>
              <a:rPr lang="en-US" sz="2400" dirty="0"/>
              <a:t> transmitted by PM</a:t>
            </a:r>
          </a:p>
          <a:p>
            <a:r>
              <a:rPr lang="en-US" sz="2400" dirty="0"/>
              <a:t>They select their own coworkers</a:t>
            </a:r>
            <a:endParaRPr lang="hu-HU" sz="2400" dirty="0"/>
          </a:p>
          <a:p>
            <a:r>
              <a:rPr lang="en-US" sz="2400" dirty="0"/>
              <a:t>High cohesion</a:t>
            </a:r>
          </a:p>
          <a:p>
            <a:endParaRPr lang="en-US" sz="2400" dirty="0"/>
          </a:p>
          <a:p>
            <a:pPr marL="0" indent="0">
              <a:buNone/>
            </a:pPr>
            <a:endParaRPr lang="en-US" sz="2400" dirty="0"/>
          </a:p>
          <a:p>
            <a:endParaRPr lang="hu-HU" sz="2400" dirty="0"/>
          </a:p>
        </p:txBody>
      </p:sp>
    </p:spTree>
    <p:extLst>
      <p:ext uri="{BB962C8B-B14F-4D97-AF65-F5344CB8AC3E}">
        <p14:creationId xmlns:p14="http://schemas.microsoft.com/office/powerpoint/2010/main" val="172829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519F507-06B3-474B-B2A4-4CA8F9F50285}"/>
              </a:ext>
            </a:extLst>
          </p:cNvPr>
          <p:cNvSpPr>
            <a:spLocks noGrp="1"/>
          </p:cNvSpPr>
          <p:nvPr>
            <p:ph type="title"/>
          </p:nvPr>
        </p:nvSpPr>
        <p:spPr>
          <a:xfrm>
            <a:off x="1838960" y="274638"/>
            <a:ext cx="8642227" cy="1012663"/>
          </a:xfrm>
        </p:spPr>
        <p:txBody>
          <a:bodyPr/>
          <a:lstStyle/>
          <a:p>
            <a:pPr algn="ctr"/>
            <a:r>
              <a:rPr lang="hu-HU" dirty="0" err="1"/>
              <a:t>Results</a:t>
            </a:r>
            <a:endParaRPr lang="hu-HU" dirty="0"/>
          </a:p>
        </p:txBody>
      </p:sp>
      <p:pic>
        <p:nvPicPr>
          <p:cNvPr id="4" name="Kép 3">
            <a:extLst>
              <a:ext uri="{FF2B5EF4-FFF2-40B4-BE49-F238E27FC236}">
                <a16:creationId xmlns:a16="http://schemas.microsoft.com/office/drawing/2014/main" xmlns="" id="{BC5A9992-E667-469A-BC6A-DE5E54B5CDCC}"/>
              </a:ext>
            </a:extLst>
          </p:cNvPr>
          <p:cNvPicPr>
            <a:picLocks noChangeAspect="1"/>
          </p:cNvPicPr>
          <p:nvPr/>
        </p:nvPicPr>
        <p:blipFill>
          <a:blip r:embed="rId3" cstate="print"/>
          <a:srcRect/>
          <a:stretch>
            <a:fillRect/>
          </a:stretch>
        </p:blipFill>
        <p:spPr bwMode="auto">
          <a:xfrm>
            <a:off x="10354494" y="53975"/>
            <a:ext cx="1837506" cy="1362944"/>
          </a:xfrm>
          <a:prstGeom prst="rect">
            <a:avLst/>
          </a:prstGeom>
          <a:noFill/>
          <a:ln w="9525">
            <a:noFill/>
            <a:miter lim="800000"/>
            <a:headEnd/>
            <a:tailEnd/>
          </a:ln>
        </p:spPr>
      </p:pic>
      <p:pic>
        <p:nvPicPr>
          <p:cNvPr id="5" name="Kép 4">
            <a:extLst>
              <a:ext uri="{FF2B5EF4-FFF2-40B4-BE49-F238E27FC236}">
                <a16:creationId xmlns:a16="http://schemas.microsoft.com/office/drawing/2014/main" xmlns="" id="{7EE2CBF2-C84E-4D18-80F1-B6D7A842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6" y="167590"/>
            <a:ext cx="1547664" cy="1119711"/>
          </a:xfrm>
          <a:prstGeom prst="rect">
            <a:avLst/>
          </a:prstGeom>
        </p:spPr>
      </p:pic>
      <p:pic>
        <p:nvPicPr>
          <p:cNvPr id="9" name="Kép 8">
            <a:extLst>
              <a:ext uri="{FF2B5EF4-FFF2-40B4-BE49-F238E27FC236}">
                <a16:creationId xmlns:a16="http://schemas.microsoft.com/office/drawing/2014/main" xmlns="" id="{5261D359-7783-470C-AA6C-5DB570C37F6D}"/>
              </a:ext>
            </a:extLst>
          </p:cNvPr>
          <p:cNvPicPr>
            <a:picLocks noChangeAspect="1"/>
          </p:cNvPicPr>
          <p:nvPr/>
        </p:nvPicPr>
        <p:blipFill rotWithShape="1">
          <a:blip r:embed="rId5"/>
          <a:srcRect r="36502"/>
          <a:stretch/>
        </p:blipFill>
        <p:spPr>
          <a:xfrm>
            <a:off x="2582867" y="1416919"/>
            <a:ext cx="7026266" cy="4980327"/>
          </a:xfrm>
          <a:prstGeom prst="rect">
            <a:avLst/>
          </a:prstGeom>
        </p:spPr>
      </p:pic>
      <p:sp>
        <p:nvSpPr>
          <p:cNvPr id="11" name="Tartalom helye 5">
            <a:extLst>
              <a:ext uri="{FF2B5EF4-FFF2-40B4-BE49-F238E27FC236}">
                <a16:creationId xmlns:a16="http://schemas.microsoft.com/office/drawing/2014/main" xmlns="" id="{E25FE90E-E1D1-482F-AFC3-4B3466D9E4BE}"/>
              </a:ext>
            </a:extLst>
          </p:cNvPr>
          <p:cNvSpPr>
            <a:spLocks noGrp="1"/>
          </p:cNvSpPr>
          <p:nvPr>
            <p:ph idx="1"/>
          </p:nvPr>
        </p:nvSpPr>
        <p:spPr>
          <a:xfrm>
            <a:off x="2111604" y="6185212"/>
            <a:ext cx="7937369" cy="526674"/>
          </a:xfrm>
        </p:spPr>
        <p:txBody>
          <a:bodyPr>
            <a:normAutofit/>
          </a:bodyPr>
          <a:lstStyle/>
          <a:p>
            <a:pPr marL="0" indent="0" algn="ctr">
              <a:buNone/>
            </a:pPr>
            <a:r>
              <a:rPr lang="en-US" sz="1050" i="1" dirty="0"/>
              <a:t>Results by hypothesis and models. 1 means significant, if the effect was significant in at least one of the organizations. If the effect wasn’t significant in all the organizations, then we considered the effect as ‘Dependent on organizational context’ and marked it with 1. </a:t>
            </a:r>
            <a:endParaRPr lang="hu-HU" sz="1050" i="1" dirty="0"/>
          </a:p>
        </p:txBody>
      </p:sp>
    </p:spTree>
    <p:extLst>
      <p:ext uri="{BB962C8B-B14F-4D97-AF65-F5344CB8AC3E}">
        <p14:creationId xmlns:p14="http://schemas.microsoft.com/office/powerpoint/2010/main" val="1408395205"/>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345</TotalTime>
  <Words>1733</Words>
  <Application>Microsoft Office PowerPoint</Application>
  <PresentationFormat>Szélesvásznú</PresentationFormat>
  <Paragraphs>105</Paragraphs>
  <Slides>12</Slides>
  <Notes>11</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12</vt:i4>
      </vt:variant>
    </vt:vector>
  </HeadingPairs>
  <TitlesOfParts>
    <vt:vector size="15" baseType="lpstr">
      <vt:lpstr>Arial</vt:lpstr>
      <vt:lpstr>Calibri</vt:lpstr>
      <vt:lpstr>Blank</vt:lpstr>
      <vt:lpstr>Money talks: Gossip as a tool of competition and informal undermining</vt:lpstr>
      <vt:lpstr>Introduction</vt:lpstr>
      <vt:lpstr>Gossip</vt:lpstr>
      <vt:lpstr>Hypotheses 1 - Social comparison and promotional concerns</vt:lpstr>
      <vt:lpstr>Hypotheses 2 - Social comparison and promotional concerns</vt:lpstr>
      <vt:lpstr>PowerPoint bemutató</vt:lpstr>
      <vt:lpstr>Methodology</vt:lpstr>
      <vt:lpstr>Organizations</vt:lpstr>
      <vt:lpstr>Results</vt:lpstr>
      <vt:lpstr>Results</vt:lpstr>
      <vt:lpstr>Conclusion and discussion</vt:lpstr>
      <vt:lpstr>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talks: Gossip as a tool of competition and informal undermining</dc:title>
  <dc:creator>Papay Boroka</dc:creator>
  <cp:lastModifiedBy>Pápay Boróka</cp:lastModifiedBy>
  <cp:revision>27</cp:revision>
  <dcterms:created xsi:type="dcterms:W3CDTF">2017-07-06T16:33:21Z</dcterms:created>
  <dcterms:modified xsi:type="dcterms:W3CDTF">2018-10-26T11:45:33Z</dcterms:modified>
</cp:coreProperties>
</file>