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1" r:id="rId4"/>
    <p:sldId id="270" r:id="rId5"/>
    <p:sldId id="257" r:id="rId6"/>
    <p:sldId id="260" r:id="rId7"/>
    <p:sldId id="261" r:id="rId8"/>
    <p:sldId id="262" r:id="rId9"/>
    <p:sldId id="273" r:id="rId10"/>
    <p:sldId id="263" r:id="rId11"/>
    <p:sldId id="272" r:id="rId12"/>
    <p:sldId id="264" r:id="rId13"/>
    <p:sldId id="265" r:id="rId14"/>
    <p:sldId id="266" r:id="rId15"/>
    <p:sldId id="268" r:id="rId16"/>
    <p:sldId id="26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endParaRPr lang="en-US"/>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endParaRPr lang="en-US"/>
          </a:p>
        </p:txBody>
      </p:sp>
      <p:sp>
        <p:nvSpPr>
          <p:cNvPr id="4" name="Dátum helye 3"/>
          <p:cNvSpPr>
            <a:spLocks noGrp="1"/>
          </p:cNvSpPr>
          <p:nvPr>
            <p:ph type="dt" sz="half" idx="10"/>
          </p:nvPr>
        </p:nvSpPr>
        <p:spPr/>
        <p:txBody>
          <a:bodyPr/>
          <a:lstStyle/>
          <a:p>
            <a:fld id="{C6DA3F6E-7E41-4B76-B492-8A02F1500B61}" type="datetimeFigureOut">
              <a:rPr lang="en-US" smtClean="0"/>
              <a:t>6/28/2018</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6C1F7542-7056-4D24-86B9-E8C977371B31}" type="slidenum">
              <a:rPr lang="en-US" smtClean="0"/>
              <a:t>‹#›</a:t>
            </a:fld>
            <a:endParaRPr lang="en-US"/>
          </a:p>
        </p:txBody>
      </p:sp>
    </p:spTree>
    <p:extLst>
      <p:ext uri="{BB962C8B-B14F-4D97-AF65-F5344CB8AC3E}">
        <p14:creationId xmlns:p14="http://schemas.microsoft.com/office/powerpoint/2010/main" val="408177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p:cNvSpPr>
            <a:spLocks noGrp="1"/>
          </p:cNvSpPr>
          <p:nvPr>
            <p:ph type="dt" sz="half" idx="10"/>
          </p:nvPr>
        </p:nvSpPr>
        <p:spPr/>
        <p:txBody>
          <a:bodyPr/>
          <a:lstStyle/>
          <a:p>
            <a:fld id="{C6DA3F6E-7E41-4B76-B492-8A02F1500B61}" type="datetimeFigureOut">
              <a:rPr lang="en-US" smtClean="0"/>
              <a:t>6/28/2018</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6C1F7542-7056-4D24-86B9-E8C977371B31}" type="slidenum">
              <a:rPr lang="en-US" smtClean="0"/>
              <a:t>‹#›</a:t>
            </a:fld>
            <a:endParaRPr lang="en-US"/>
          </a:p>
        </p:txBody>
      </p:sp>
    </p:spTree>
    <p:extLst>
      <p:ext uri="{BB962C8B-B14F-4D97-AF65-F5344CB8AC3E}">
        <p14:creationId xmlns:p14="http://schemas.microsoft.com/office/powerpoint/2010/main" val="136604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endParaRPr lang="en-US"/>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p:cNvSpPr>
            <a:spLocks noGrp="1"/>
          </p:cNvSpPr>
          <p:nvPr>
            <p:ph type="dt" sz="half" idx="10"/>
          </p:nvPr>
        </p:nvSpPr>
        <p:spPr/>
        <p:txBody>
          <a:bodyPr/>
          <a:lstStyle/>
          <a:p>
            <a:fld id="{C6DA3F6E-7E41-4B76-B492-8A02F1500B61}" type="datetimeFigureOut">
              <a:rPr lang="en-US" smtClean="0"/>
              <a:t>6/28/2018</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6C1F7542-7056-4D24-86B9-E8C977371B31}" type="slidenum">
              <a:rPr lang="en-US" smtClean="0"/>
              <a:t>‹#›</a:t>
            </a:fld>
            <a:endParaRPr lang="en-US"/>
          </a:p>
        </p:txBody>
      </p:sp>
    </p:spTree>
    <p:extLst>
      <p:ext uri="{BB962C8B-B14F-4D97-AF65-F5344CB8AC3E}">
        <p14:creationId xmlns:p14="http://schemas.microsoft.com/office/powerpoint/2010/main" val="173954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p:cNvSpPr>
            <a:spLocks noGrp="1"/>
          </p:cNvSpPr>
          <p:nvPr>
            <p:ph type="dt" sz="half" idx="10"/>
          </p:nvPr>
        </p:nvSpPr>
        <p:spPr/>
        <p:txBody>
          <a:bodyPr/>
          <a:lstStyle/>
          <a:p>
            <a:fld id="{C6DA3F6E-7E41-4B76-B492-8A02F1500B61}" type="datetimeFigureOut">
              <a:rPr lang="en-US" smtClean="0"/>
              <a:t>6/28/2018</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6C1F7542-7056-4D24-86B9-E8C977371B31}" type="slidenum">
              <a:rPr lang="en-US" smtClean="0"/>
              <a:t>‹#›</a:t>
            </a:fld>
            <a:endParaRPr lang="en-US"/>
          </a:p>
        </p:txBody>
      </p:sp>
    </p:spTree>
    <p:extLst>
      <p:ext uri="{BB962C8B-B14F-4D97-AF65-F5344CB8AC3E}">
        <p14:creationId xmlns:p14="http://schemas.microsoft.com/office/powerpoint/2010/main" val="128251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endParaRPr lang="en-US"/>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C6DA3F6E-7E41-4B76-B492-8A02F1500B61}" type="datetimeFigureOut">
              <a:rPr lang="en-US" smtClean="0"/>
              <a:t>6/28/2018</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6C1F7542-7056-4D24-86B9-E8C977371B31}" type="slidenum">
              <a:rPr lang="en-US" smtClean="0"/>
              <a:t>‹#›</a:t>
            </a:fld>
            <a:endParaRPr lang="en-US"/>
          </a:p>
        </p:txBody>
      </p:sp>
    </p:spTree>
    <p:extLst>
      <p:ext uri="{BB962C8B-B14F-4D97-AF65-F5344CB8AC3E}">
        <p14:creationId xmlns:p14="http://schemas.microsoft.com/office/powerpoint/2010/main" val="698279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Dátum helye 4"/>
          <p:cNvSpPr>
            <a:spLocks noGrp="1"/>
          </p:cNvSpPr>
          <p:nvPr>
            <p:ph type="dt" sz="half" idx="10"/>
          </p:nvPr>
        </p:nvSpPr>
        <p:spPr/>
        <p:txBody>
          <a:bodyPr/>
          <a:lstStyle/>
          <a:p>
            <a:fld id="{C6DA3F6E-7E41-4B76-B492-8A02F1500B61}" type="datetimeFigureOut">
              <a:rPr lang="en-US" smtClean="0"/>
              <a:t>6/28/2018</a:t>
            </a:fld>
            <a:endParaRPr lang="en-US"/>
          </a:p>
        </p:txBody>
      </p:sp>
      <p:sp>
        <p:nvSpPr>
          <p:cNvPr id="6" name="Élőláb helye 5"/>
          <p:cNvSpPr>
            <a:spLocks noGrp="1"/>
          </p:cNvSpPr>
          <p:nvPr>
            <p:ph type="ftr" sz="quarter" idx="11"/>
          </p:nvPr>
        </p:nvSpPr>
        <p:spPr/>
        <p:txBody>
          <a:bodyPr/>
          <a:lstStyle/>
          <a:p>
            <a:endParaRPr lang="en-US"/>
          </a:p>
        </p:txBody>
      </p:sp>
      <p:sp>
        <p:nvSpPr>
          <p:cNvPr id="7" name="Dia számának helye 6"/>
          <p:cNvSpPr>
            <a:spLocks noGrp="1"/>
          </p:cNvSpPr>
          <p:nvPr>
            <p:ph type="sldNum" sz="quarter" idx="12"/>
          </p:nvPr>
        </p:nvSpPr>
        <p:spPr/>
        <p:txBody>
          <a:bodyPr/>
          <a:lstStyle/>
          <a:p>
            <a:fld id="{6C1F7542-7056-4D24-86B9-E8C977371B31}" type="slidenum">
              <a:rPr lang="en-US" smtClean="0"/>
              <a:t>‹#›</a:t>
            </a:fld>
            <a:endParaRPr lang="en-US"/>
          </a:p>
        </p:txBody>
      </p:sp>
    </p:spTree>
    <p:extLst>
      <p:ext uri="{BB962C8B-B14F-4D97-AF65-F5344CB8AC3E}">
        <p14:creationId xmlns:p14="http://schemas.microsoft.com/office/powerpoint/2010/main" val="348351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endParaRPr lang="en-US"/>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7" name="Dátum helye 6"/>
          <p:cNvSpPr>
            <a:spLocks noGrp="1"/>
          </p:cNvSpPr>
          <p:nvPr>
            <p:ph type="dt" sz="half" idx="10"/>
          </p:nvPr>
        </p:nvSpPr>
        <p:spPr/>
        <p:txBody>
          <a:bodyPr/>
          <a:lstStyle/>
          <a:p>
            <a:fld id="{C6DA3F6E-7E41-4B76-B492-8A02F1500B61}" type="datetimeFigureOut">
              <a:rPr lang="en-US" smtClean="0"/>
              <a:t>6/28/2018</a:t>
            </a:fld>
            <a:endParaRPr lang="en-US"/>
          </a:p>
        </p:txBody>
      </p:sp>
      <p:sp>
        <p:nvSpPr>
          <p:cNvPr id="8" name="Élőláb helye 7"/>
          <p:cNvSpPr>
            <a:spLocks noGrp="1"/>
          </p:cNvSpPr>
          <p:nvPr>
            <p:ph type="ftr" sz="quarter" idx="11"/>
          </p:nvPr>
        </p:nvSpPr>
        <p:spPr/>
        <p:txBody>
          <a:bodyPr/>
          <a:lstStyle/>
          <a:p>
            <a:endParaRPr lang="en-US"/>
          </a:p>
        </p:txBody>
      </p:sp>
      <p:sp>
        <p:nvSpPr>
          <p:cNvPr id="9" name="Dia számának helye 8"/>
          <p:cNvSpPr>
            <a:spLocks noGrp="1"/>
          </p:cNvSpPr>
          <p:nvPr>
            <p:ph type="sldNum" sz="quarter" idx="12"/>
          </p:nvPr>
        </p:nvSpPr>
        <p:spPr/>
        <p:txBody>
          <a:bodyPr/>
          <a:lstStyle/>
          <a:p>
            <a:fld id="{6C1F7542-7056-4D24-86B9-E8C977371B31}" type="slidenum">
              <a:rPr lang="en-US" smtClean="0"/>
              <a:t>‹#›</a:t>
            </a:fld>
            <a:endParaRPr lang="en-US"/>
          </a:p>
        </p:txBody>
      </p:sp>
    </p:spTree>
    <p:extLst>
      <p:ext uri="{BB962C8B-B14F-4D97-AF65-F5344CB8AC3E}">
        <p14:creationId xmlns:p14="http://schemas.microsoft.com/office/powerpoint/2010/main" val="176503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
        <p:nvSpPr>
          <p:cNvPr id="3" name="Dátum helye 2"/>
          <p:cNvSpPr>
            <a:spLocks noGrp="1"/>
          </p:cNvSpPr>
          <p:nvPr>
            <p:ph type="dt" sz="half" idx="10"/>
          </p:nvPr>
        </p:nvSpPr>
        <p:spPr/>
        <p:txBody>
          <a:bodyPr/>
          <a:lstStyle/>
          <a:p>
            <a:fld id="{C6DA3F6E-7E41-4B76-B492-8A02F1500B61}" type="datetimeFigureOut">
              <a:rPr lang="en-US" smtClean="0"/>
              <a:t>6/28/2018</a:t>
            </a:fld>
            <a:endParaRPr lang="en-US"/>
          </a:p>
        </p:txBody>
      </p:sp>
      <p:sp>
        <p:nvSpPr>
          <p:cNvPr id="4" name="Élőláb helye 3"/>
          <p:cNvSpPr>
            <a:spLocks noGrp="1"/>
          </p:cNvSpPr>
          <p:nvPr>
            <p:ph type="ftr" sz="quarter" idx="11"/>
          </p:nvPr>
        </p:nvSpPr>
        <p:spPr/>
        <p:txBody>
          <a:bodyPr/>
          <a:lstStyle/>
          <a:p>
            <a:endParaRPr lang="en-US"/>
          </a:p>
        </p:txBody>
      </p:sp>
      <p:sp>
        <p:nvSpPr>
          <p:cNvPr id="5" name="Dia számának helye 4"/>
          <p:cNvSpPr>
            <a:spLocks noGrp="1"/>
          </p:cNvSpPr>
          <p:nvPr>
            <p:ph type="sldNum" sz="quarter" idx="12"/>
          </p:nvPr>
        </p:nvSpPr>
        <p:spPr/>
        <p:txBody>
          <a:bodyPr/>
          <a:lstStyle/>
          <a:p>
            <a:fld id="{6C1F7542-7056-4D24-86B9-E8C977371B31}" type="slidenum">
              <a:rPr lang="en-US" smtClean="0"/>
              <a:t>‹#›</a:t>
            </a:fld>
            <a:endParaRPr lang="en-US"/>
          </a:p>
        </p:txBody>
      </p:sp>
    </p:spTree>
    <p:extLst>
      <p:ext uri="{BB962C8B-B14F-4D97-AF65-F5344CB8AC3E}">
        <p14:creationId xmlns:p14="http://schemas.microsoft.com/office/powerpoint/2010/main" val="417954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C6DA3F6E-7E41-4B76-B492-8A02F1500B61}" type="datetimeFigureOut">
              <a:rPr lang="en-US" smtClean="0"/>
              <a:t>6/28/2018</a:t>
            </a:fld>
            <a:endParaRPr lang="en-US"/>
          </a:p>
        </p:txBody>
      </p:sp>
      <p:sp>
        <p:nvSpPr>
          <p:cNvPr id="3" name="Élőláb helye 2"/>
          <p:cNvSpPr>
            <a:spLocks noGrp="1"/>
          </p:cNvSpPr>
          <p:nvPr>
            <p:ph type="ftr" sz="quarter" idx="11"/>
          </p:nvPr>
        </p:nvSpPr>
        <p:spPr/>
        <p:txBody>
          <a:bodyPr/>
          <a:lstStyle/>
          <a:p>
            <a:endParaRPr lang="en-US"/>
          </a:p>
        </p:txBody>
      </p:sp>
      <p:sp>
        <p:nvSpPr>
          <p:cNvPr id="4" name="Dia számának helye 3"/>
          <p:cNvSpPr>
            <a:spLocks noGrp="1"/>
          </p:cNvSpPr>
          <p:nvPr>
            <p:ph type="sldNum" sz="quarter" idx="12"/>
          </p:nvPr>
        </p:nvSpPr>
        <p:spPr/>
        <p:txBody>
          <a:bodyPr/>
          <a:lstStyle/>
          <a:p>
            <a:fld id="{6C1F7542-7056-4D24-86B9-E8C977371B31}" type="slidenum">
              <a:rPr lang="en-US" smtClean="0"/>
              <a:t>‹#›</a:t>
            </a:fld>
            <a:endParaRPr lang="en-US"/>
          </a:p>
        </p:txBody>
      </p:sp>
    </p:spTree>
    <p:extLst>
      <p:ext uri="{BB962C8B-B14F-4D97-AF65-F5344CB8AC3E}">
        <p14:creationId xmlns:p14="http://schemas.microsoft.com/office/powerpoint/2010/main" val="381523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endParaRPr lang="en-US"/>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C6DA3F6E-7E41-4B76-B492-8A02F1500B61}" type="datetimeFigureOut">
              <a:rPr lang="en-US" smtClean="0"/>
              <a:t>6/28/2018</a:t>
            </a:fld>
            <a:endParaRPr lang="en-US"/>
          </a:p>
        </p:txBody>
      </p:sp>
      <p:sp>
        <p:nvSpPr>
          <p:cNvPr id="6" name="Élőláb helye 5"/>
          <p:cNvSpPr>
            <a:spLocks noGrp="1"/>
          </p:cNvSpPr>
          <p:nvPr>
            <p:ph type="ftr" sz="quarter" idx="11"/>
          </p:nvPr>
        </p:nvSpPr>
        <p:spPr/>
        <p:txBody>
          <a:bodyPr/>
          <a:lstStyle/>
          <a:p>
            <a:endParaRPr lang="en-US"/>
          </a:p>
        </p:txBody>
      </p:sp>
      <p:sp>
        <p:nvSpPr>
          <p:cNvPr id="7" name="Dia számának helye 6"/>
          <p:cNvSpPr>
            <a:spLocks noGrp="1"/>
          </p:cNvSpPr>
          <p:nvPr>
            <p:ph type="sldNum" sz="quarter" idx="12"/>
          </p:nvPr>
        </p:nvSpPr>
        <p:spPr/>
        <p:txBody>
          <a:bodyPr/>
          <a:lstStyle/>
          <a:p>
            <a:fld id="{6C1F7542-7056-4D24-86B9-E8C977371B31}" type="slidenum">
              <a:rPr lang="en-US" smtClean="0"/>
              <a:t>‹#›</a:t>
            </a:fld>
            <a:endParaRPr lang="en-US"/>
          </a:p>
        </p:txBody>
      </p:sp>
    </p:spTree>
    <p:extLst>
      <p:ext uri="{BB962C8B-B14F-4D97-AF65-F5344CB8AC3E}">
        <p14:creationId xmlns:p14="http://schemas.microsoft.com/office/powerpoint/2010/main" val="3728080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endParaRPr lang="en-US"/>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C6DA3F6E-7E41-4B76-B492-8A02F1500B61}" type="datetimeFigureOut">
              <a:rPr lang="en-US" smtClean="0"/>
              <a:t>6/28/2018</a:t>
            </a:fld>
            <a:endParaRPr lang="en-US"/>
          </a:p>
        </p:txBody>
      </p:sp>
      <p:sp>
        <p:nvSpPr>
          <p:cNvPr id="6" name="Élőláb helye 5"/>
          <p:cNvSpPr>
            <a:spLocks noGrp="1"/>
          </p:cNvSpPr>
          <p:nvPr>
            <p:ph type="ftr" sz="quarter" idx="11"/>
          </p:nvPr>
        </p:nvSpPr>
        <p:spPr/>
        <p:txBody>
          <a:bodyPr/>
          <a:lstStyle/>
          <a:p>
            <a:endParaRPr lang="en-US"/>
          </a:p>
        </p:txBody>
      </p:sp>
      <p:sp>
        <p:nvSpPr>
          <p:cNvPr id="7" name="Dia számának helye 6"/>
          <p:cNvSpPr>
            <a:spLocks noGrp="1"/>
          </p:cNvSpPr>
          <p:nvPr>
            <p:ph type="sldNum" sz="quarter" idx="12"/>
          </p:nvPr>
        </p:nvSpPr>
        <p:spPr/>
        <p:txBody>
          <a:bodyPr/>
          <a:lstStyle/>
          <a:p>
            <a:fld id="{6C1F7542-7056-4D24-86B9-E8C977371B31}" type="slidenum">
              <a:rPr lang="en-US" smtClean="0"/>
              <a:t>‹#›</a:t>
            </a:fld>
            <a:endParaRPr lang="en-US"/>
          </a:p>
        </p:txBody>
      </p:sp>
    </p:spTree>
    <p:extLst>
      <p:ext uri="{BB962C8B-B14F-4D97-AF65-F5344CB8AC3E}">
        <p14:creationId xmlns:p14="http://schemas.microsoft.com/office/powerpoint/2010/main" val="1573784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endParaRPr lang="en-US"/>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A3F6E-7E41-4B76-B492-8A02F1500B61}" type="datetimeFigureOut">
              <a:rPr lang="en-US" smtClean="0"/>
              <a:t>6/28/2018</a:t>
            </a:fld>
            <a:endParaRPr lang="en-US"/>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F7542-7056-4D24-86B9-E8C977371B31}" type="slidenum">
              <a:rPr lang="en-US" smtClean="0"/>
              <a:t>‹#›</a:t>
            </a:fld>
            <a:endParaRPr lang="en-US"/>
          </a:p>
        </p:txBody>
      </p:sp>
    </p:spTree>
    <p:extLst>
      <p:ext uri="{BB962C8B-B14F-4D97-AF65-F5344CB8AC3E}">
        <p14:creationId xmlns:p14="http://schemas.microsoft.com/office/powerpoint/2010/main" val="968528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papay.boroka@tk.mta.hu"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normAutofit/>
          </a:bodyPr>
          <a:lstStyle/>
          <a:p>
            <a:r>
              <a:rPr lang="en-US" dirty="0"/>
              <a:t>Relational Elements of the Gossip Triad</a:t>
            </a:r>
          </a:p>
        </p:txBody>
      </p:sp>
      <p:sp>
        <p:nvSpPr>
          <p:cNvPr id="3" name="Alcím 2"/>
          <p:cNvSpPr>
            <a:spLocks noGrp="1"/>
          </p:cNvSpPr>
          <p:nvPr>
            <p:ph type="subTitle" idx="1"/>
          </p:nvPr>
        </p:nvSpPr>
        <p:spPr/>
        <p:txBody>
          <a:bodyPr>
            <a:normAutofit fontScale="92500" lnSpcReduction="10000"/>
          </a:bodyPr>
          <a:lstStyle/>
          <a:p>
            <a:r>
              <a:rPr lang="hu-HU" dirty="0" err="1"/>
              <a:t>Presenter</a:t>
            </a:r>
            <a:r>
              <a:rPr lang="hu-HU" dirty="0"/>
              <a:t>: Boróka Pápay</a:t>
            </a:r>
          </a:p>
          <a:p>
            <a:r>
              <a:rPr lang="en-US" b="1" dirty="0">
                <a:hlinkClick r:id="rId2"/>
              </a:rPr>
              <a:t>papay</a:t>
            </a:r>
            <a:r>
              <a:rPr lang="en-US" dirty="0">
                <a:hlinkClick r:id="rId2"/>
              </a:rPr>
              <a:t>.</a:t>
            </a:r>
            <a:r>
              <a:rPr lang="en-US" b="1" dirty="0">
                <a:hlinkClick r:id="rId2"/>
              </a:rPr>
              <a:t>boroka</a:t>
            </a:r>
            <a:r>
              <a:rPr lang="en-US" dirty="0">
                <a:hlinkClick r:id="rId2"/>
              </a:rPr>
              <a:t>@tk.mta.hu</a:t>
            </a:r>
            <a:r>
              <a:rPr lang="hu-HU" dirty="0"/>
              <a:t> </a:t>
            </a:r>
          </a:p>
          <a:p>
            <a:r>
              <a:rPr lang="hu-HU" dirty="0" err="1"/>
              <a:t>Coauthor</a:t>
            </a:r>
            <a:r>
              <a:rPr lang="hu-HU" dirty="0"/>
              <a:t>: Károly Takács</a:t>
            </a:r>
          </a:p>
          <a:p>
            <a:r>
              <a:rPr lang="ro-RO" dirty="0"/>
              <a:t>MTA TK </a:t>
            </a:r>
            <a:r>
              <a:rPr lang="en-US" dirty="0"/>
              <a:t>“Lend</a:t>
            </a:r>
            <a:r>
              <a:rPr lang="hu-HU" dirty="0"/>
              <a:t>ület</a:t>
            </a:r>
            <a:r>
              <a:rPr lang="en-US" dirty="0"/>
              <a:t>”</a:t>
            </a:r>
            <a:r>
              <a:rPr lang="ro-RO" dirty="0"/>
              <a:t> </a:t>
            </a:r>
            <a:r>
              <a:rPr lang="en-US" dirty="0" err="1"/>
              <a:t>Recens</a:t>
            </a:r>
            <a:endParaRPr lang="hu-HU"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6006" y="252425"/>
            <a:ext cx="2245860" cy="1272654"/>
          </a:xfrm>
          <a:prstGeom prst="rect">
            <a:avLst/>
          </a:prstGeom>
        </p:spPr>
      </p:pic>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941" y="317049"/>
            <a:ext cx="1562118" cy="1143406"/>
          </a:xfrm>
          <a:prstGeom prst="rect">
            <a:avLst/>
          </a:prstGeom>
        </p:spPr>
      </p:pic>
      <p:sp>
        <p:nvSpPr>
          <p:cNvPr id="6" name="Szövegdoboz 5"/>
          <p:cNvSpPr txBox="1"/>
          <p:nvPr/>
        </p:nvSpPr>
        <p:spPr>
          <a:xfrm>
            <a:off x="3123126" y="5718220"/>
            <a:ext cx="5945747" cy="369332"/>
          </a:xfrm>
          <a:prstGeom prst="rect">
            <a:avLst/>
          </a:prstGeom>
          <a:noFill/>
        </p:spPr>
        <p:txBody>
          <a:bodyPr wrap="square" rtlCol="0">
            <a:spAutoFit/>
          </a:bodyPr>
          <a:lstStyle/>
          <a:p>
            <a:pPr algn="ctr"/>
            <a:r>
              <a:rPr lang="hu-HU" dirty="0"/>
              <a:t>XXXVIII. </a:t>
            </a:r>
            <a:r>
              <a:rPr lang="hu-HU" dirty="0" err="1"/>
              <a:t>Sunbelt</a:t>
            </a:r>
            <a:r>
              <a:rPr lang="hu-HU" dirty="0"/>
              <a:t> </a:t>
            </a:r>
            <a:r>
              <a:rPr lang="hu-HU" dirty="0" err="1"/>
              <a:t>Conference</a:t>
            </a:r>
            <a:r>
              <a:rPr lang="hu-HU" dirty="0"/>
              <a:t>, Utrecht, </a:t>
            </a:r>
            <a:r>
              <a:rPr lang="hu-HU" dirty="0" err="1"/>
              <a:t>June</a:t>
            </a:r>
            <a:r>
              <a:rPr lang="hu-HU" dirty="0"/>
              <a:t> 26-July 1. 2018</a:t>
            </a:r>
            <a:endParaRPr lang="en-US" dirty="0"/>
          </a:p>
        </p:txBody>
      </p:sp>
    </p:spTree>
    <p:extLst>
      <p:ext uri="{BB962C8B-B14F-4D97-AF65-F5344CB8AC3E}">
        <p14:creationId xmlns:p14="http://schemas.microsoft.com/office/powerpoint/2010/main" val="395813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Methods</a:t>
            </a:r>
            <a:r>
              <a:rPr lang="hu-HU" dirty="0"/>
              <a:t> </a:t>
            </a:r>
            <a:r>
              <a:rPr lang="hu-HU" dirty="0" err="1"/>
              <a:t>to</a:t>
            </a:r>
            <a:r>
              <a:rPr lang="hu-HU" dirty="0"/>
              <a:t> </a:t>
            </a:r>
            <a:r>
              <a:rPr lang="hu-HU" dirty="0" err="1"/>
              <a:t>consider</a:t>
            </a:r>
            <a:r>
              <a:rPr lang="hu-HU" dirty="0"/>
              <a:t> 2: CART</a:t>
            </a:r>
            <a:endParaRPr lang="en-US" dirty="0"/>
          </a:p>
        </p:txBody>
      </p:sp>
      <p:sp>
        <p:nvSpPr>
          <p:cNvPr id="3" name="Tartalom helye 2"/>
          <p:cNvSpPr>
            <a:spLocks noGrp="1"/>
          </p:cNvSpPr>
          <p:nvPr>
            <p:ph idx="1"/>
          </p:nvPr>
        </p:nvSpPr>
        <p:spPr>
          <a:xfrm>
            <a:off x="838200" y="1690688"/>
            <a:ext cx="10515600" cy="2785012"/>
          </a:xfrm>
        </p:spPr>
        <p:txBody>
          <a:bodyPr>
            <a:normAutofit/>
          </a:bodyPr>
          <a:lstStyle/>
          <a:p>
            <a:r>
              <a:rPr lang="en-US" dirty="0"/>
              <a:t>Classification and Regression Trees (CART): a supervised statistical method, where a target variable is predicted by splitting a set of input features into subsets based on how well they predict the dependent variable.</a:t>
            </a:r>
          </a:p>
        </p:txBody>
      </p:sp>
      <p:graphicFrame>
        <p:nvGraphicFramePr>
          <p:cNvPr id="4" name="Táblázat 3"/>
          <p:cNvGraphicFramePr>
            <a:graphicFrameLocks noGrp="1"/>
          </p:cNvGraphicFramePr>
          <p:nvPr>
            <p:extLst>
              <p:ext uri="{D42A27DB-BD31-4B8C-83A1-F6EECF244321}">
                <p14:modId xmlns:p14="http://schemas.microsoft.com/office/powerpoint/2010/main" val="2102573373"/>
              </p:ext>
            </p:extLst>
          </p:nvPr>
        </p:nvGraphicFramePr>
        <p:xfrm>
          <a:off x="1877454" y="3218131"/>
          <a:ext cx="8128000" cy="3383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2594506">
                <a:tc>
                  <a:txBody>
                    <a:bodyPr/>
                    <a:lstStyle/>
                    <a:p>
                      <a:r>
                        <a:rPr lang="hu-HU" b="0" dirty="0" err="1">
                          <a:solidFill>
                            <a:schemeClr val="tx1"/>
                          </a:solidFill>
                        </a:rPr>
                        <a:t>Advantages</a:t>
                      </a:r>
                      <a:r>
                        <a:rPr lang="hu-HU" b="0" dirty="0">
                          <a:solidFill>
                            <a:schemeClr val="tx1"/>
                          </a:solidFill>
                        </a:rPr>
                        <a:t>:</a:t>
                      </a:r>
                    </a:p>
                    <a:p>
                      <a:pPr marL="285750" indent="-285750">
                        <a:buFontTx/>
                        <a:buChar char="-"/>
                      </a:pPr>
                      <a:r>
                        <a:rPr lang="en-US" b="0" dirty="0">
                          <a:solidFill>
                            <a:schemeClr val="tx1"/>
                          </a:solidFill>
                        </a:rPr>
                        <a:t>We would be able to tell precisely on what set of relations lead to the formation of a gossip triad.  </a:t>
                      </a:r>
                      <a:endParaRPr lang="hu-HU" b="0" dirty="0">
                        <a:solidFill>
                          <a:schemeClr val="tx1"/>
                        </a:solidFill>
                      </a:endParaRPr>
                    </a:p>
                    <a:p>
                      <a:pPr marL="285750" indent="-285750">
                        <a:buFontTx/>
                        <a:buChar char="-"/>
                      </a:pPr>
                      <a:r>
                        <a:rPr lang="en-US" b="0" dirty="0">
                          <a:solidFill>
                            <a:schemeClr val="tx1"/>
                          </a:solidFill>
                        </a:rPr>
                        <a:t>We don’t have to determine how many interactions of dyadic relationships should be considered</a:t>
                      </a:r>
                      <a:endParaRPr lang="hu-HU" b="0" dirty="0">
                        <a:solidFill>
                          <a:schemeClr val="tx1"/>
                        </a:solidFill>
                      </a:endParaRPr>
                    </a:p>
                    <a:p>
                      <a:pPr marL="285750" indent="-285750">
                        <a:buFontTx/>
                        <a:buChar char="-"/>
                      </a:pPr>
                      <a:r>
                        <a:rPr lang="hu-HU" b="0" baseline="0" dirty="0">
                          <a:solidFill>
                            <a:schemeClr val="tx1"/>
                          </a:solidFill>
                        </a:rPr>
                        <a:t>C</a:t>
                      </a:r>
                      <a:r>
                        <a:rPr lang="en-US" b="0" dirty="0" err="1">
                          <a:solidFill>
                            <a:schemeClr val="tx1"/>
                          </a:solidFill>
                        </a:rPr>
                        <a:t>lear</a:t>
                      </a:r>
                      <a:r>
                        <a:rPr lang="en-US" b="0" dirty="0">
                          <a:solidFill>
                            <a:schemeClr val="tx1"/>
                          </a:solidFill>
                        </a:rPr>
                        <a:t> decisions and outcome categories</a:t>
                      </a:r>
                    </a:p>
                    <a:p>
                      <a:pPr marL="285750" indent="-285750">
                        <a:buFontTx/>
                        <a:buChar char="-"/>
                      </a:pPr>
                      <a:r>
                        <a:rPr lang="en-US" b="0" dirty="0">
                          <a:solidFill>
                            <a:schemeClr val="tx1"/>
                          </a:solidFill>
                        </a:rPr>
                        <a:t>We will be able to tell the predictive power of our model </a:t>
                      </a:r>
                      <a:endParaRPr lang="hu-HU" b="0" dirty="0">
                        <a:solidFill>
                          <a:schemeClr val="tx1"/>
                        </a:solidFill>
                      </a:endParaRPr>
                    </a:p>
                    <a:p>
                      <a:pPr marL="285750" indent="-285750">
                        <a:buFontTx/>
                        <a:buChar char="-"/>
                      </a:pPr>
                      <a:r>
                        <a:rPr lang="en-US" dirty="0"/>
                        <a:t>. </a:t>
                      </a:r>
                    </a:p>
                  </a:txBody>
                  <a:tcPr>
                    <a:noFill/>
                  </a:tcPr>
                </a:tc>
                <a:tc>
                  <a:txBody>
                    <a:bodyPr/>
                    <a:lstStyle/>
                    <a:p>
                      <a:r>
                        <a:rPr lang="hu-HU" b="0" dirty="0" err="1">
                          <a:solidFill>
                            <a:schemeClr val="tx1"/>
                          </a:solidFill>
                        </a:rPr>
                        <a:t>Disadvantages</a:t>
                      </a:r>
                      <a:r>
                        <a:rPr lang="hu-HU" b="0" dirty="0">
                          <a:solidFill>
                            <a:schemeClr val="tx1"/>
                          </a:solidFill>
                        </a:rPr>
                        <a:t>:</a:t>
                      </a:r>
                      <a:endParaRPr lang="en-US" dirty="0"/>
                    </a:p>
                    <a:p>
                      <a:pPr marL="285750" indent="-285750">
                        <a:buFontTx/>
                        <a:buChar char="-"/>
                      </a:pPr>
                      <a:r>
                        <a:rPr lang="en-US" b="0" dirty="0">
                          <a:solidFill>
                            <a:schemeClr val="tx1"/>
                          </a:solidFill>
                        </a:rPr>
                        <a:t>Non-existing triads are way overrepresented in the dataset</a:t>
                      </a:r>
                      <a:r>
                        <a:rPr lang="hu-HU" b="0" baseline="0" dirty="0">
                          <a:solidFill>
                            <a:schemeClr val="tx1"/>
                          </a:solidFill>
                        </a:rPr>
                        <a:t> – </a:t>
                      </a:r>
                      <a:r>
                        <a:rPr lang="hu-HU" b="0" baseline="0" dirty="0" err="1">
                          <a:solidFill>
                            <a:schemeClr val="tx1"/>
                          </a:solidFill>
                        </a:rPr>
                        <a:t>needs</a:t>
                      </a:r>
                      <a:r>
                        <a:rPr lang="hu-HU" b="0" baseline="0" dirty="0">
                          <a:solidFill>
                            <a:schemeClr val="tx1"/>
                          </a:solidFill>
                        </a:rPr>
                        <a:t> </a:t>
                      </a:r>
                      <a:r>
                        <a:rPr lang="hu-HU" b="0" baseline="0" dirty="0" err="1">
                          <a:solidFill>
                            <a:schemeClr val="tx1"/>
                          </a:solidFill>
                        </a:rPr>
                        <a:t>sampling</a:t>
                      </a:r>
                      <a:endParaRPr lang="hu-HU" b="0" baseline="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tx1"/>
                          </a:solidFill>
                        </a:rPr>
                        <a:t>By using sampling, we will not be able to tell if an existing gossip triad as an outcome category is more likely than random in that path or not</a:t>
                      </a:r>
                      <a:endParaRPr lang="hu-HU"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tx1"/>
                          </a:solidFill>
                        </a:rPr>
                        <a:t>Not frequently used in social sciences</a:t>
                      </a:r>
                    </a:p>
                    <a:p>
                      <a:endParaRPr lang="hu-HU" dirty="0">
                        <a:solidFill>
                          <a:schemeClr val="tx1"/>
                        </a:solidFill>
                      </a:endParaRPr>
                    </a:p>
                    <a:p>
                      <a:pPr marL="285750" indent="-285750">
                        <a:buFontTx/>
                        <a:buChar char="-"/>
                      </a:pPr>
                      <a:endParaRPr lang="hu-HU" b="0" dirty="0">
                        <a:solidFill>
                          <a:schemeClr val="tx1"/>
                        </a:solidFill>
                      </a:endParaRP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8965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0986E75-6B8B-4326-8979-5C5DA8CE84D6}"/>
              </a:ext>
            </a:extLst>
          </p:cNvPr>
          <p:cNvSpPr>
            <a:spLocks noGrp="1"/>
          </p:cNvSpPr>
          <p:nvPr>
            <p:ph type="title"/>
          </p:nvPr>
        </p:nvSpPr>
        <p:spPr/>
        <p:txBody>
          <a:bodyPr/>
          <a:lstStyle/>
          <a:p>
            <a:r>
              <a:rPr lang="hu-HU" dirty="0" err="1"/>
              <a:t>Results</a:t>
            </a:r>
            <a:r>
              <a:rPr lang="hu-HU" dirty="0"/>
              <a:t> of </a:t>
            </a:r>
            <a:r>
              <a:rPr lang="hu-HU" dirty="0" err="1"/>
              <a:t>the</a:t>
            </a:r>
            <a:r>
              <a:rPr lang="hu-HU" dirty="0"/>
              <a:t> CART </a:t>
            </a:r>
            <a:r>
              <a:rPr lang="hu-HU" dirty="0" err="1"/>
              <a:t>model</a:t>
            </a:r>
            <a:endParaRPr lang="hu-HU" dirty="0"/>
          </a:p>
        </p:txBody>
      </p:sp>
      <p:pic>
        <p:nvPicPr>
          <p:cNvPr id="5" name="Tartalom helye 4">
            <a:extLst>
              <a:ext uri="{FF2B5EF4-FFF2-40B4-BE49-F238E27FC236}">
                <a16:creationId xmlns:a16="http://schemas.microsoft.com/office/drawing/2014/main" id="{BBD312DB-4560-4554-BD38-2515EC3F50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573" y="1290923"/>
            <a:ext cx="9162853" cy="5341308"/>
          </a:xfrm>
        </p:spPr>
      </p:pic>
    </p:spTree>
    <p:extLst>
      <p:ext uri="{BB962C8B-B14F-4D97-AF65-F5344CB8AC3E}">
        <p14:creationId xmlns:p14="http://schemas.microsoft.com/office/powerpoint/2010/main" val="31240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Results</a:t>
            </a:r>
            <a:r>
              <a:rPr lang="hu-HU" dirty="0"/>
              <a:t> 1 </a:t>
            </a:r>
            <a:endParaRPr lang="en-US" dirty="0"/>
          </a:p>
        </p:txBody>
      </p:sp>
      <p:sp>
        <p:nvSpPr>
          <p:cNvPr id="3" name="Tartalom helye 2"/>
          <p:cNvSpPr>
            <a:spLocks noGrp="1"/>
          </p:cNvSpPr>
          <p:nvPr>
            <p:ph idx="1"/>
          </p:nvPr>
        </p:nvSpPr>
        <p:spPr>
          <a:xfrm>
            <a:off x="838200" y="1825625"/>
            <a:ext cx="10515600" cy="1125393"/>
          </a:xfrm>
        </p:spPr>
        <p:txBody>
          <a:bodyPr>
            <a:normAutofit fontScale="55000" lnSpcReduction="20000"/>
          </a:bodyPr>
          <a:lstStyle/>
          <a:p>
            <a:r>
              <a:rPr lang="en-US" b="1" dirty="0"/>
              <a:t>Closure Triad </a:t>
            </a:r>
          </a:p>
          <a:p>
            <a:pPr lvl="1"/>
            <a:r>
              <a:rPr lang="en-US" dirty="0"/>
              <a:t>One of the frequent categories </a:t>
            </a:r>
            <a:endParaRPr lang="hu-HU" dirty="0"/>
          </a:p>
          <a:p>
            <a:pPr lvl="1"/>
            <a:r>
              <a:rPr lang="hu-HU" dirty="0" err="1"/>
              <a:t>Positive</a:t>
            </a:r>
            <a:r>
              <a:rPr lang="hu-HU" dirty="0"/>
              <a:t> relations </a:t>
            </a:r>
            <a:r>
              <a:rPr lang="hu-HU" dirty="0" err="1"/>
              <a:t>among</a:t>
            </a:r>
            <a:r>
              <a:rPr lang="hu-HU" dirty="0"/>
              <a:t> </a:t>
            </a:r>
            <a:r>
              <a:rPr lang="hu-HU" dirty="0" err="1"/>
              <a:t>all</a:t>
            </a:r>
            <a:r>
              <a:rPr lang="hu-HU" dirty="0"/>
              <a:t> </a:t>
            </a:r>
            <a:r>
              <a:rPr lang="hu-HU" dirty="0" err="1"/>
              <a:t>actors</a:t>
            </a:r>
            <a:endParaRPr lang="en-US" dirty="0"/>
          </a:p>
          <a:p>
            <a:pPr lvl="1"/>
            <a:r>
              <a:rPr lang="en-US" dirty="0"/>
              <a:t>All gossip</a:t>
            </a:r>
            <a:r>
              <a:rPr lang="hu-HU" dirty="0"/>
              <a:t> </a:t>
            </a:r>
            <a:r>
              <a:rPr lang="hu-HU" dirty="0" err="1"/>
              <a:t>types</a:t>
            </a:r>
            <a:r>
              <a:rPr lang="hu-HU" dirty="0"/>
              <a:t> </a:t>
            </a:r>
            <a:r>
              <a:rPr lang="hu-HU" dirty="0" err="1"/>
              <a:t>occur</a:t>
            </a:r>
            <a:endParaRPr lang="hu-HU" dirty="0"/>
          </a:p>
          <a:p>
            <a:pPr lvl="1"/>
            <a:r>
              <a:rPr lang="hu-HU" dirty="0" err="1"/>
              <a:t>Represented</a:t>
            </a:r>
            <a:r>
              <a:rPr lang="hu-HU" dirty="0"/>
              <a:t> </a:t>
            </a:r>
            <a:r>
              <a:rPr lang="hu-HU" dirty="0" err="1"/>
              <a:t>in</a:t>
            </a:r>
            <a:r>
              <a:rPr lang="hu-HU" dirty="0"/>
              <a:t> </a:t>
            </a:r>
            <a:r>
              <a:rPr lang="hu-HU" dirty="0" err="1"/>
              <a:t>cluster</a:t>
            </a:r>
            <a:r>
              <a:rPr lang="hu-HU" dirty="0"/>
              <a:t> 1.</a:t>
            </a:r>
            <a:endParaRPr lang="en-US" dirty="0"/>
          </a:p>
          <a:p>
            <a:endParaRPr lang="en-US" dirty="0"/>
          </a:p>
        </p:txBody>
      </p:sp>
      <p:pic>
        <p:nvPicPr>
          <p:cNvPr id="4" name="Kép 3"/>
          <p:cNvPicPr>
            <a:picLocks noChangeAspect="1"/>
          </p:cNvPicPr>
          <p:nvPr/>
        </p:nvPicPr>
        <p:blipFill>
          <a:blip r:embed="rId2"/>
          <a:stretch>
            <a:fillRect/>
          </a:stretch>
        </p:blipFill>
        <p:spPr>
          <a:xfrm>
            <a:off x="4552950" y="2951018"/>
            <a:ext cx="3086100" cy="3162300"/>
          </a:xfrm>
          <a:prstGeom prst="rect">
            <a:avLst/>
          </a:prstGeom>
        </p:spPr>
      </p:pic>
    </p:spTree>
    <p:extLst>
      <p:ext uri="{BB962C8B-B14F-4D97-AF65-F5344CB8AC3E}">
        <p14:creationId xmlns:p14="http://schemas.microsoft.com/office/powerpoint/2010/main" val="748805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Results</a:t>
            </a:r>
            <a:r>
              <a:rPr lang="hu-HU" dirty="0"/>
              <a:t> 2</a:t>
            </a:r>
            <a:endParaRPr lang="en-US" dirty="0"/>
          </a:p>
        </p:txBody>
      </p:sp>
      <p:sp>
        <p:nvSpPr>
          <p:cNvPr id="3" name="Tartalom helye 2"/>
          <p:cNvSpPr>
            <a:spLocks noGrp="1"/>
          </p:cNvSpPr>
          <p:nvPr>
            <p:ph idx="1"/>
          </p:nvPr>
        </p:nvSpPr>
        <p:spPr>
          <a:xfrm>
            <a:off x="838200" y="1387743"/>
            <a:ext cx="10515600" cy="3099666"/>
          </a:xfrm>
        </p:spPr>
        <p:txBody>
          <a:bodyPr>
            <a:normAutofit fontScale="55000" lnSpcReduction="20000"/>
          </a:bodyPr>
          <a:lstStyle/>
          <a:p>
            <a:r>
              <a:rPr lang="en-US" b="1" dirty="0"/>
              <a:t>Coalition triad </a:t>
            </a:r>
            <a:endParaRPr lang="hu-HU" b="1" dirty="0"/>
          </a:p>
          <a:p>
            <a:pPr lvl="1"/>
            <a:r>
              <a:rPr lang="hu-HU" dirty="0"/>
              <a:t>Classic </a:t>
            </a:r>
            <a:r>
              <a:rPr lang="hu-HU" dirty="0" err="1"/>
              <a:t>exaple</a:t>
            </a:r>
            <a:r>
              <a:rPr lang="hu-HU" dirty="0"/>
              <a:t> of </a:t>
            </a:r>
            <a:r>
              <a:rPr lang="hu-HU" dirty="0" err="1"/>
              <a:t>positive</a:t>
            </a:r>
            <a:r>
              <a:rPr lang="hu-HU" dirty="0"/>
              <a:t> S-R </a:t>
            </a:r>
            <a:r>
              <a:rPr lang="hu-HU" dirty="0" err="1"/>
              <a:t>relationship</a:t>
            </a:r>
            <a:r>
              <a:rPr lang="hu-HU" dirty="0"/>
              <a:t>, </a:t>
            </a:r>
            <a:r>
              <a:rPr lang="hu-HU" dirty="0" err="1"/>
              <a:t>where</a:t>
            </a:r>
            <a:r>
              <a:rPr lang="hu-HU" dirty="0"/>
              <a:t> </a:t>
            </a:r>
            <a:r>
              <a:rPr lang="hu-HU" dirty="0" err="1"/>
              <a:t>both</a:t>
            </a:r>
            <a:r>
              <a:rPr lang="hu-HU" dirty="0"/>
              <a:t> </a:t>
            </a:r>
            <a:r>
              <a:rPr lang="hu-HU" dirty="0" err="1"/>
              <a:t>have</a:t>
            </a:r>
            <a:r>
              <a:rPr lang="hu-HU" dirty="0"/>
              <a:t> </a:t>
            </a:r>
            <a:r>
              <a:rPr lang="hu-HU" dirty="0" err="1"/>
              <a:t>negative</a:t>
            </a:r>
            <a:r>
              <a:rPr lang="hu-HU" dirty="0"/>
              <a:t> </a:t>
            </a:r>
            <a:r>
              <a:rPr lang="hu-HU" dirty="0" err="1"/>
              <a:t>relationship</a:t>
            </a:r>
            <a:r>
              <a:rPr lang="hu-HU" dirty="0"/>
              <a:t> </a:t>
            </a:r>
            <a:r>
              <a:rPr lang="hu-HU" dirty="0" err="1"/>
              <a:t>with</a:t>
            </a:r>
            <a:r>
              <a:rPr lang="hu-HU" dirty="0"/>
              <a:t> T</a:t>
            </a:r>
          </a:p>
          <a:p>
            <a:pPr lvl="1"/>
            <a:r>
              <a:rPr lang="hu-HU" dirty="0" err="1"/>
              <a:t>Mostly</a:t>
            </a:r>
            <a:r>
              <a:rPr lang="hu-HU" dirty="0"/>
              <a:t> </a:t>
            </a:r>
            <a:r>
              <a:rPr lang="hu-HU" dirty="0" err="1"/>
              <a:t>results</a:t>
            </a:r>
            <a:r>
              <a:rPr lang="hu-HU" dirty="0"/>
              <a:t> </a:t>
            </a:r>
            <a:r>
              <a:rPr lang="hu-HU" dirty="0" err="1"/>
              <a:t>in</a:t>
            </a:r>
            <a:r>
              <a:rPr lang="hu-HU" dirty="0"/>
              <a:t> </a:t>
            </a:r>
            <a:r>
              <a:rPr lang="hu-HU" dirty="0" err="1"/>
              <a:t>negative</a:t>
            </a:r>
            <a:r>
              <a:rPr lang="hu-HU" dirty="0"/>
              <a:t> </a:t>
            </a:r>
            <a:r>
              <a:rPr lang="hu-HU" dirty="0" err="1"/>
              <a:t>gossip</a:t>
            </a:r>
            <a:endParaRPr lang="hu-HU" dirty="0"/>
          </a:p>
          <a:p>
            <a:pPr lvl="1"/>
            <a:r>
              <a:rPr lang="hu-HU" dirty="0" err="1"/>
              <a:t>Represented</a:t>
            </a:r>
            <a:r>
              <a:rPr lang="hu-HU" dirty="0"/>
              <a:t> </a:t>
            </a:r>
            <a:r>
              <a:rPr lang="hu-HU" dirty="0" err="1"/>
              <a:t>in</a:t>
            </a:r>
            <a:r>
              <a:rPr lang="hu-HU" dirty="0"/>
              <a:t> </a:t>
            </a:r>
            <a:r>
              <a:rPr lang="hu-HU" dirty="0" err="1"/>
              <a:t>the</a:t>
            </a:r>
            <a:r>
              <a:rPr lang="hu-HU" dirty="0"/>
              <a:t> [4] </a:t>
            </a:r>
            <a:r>
              <a:rPr lang="hu-HU" dirty="0" err="1"/>
              <a:t>outcome</a:t>
            </a:r>
            <a:r>
              <a:rPr lang="hu-HU" dirty="0"/>
              <a:t> </a:t>
            </a:r>
            <a:r>
              <a:rPr lang="hu-HU" dirty="0" err="1"/>
              <a:t>category</a:t>
            </a:r>
            <a:r>
              <a:rPr lang="hu-HU" dirty="0"/>
              <a:t> of </a:t>
            </a:r>
            <a:r>
              <a:rPr lang="hu-HU" dirty="0" err="1"/>
              <a:t>the</a:t>
            </a:r>
            <a:r>
              <a:rPr lang="hu-HU" dirty="0"/>
              <a:t> </a:t>
            </a:r>
            <a:r>
              <a:rPr lang="hu-HU" dirty="0" err="1"/>
              <a:t>decision</a:t>
            </a:r>
            <a:r>
              <a:rPr lang="hu-HU" dirty="0"/>
              <a:t> </a:t>
            </a:r>
            <a:r>
              <a:rPr lang="hu-HU" dirty="0" err="1"/>
              <a:t>three</a:t>
            </a:r>
            <a:endParaRPr lang="hu-HU" dirty="0"/>
          </a:p>
          <a:p>
            <a:pPr lvl="1"/>
            <a:endParaRPr lang="en-US" dirty="0"/>
          </a:p>
          <a:p>
            <a:r>
              <a:rPr lang="hu-HU" dirty="0" err="1"/>
              <a:t>Versions</a:t>
            </a:r>
            <a:r>
              <a:rPr lang="hu-HU" dirty="0"/>
              <a:t> of </a:t>
            </a:r>
            <a:r>
              <a:rPr lang="hu-HU" dirty="0" err="1"/>
              <a:t>coalition</a:t>
            </a:r>
            <a:r>
              <a:rPr lang="hu-HU" dirty="0"/>
              <a:t> </a:t>
            </a:r>
            <a:r>
              <a:rPr lang="hu-HU" dirty="0" err="1"/>
              <a:t>triad</a:t>
            </a:r>
            <a:r>
              <a:rPr lang="en-US" dirty="0"/>
              <a:t>	</a:t>
            </a:r>
          </a:p>
          <a:p>
            <a:pPr lvl="1"/>
            <a:r>
              <a:rPr lang="en-US" b="1" dirty="0"/>
              <a:t>Coalition triad with conflictual T-R or S-T relationship </a:t>
            </a:r>
            <a:endParaRPr lang="hu-HU" b="1" dirty="0"/>
          </a:p>
          <a:p>
            <a:pPr lvl="1"/>
            <a:r>
              <a:rPr lang="hu-HU" dirty="0" err="1"/>
              <a:t>Mostly</a:t>
            </a:r>
            <a:r>
              <a:rPr lang="hu-HU" dirty="0"/>
              <a:t> </a:t>
            </a:r>
            <a:r>
              <a:rPr lang="hu-HU" dirty="0" err="1"/>
              <a:t>resulting</a:t>
            </a:r>
            <a:r>
              <a:rPr lang="hu-HU" dirty="0"/>
              <a:t> </a:t>
            </a:r>
            <a:r>
              <a:rPr lang="hu-HU" dirty="0" err="1"/>
              <a:t>in</a:t>
            </a:r>
            <a:r>
              <a:rPr lang="hu-HU" dirty="0"/>
              <a:t> </a:t>
            </a:r>
            <a:r>
              <a:rPr lang="hu-HU" dirty="0" err="1"/>
              <a:t>negative</a:t>
            </a:r>
            <a:r>
              <a:rPr lang="hu-HU" dirty="0"/>
              <a:t> </a:t>
            </a:r>
            <a:r>
              <a:rPr lang="hu-HU" dirty="0" err="1"/>
              <a:t>gossip</a:t>
            </a:r>
            <a:endParaRPr lang="hu-HU" dirty="0"/>
          </a:p>
          <a:p>
            <a:pPr lvl="1"/>
            <a:r>
              <a:rPr lang="hu-HU" dirty="0" err="1"/>
              <a:t>Represented</a:t>
            </a:r>
            <a:r>
              <a:rPr lang="hu-HU" dirty="0"/>
              <a:t> </a:t>
            </a:r>
            <a:r>
              <a:rPr lang="hu-HU" dirty="0" err="1"/>
              <a:t>in</a:t>
            </a:r>
            <a:r>
              <a:rPr lang="hu-HU" dirty="0"/>
              <a:t> [9,12] ] </a:t>
            </a:r>
            <a:r>
              <a:rPr lang="hu-HU" dirty="0" err="1"/>
              <a:t>outcome</a:t>
            </a:r>
            <a:r>
              <a:rPr lang="hu-HU" dirty="0"/>
              <a:t> </a:t>
            </a:r>
            <a:r>
              <a:rPr lang="hu-HU" dirty="0" err="1"/>
              <a:t>categories</a:t>
            </a:r>
            <a:r>
              <a:rPr lang="hu-HU" dirty="0"/>
              <a:t> of </a:t>
            </a:r>
            <a:r>
              <a:rPr lang="hu-HU" dirty="0" err="1"/>
              <a:t>the</a:t>
            </a:r>
            <a:r>
              <a:rPr lang="hu-HU" dirty="0"/>
              <a:t> </a:t>
            </a:r>
            <a:r>
              <a:rPr lang="hu-HU" dirty="0" err="1"/>
              <a:t>decision</a:t>
            </a:r>
            <a:r>
              <a:rPr lang="hu-HU" dirty="0"/>
              <a:t> </a:t>
            </a:r>
            <a:r>
              <a:rPr lang="hu-HU" dirty="0" err="1"/>
              <a:t>three</a:t>
            </a:r>
            <a:endParaRPr lang="hu-HU" dirty="0"/>
          </a:p>
          <a:p>
            <a:pPr marL="457200" lvl="1" indent="0">
              <a:buNone/>
            </a:pPr>
            <a:endParaRPr lang="hu-HU" dirty="0"/>
          </a:p>
          <a:p>
            <a:pPr lvl="1"/>
            <a:r>
              <a:rPr lang="en-US" b="1" dirty="0"/>
              <a:t>Distant coalition triad</a:t>
            </a:r>
            <a:endParaRPr lang="hu-HU" b="1" dirty="0"/>
          </a:p>
          <a:p>
            <a:pPr lvl="1"/>
            <a:r>
              <a:rPr lang="hu-HU" dirty="0" err="1"/>
              <a:t>All</a:t>
            </a:r>
            <a:r>
              <a:rPr lang="hu-HU" dirty="0"/>
              <a:t> S-T and R-T</a:t>
            </a:r>
            <a:r>
              <a:rPr lang="en-US" dirty="0"/>
              <a:t> </a:t>
            </a:r>
            <a:r>
              <a:rPr lang="hu-HU" dirty="0" err="1"/>
              <a:t>relationships</a:t>
            </a:r>
            <a:r>
              <a:rPr lang="hu-HU" dirty="0"/>
              <a:t> </a:t>
            </a:r>
            <a:r>
              <a:rPr lang="hu-HU" dirty="0" err="1"/>
              <a:t>are</a:t>
            </a:r>
            <a:r>
              <a:rPr lang="hu-HU" dirty="0"/>
              <a:t> </a:t>
            </a:r>
            <a:r>
              <a:rPr lang="hu-HU" dirty="0" err="1"/>
              <a:t>distant</a:t>
            </a:r>
            <a:endParaRPr lang="hu-HU" dirty="0"/>
          </a:p>
          <a:p>
            <a:pPr lvl="1"/>
            <a:r>
              <a:rPr lang="hu-HU" dirty="0" err="1"/>
              <a:t>Resulting</a:t>
            </a:r>
            <a:r>
              <a:rPr lang="hu-HU" dirty="0"/>
              <a:t> </a:t>
            </a:r>
            <a:r>
              <a:rPr lang="hu-HU" dirty="0" err="1"/>
              <a:t>in</a:t>
            </a:r>
            <a:r>
              <a:rPr lang="hu-HU" dirty="0"/>
              <a:t> </a:t>
            </a:r>
            <a:r>
              <a:rPr lang="hu-HU" dirty="0" err="1"/>
              <a:t>neutral</a:t>
            </a:r>
            <a:r>
              <a:rPr lang="hu-HU" dirty="0"/>
              <a:t> and </a:t>
            </a:r>
            <a:r>
              <a:rPr lang="hu-HU" dirty="0" err="1"/>
              <a:t>negative</a:t>
            </a:r>
            <a:r>
              <a:rPr lang="hu-HU" dirty="0"/>
              <a:t> </a:t>
            </a:r>
            <a:r>
              <a:rPr lang="hu-HU" dirty="0" err="1"/>
              <a:t>gossip</a:t>
            </a:r>
            <a:endParaRPr lang="hu-HU" dirty="0"/>
          </a:p>
          <a:p>
            <a:pPr lvl="1"/>
            <a:r>
              <a:rPr lang="hu-HU" dirty="0" err="1"/>
              <a:t>Represented</a:t>
            </a:r>
            <a:r>
              <a:rPr lang="hu-HU" dirty="0"/>
              <a:t> </a:t>
            </a:r>
            <a:r>
              <a:rPr lang="hu-HU" dirty="0" err="1"/>
              <a:t>in</a:t>
            </a:r>
            <a:r>
              <a:rPr lang="hu-HU" dirty="0"/>
              <a:t> </a:t>
            </a:r>
            <a:r>
              <a:rPr lang="hu-HU" dirty="0" err="1"/>
              <a:t>the</a:t>
            </a:r>
            <a:r>
              <a:rPr lang="hu-HU" dirty="0"/>
              <a:t> </a:t>
            </a:r>
            <a:r>
              <a:rPr lang="hu-HU" dirty="0" err="1"/>
              <a:t>second</a:t>
            </a:r>
            <a:r>
              <a:rPr lang="hu-HU" dirty="0"/>
              <a:t> </a:t>
            </a:r>
            <a:r>
              <a:rPr lang="hu-HU" dirty="0" err="1"/>
              <a:t>cluster</a:t>
            </a:r>
            <a:r>
              <a:rPr lang="hu-HU" dirty="0"/>
              <a:t> [K2]</a:t>
            </a:r>
            <a:endParaRPr lang="en-US" dirty="0"/>
          </a:p>
        </p:txBody>
      </p:sp>
      <p:pic>
        <p:nvPicPr>
          <p:cNvPr id="4" name="Kép 3"/>
          <p:cNvPicPr>
            <a:picLocks noChangeAspect="1"/>
          </p:cNvPicPr>
          <p:nvPr/>
        </p:nvPicPr>
        <p:blipFill>
          <a:blip r:embed="rId2"/>
          <a:stretch>
            <a:fillRect/>
          </a:stretch>
        </p:blipFill>
        <p:spPr>
          <a:xfrm>
            <a:off x="9204052" y="4308786"/>
            <a:ext cx="2149748" cy="2494769"/>
          </a:xfrm>
          <a:prstGeom prst="rect">
            <a:avLst/>
          </a:prstGeom>
        </p:spPr>
      </p:pic>
      <p:pic>
        <p:nvPicPr>
          <p:cNvPr id="8" name="Kép 7"/>
          <p:cNvPicPr>
            <a:picLocks noChangeAspect="1"/>
          </p:cNvPicPr>
          <p:nvPr/>
        </p:nvPicPr>
        <p:blipFill>
          <a:blip r:embed="rId3"/>
          <a:stretch>
            <a:fillRect/>
          </a:stretch>
        </p:blipFill>
        <p:spPr>
          <a:xfrm>
            <a:off x="3205152" y="4447848"/>
            <a:ext cx="2321954" cy="2286121"/>
          </a:xfrm>
          <a:prstGeom prst="rect">
            <a:avLst/>
          </a:prstGeom>
        </p:spPr>
      </p:pic>
      <p:pic>
        <p:nvPicPr>
          <p:cNvPr id="9" name="Kép 8"/>
          <p:cNvPicPr>
            <a:picLocks noChangeAspect="1"/>
          </p:cNvPicPr>
          <p:nvPr/>
        </p:nvPicPr>
        <p:blipFill>
          <a:blip r:embed="rId4"/>
          <a:stretch>
            <a:fillRect/>
          </a:stretch>
        </p:blipFill>
        <p:spPr>
          <a:xfrm>
            <a:off x="666537" y="4487409"/>
            <a:ext cx="2199296" cy="2178932"/>
          </a:xfrm>
          <a:prstGeom prst="rect">
            <a:avLst/>
          </a:prstGeom>
        </p:spPr>
      </p:pic>
      <p:pic>
        <p:nvPicPr>
          <p:cNvPr id="10" name="Kép 9"/>
          <p:cNvPicPr>
            <a:picLocks noChangeAspect="1"/>
          </p:cNvPicPr>
          <p:nvPr/>
        </p:nvPicPr>
        <p:blipFill>
          <a:blip r:embed="rId5"/>
          <a:stretch>
            <a:fillRect/>
          </a:stretch>
        </p:blipFill>
        <p:spPr>
          <a:xfrm>
            <a:off x="6000315" y="4308786"/>
            <a:ext cx="2440137" cy="2402481"/>
          </a:xfrm>
          <a:prstGeom prst="rect">
            <a:avLst/>
          </a:prstGeom>
        </p:spPr>
      </p:pic>
    </p:spTree>
    <p:extLst>
      <p:ext uri="{BB962C8B-B14F-4D97-AF65-F5344CB8AC3E}">
        <p14:creationId xmlns:p14="http://schemas.microsoft.com/office/powerpoint/2010/main" val="233904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Results</a:t>
            </a:r>
            <a:r>
              <a:rPr lang="hu-HU" dirty="0"/>
              <a:t> 3</a:t>
            </a:r>
            <a:endParaRPr lang="en-US" dirty="0"/>
          </a:p>
        </p:txBody>
      </p:sp>
      <p:sp>
        <p:nvSpPr>
          <p:cNvPr id="3" name="Tartalom helye 2"/>
          <p:cNvSpPr>
            <a:spLocks noGrp="1"/>
          </p:cNvSpPr>
          <p:nvPr>
            <p:ph idx="1"/>
          </p:nvPr>
        </p:nvSpPr>
        <p:spPr>
          <a:xfrm>
            <a:off x="838200" y="1825625"/>
            <a:ext cx="10515600" cy="2372888"/>
          </a:xfrm>
        </p:spPr>
        <p:txBody>
          <a:bodyPr>
            <a:normAutofit fontScale="92500" lnSpcReduction="10000"/>
          </a:bodyPr>
          <a:lstStyle/>
          <a:p>
            <a:r>
              <a:rPr lang="hu-HU" b="1" dirty="0" err="1"/>
              <a:t>Persuation</a:t>
            </a:r>
            <a:r>
              <a:rPr lang="hu-HU" b="1" dirty="0"/>
              <a:t> </a:t>
            </a:r>
            <a:r>
              <a:rPr lang="hu-HU" b="1" dirty="0" err="1"/>
              <a:t>or</a:t>
            </a:r>
            <a:r>
              <a:rPr lang="hu-HU" b="1" dirty="0"/>
              <a:t> </a:t>
            </a:r>
            <a:r>
              <a:rPr lang="hu-HU" b="1" dirty="0" err="1"/>
              <a:t>unstable</a:t>
            </a:r>
            <a:r>
              <a:rPr lang="hu-HU" b="1" dirty="0"/>
              <a:t> </a:t>
            </a:r>
            <a:r>
              <a:rPr lang="hu-HU" b="1" dirty="0" err="1"/>
              <a:t>triads</a:t>
            </a:r>
            <a:endParaRPr lang="hu-HU" dirty="0"/>
          </a:p>
          <a:p>
            <a:pPr lvl="1"/>
            <a:r>
              <a:rPr lang="hu-HU" dirty="0" err="1"/>
              <a:t>Looks</a:t>
            </a:r>
            <a:r>
              <a:rPr lang="hu-HU" dirty="0"/>
              <a:t> </a:t>
            </a:r>
            <a:r>
              <a:rPr lang="hu-HU" dirty="0" err="1"/>
              <a:t>like</a:t>
            </a:r>
            <a:r>
              <a:rPr lang="hu-HU" dirty="0"/>
              <a:t> </a:t>
            </a:r>
            <a:r>
              <a:rPr lang="hu-HU" dirty="0" err="1"/>
              <a:t>sender</a:t>
            </a:r>
            <a:r>
              <a:rPr lang="hu-HU" dirty="0"/>
              <a:t> </a:t>
            </a:r>
            <a:r>
              <a:rPr lang="hu-HU" dirty="0" err="1"/>
              <a:t>tries</a:t>
            </a:r>
            <a:r>
              <a:rPr lang="hu-HU" dirty="0"/>
              <a:t> </a:t>
            </a:r>
            <a:r>
              <a:rPr lang="hu-HU" dirty="0" err="1"/>
              <a:t>to</a:t>
            </a:r>
            <a:r>
              <a:rPr lang="hu-HU" dirty="0"/>
              <a:t> </a:t>
            </a:r>
            <a:r>
              <a:rPr lang="hu-HU" dirty="0" err="1"/>
              <a:t>change</a:t>
            </a:r>
            <a:r>
              <a:rPr lang="hu-HU" dirty="0"/>
              <a:t> </a:t>
            </a:r>
            <a:r>
              <a:rPr lang="hu-HU" dirty="0" err="1"/>
              <a:t>receivers</a:t>
            </a:r>
            <a:r>
              <a:rPr lang="hu-HU" dirty="0"/>
              <a:t> mind</a:t>
            </a:r>
          </a:p>
          <a:p>
            <a:pPr lvl="1"/>
            <a:r>
              <a:rPr lang="hu-HU" dirty="0" err="1"/>
              <a:t>Resulting</a:t>
            </a:r>
            <a:r>
              <a:rPr lang="hu-HU" dirty="0"/>
              <a:t> </a:t>
            </a:r>
            <a:r>
              <a:rPr lang="hu-HU" dirty="0" err="1"/>
              <a:t>in</a:t>
            </a:r>
            <a:r>
              <a:rPr lang="hu-HU" dirty="0"/>
              <a:t> </a:t>
            </a:r>
            <a:r>
              <a:rPr lang="hu-HU" dirty="0" err="1"/>
              <a:t>neutral</a:t>
            </a:r>
            <a:r>
              <a:rPr lang="hu-HU" dirty="0"/>
              <a:t> </a:t>
            </a:r>
            <a:r>
              <a:rPr lang="hu-HU" dirty="0" err="1"/>
              <a:t>or</a:t>
            </a:r>
            <a:r>
              <a:rPr lang="hu-HU" dirty="0"/>
              <a:t> </a:t>
            </a:r>
            <a:r>
              <a:rPr lang="hu-HU" dirty="0" err="1"/>
              <a:t>positive</a:t>
            </a:r>
            <a:r>
              <a:rPr lang="hu-HU" dirty="0"/>
              <a:t> </a:t>
            </a:r>
            <a:r>
              <a:rPr lang="hu-HU" dirty="0" err="1"/>
              <a:t>gossip</a:t>
            </a:r>
            <a:endParaRPr lang="hu-HU" dirty="0"/>
          </a:p>
          <a:p>
            <a:pPr lvl="1"/>
            <a:r>
              <a:rPr lang="en-US" dirty="0"/>
              <a:t>Only T-R </a:t>
            </a:r>
            <a:r>
              <a:rPr lang="hu-HU" dirty="0" err="1"/>
              <a:t>have</a:t>
            </a:r>
            <a:r>
              <a:rPr lang="hu-HU" dirty="0"/>
              <a:t> </a:t>
            </a:r>
            <a:r>
              <a:rPr lang="hu-HU" dirty="0" err="1"/>
              <a:t>negative</a:t>
            </a:r>
            <a:r>
              <a:rPr lang="hu-HU" dirty="0"/>
              <a:t> </a:t>
            </a:r>
            <a:r>
              <a:rPr lang="hu-HU" dirty="0" err="1"/>
              <a:t>or</a:t>
            </a:r>
            <a:r>
              <a:rPr lang="hu-HU" dirty="0"/>
              <a:t> </a:t>
            </a:r>
            <a:r>
              <a:rPr lang="hu-HU" dirty="0" err="1"/>
              <a:t>conflictual</a:t>
            </a:r>
            <a:r>
              <a:rPr lang="hu-HU" dirty="0"/>
              <a:t> </a:t>
            </a:r>
            <a:r>
              <a:rPr lang="hu-HU" dirty="0" err="1"/>
              <a:t>relationships</a:t>
            </a:r>
            <a:r>
              <a:rPr lang="hu-HU" dirty="0"/>
              <a:t>:</a:t>
            </a:r>
            <a:r>
              <a:rPr lang="hu-HU" dirty="0" err="1"/>
              <a:t>Represented</a:t>
            </a:r>
            <a:r>
              <a:rPr lang="hu-HU" dirty="0"/>
              <a:t> </a:t>
            </a:r>
            <a:r>
              <a:rPr lang="hu-HU" dirty="0" err="1"/>
              <a:t>in</a:t>
            </a:r>
            <a:r>
              <a:rPr lang="hu-HU" dirty="0"/>
              <a:t> [5,14] </a:t>
            </a:r>
            <a:r>
              <a:rPr lang="hu-HU" dirty="0" err="1"/>
              <a:t>outcome</a:t>
            </a:r>
            <a:r>
              <a:rPr lang="hu-HU" dirty="0"/>
              <a:t> </a:t>
            </a:r>
            <a:r>
              <a:rPr lang="hu-HU" dirty="0" err="1"/>
              <a:t>category</a:t>
            </a:r>
            <a:r>
              <a:rPr lang="hu-HU" dirty="0"/>
              <a:t> of </a:t>
            </a:r>
            <a:r>
              <a:rPr lang="hu-HU" dirty="0" err="1"/>
              <a:t>the</a:t>
            </a:r>
            <a:r>
              <a:rPr lang="hu-HU" dirty="0"/>
              <a:t> </a:t>
            </a:r>
            <a:r>
              <a:rPr lang="hu-HU" dirty="0" err="1"/>
              <a:t>decision</a:t>
            </a:r>
            <a:r>
              <a:rPr lang="hu-HU" dirty="0"/>
              <a:t> </a:t>
            </a:r>
            <a:r>
              <a:rPr lang="hu-HU" dirty="0" err="1"/>
              <a:t>tree</a:t>
            </a:r>
            <a:endParaRPr lang="hu-HU" dirty="0"/>
          </a:p>
          <a:p>
            <a:pPr lvl="1"/>
            <a:r>
              <a:rPr lang="hu-HU" dirty="0" err="1"/>
              <a:t>All</a:t>
            </a:r>
            <a:r>
              <a:rPr lang="hu-HU" dirty="0"/>
              <a:t> </a:t>
            </a:r>
            <a:r>
              <a:rPr lang="hu-HU" dirty="0" err="1"/>
              <a:t>relationships</a:t>
            </a:r>
            <a:r>
              <a:rPr lang="hu-HU" dirty="0"/>
              <a:t> </a:t>
            </a:r>
            <a:r>
              <a:rPr lang="hu-HU" dirty="0" err="1"/>
              <a:t>are</a:t>
            </a:r>
            <a:r>
              <a:rPr lang="hu-HU" dirty="0"/>
              <a:t> </a:t>
            </a:r>
            <a:r>
              <a:rPr lang="hu-HU" dirty="0" err="1"/>
              <a:t>positive</a:t>
            </a:r>
            <a:r>
              <a:rPr lang="hu-HU" dirty="0"/>
              <a:t> </a:t>
            </a:r>
            <a:r>
              <a:rPr lang="hu-HU" dirty="0" err="1"/>
              <a:t>except</a:t>
            </a:r>
            <a:r>
              <a:rPr lang="hu-HU" dirty="0"/>
              <a:t> </a:t>
            </a:r>
            <a:r>
              <a:rPr lang="hu-HU" dirty="0" err="1"/>
              <a:t>for</a:t>
            </a:r>
            <a:r>
              <a:rPr lang="hu-HU" dirty="0"/>
              <a:t> S-T: </a:t>
            </a:r>
            <a:r>
              <a:rPr lang="hu-HU" dirty="0" err="1"/>
              <a:t>Represented</a:t>
            </a:r>
            <a:r>
              <a:rPr lang="hu-HU" dirty="0"/>
              <a:t> </a:t>
            </a:r>
            <a:r>
              <a:rPr lang="hu-HU" dirty="0" err="1"/>
              <a:t>in</a:t>
            </a:r>
            <a:r>
              <a:rPr lang="hu-HU" dirty="0"/>
              <a:t> [10] </a:t>
            </a:r>
            <a:r>
              <a:rPr lang="hu-HU" dirty="0" err="1"/>
              <a:t>outcome</a:t>
            </a:r>
            <a:r>
              <a:rPr lang="hu-HU" dirty="0"/>
              <a:t> </a:t>
            </a:r>
            <a:r>
              <a:rPr lang="hu-HU" dirty="0" err="1"/>
              <a:t>category</a:t>
            </a:r>
            <a:r>
              <a:rPr lang="hu-HU" dirty="0"/>
              <a:t> of </a:t>
            </a:r>
            <a:r>
              <a:rPr lang="hu-HU" dirty="0" err="1"/>
              <a:t>the</a:t>
            </a:r>
            <a:r>
              <a:rPr lang="hu-HU" dirty="0"/>
              <a:t> </a:t>
            </a:r>
            <a:r>
              <a:rPr lang="hu-HU" dirty="0" err="1"/>
              <a:t>decision</a:t>
            </a:r>
            <a:r>
              <a:rPr lang="hu-HU" dirty="0"/>
              <a:t> </a:t>
            </a:r>
            <a:r>
              <a:rPr lang="hu-HU" dirty="0" err="1"/>
              <a:t>tree</a:t>
            </a:r>
            <a:endParaRPr lang="hu-HU" dirty="0"/>
          </a:p>
          <a:p>
            <a:pPr lvl="1"/>
            <a:endParaRPr lang="hu-HU" dirty="0"/>
          </a:p>
          <a:p>
            <a:endParaRPr lang="en-US" dirty="0"/>
          </a:p>
        </p:txBody>
      </p:sp>
      <p:pic>
        <p:nvPicPr>
          <p:cNvPr id="7" name="Kép 6"/>
          <p:cNvPicPr>
            <a:picLocks noChangeAspect="1"/>
          </p:cNvPicPr>
          <p:nvPr/>
        </p:nvPicPr>
        <p:blipFill>
          <a:blip r:embed="rId2"/>
          <a:stretch>
            <a:fillRect/>
          </a:stretch>
        </p:blipFill>
        <p:spPr>
          <a:xfrm>
            <a:off x="1209248" y="4113743"/>
            <a:ext cx="2419383" cy="2396981"/>
          </a:xfrm>
          <a:prstGeom prst="rect">
            <a:avLst/>
          </a:prstGeom>
        </p:spPr>
      </p:pic>
      <p:pic>
        <p:nvPicPr>
          <p:cNvPr id="8" name="Kép 7"/>
          <p:cNvPicPr>
            <a:picLocks noChangeAspect="1"/>
          </p:cNvPicPr>
          <p:nvPr/>
        </p:nvPicPr>
        <p:blipFill>
          <a:blip r:embed="rId3"/>
          <a:stretch>
            <a:fillRect/>
          </a:stretch>
        </p:blipFill>
        <p:spPr>
          <a:xfrm>
            <a:off x="4532817" y="4063257"/>
            <a:ext cx="2509428" cy="2447467"/>
          </a:xfrm>
          <a:prstGeom prst="rect">
            <a:avLst/>
          </a:prstGeom>
        </p:spPr>
      </p:pic>
      <p:pic>
        <p:nvPicPr>
          <p:cNvPr id="9" name="Kép 8"/>
          <p:cNvPicPr>
            <a:picLocks noChangeAspect="1"/>
          </p:cNvPicPr>
          <p:nvPr/>
        </p:nvPicPr>
        <p:blipFill>
          <a:blip r:embed="rId4"/>
          <a:stretch>
            <a:fillRect/>
          </a:stretch>
        </p:blipFill>
        <p:spPr>
          <a:xfrm>
            <a:off x="8049040" y="4018547"/>
            <a:ext cx="2555270" cy="2492177"/>
          </a:xfrm>
          <a:prstGeom prst="rect">
            <a:avLst/>
          </a:prstGeom>
        </p:spPr>
      </p:pic>
    </p:spTree>
    <p:extLst>
      <p:ext uri="{BB962C8B-B14F-4D97-AF65-F5344CB8AC3E}">
        <p14:creationId xmlns:p14="http://schemas.microsoft.com/office/powerpoint/2010/main" val="984236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Results</a:t>
            </a:r>
            <a:r>
              <a:rPr lang="hu-HU" dirty="0"/>
              <a:t> 4</a:t>
            </a:r>
            <a:endParaRPr lang="en-US" dirty="0"/>
          </a:p>
        </p:txBody>
      </p:sp>
      <p:sp>
        <p:nvSpPr>
          <p:cNvPr id="3" name="Tartalom helye 2"/>
          <p:cNvSpPr>
            <a:spLocks noGrp="1"/>
          </p:cNvSpPr>
          <p:nvPr>
            <p:ph idx="1"/>
          </p:nvPr>
        </p:nvSpPr>
        <p:spPr>
          <a:xfrm>
            <a:off x="838200" y="1678852"/>
            <a:ext cx="10515600" cy="2231220"/>
          </a:xfrm>
        </p:spPr>
        <p:txBody>
          <a:bodyPr>
            <a:normAutofit fontScale="55000" lnSpcReduction="20000"/>
          </a:bodyPr>
          <a:lstStyle/>
          <a:p>
            <a:r>
              <a:rPr lang="en-US" b="1" dirty="0"/>
              <a:t>Small talk Triad</a:t>
            </a:r>
          </a:p>
          <a:p>
            <a:pPr lvl="1"/>
            <a:r>
              <a:rPr lang="en-US" dirty="0"/>
              <a:t>One of the most frequent configurations</a:t>
            </a:r>
            <a:endParaRPr lang="hu-HU" dirty="0"/>
          </a:p>
          <a:p>
            <a:pPr lvl="1"/>
            <a:r>
              <a:rPr lang="hu-HU" dirty="0"/>
              <a:t>P</a:t>
            </a:r>
            <a:r>
              <a:rPr lang="en-US" dirty="0" err="1"/>
              <a:t>ositive</a:t>
            </a:r>
            <a:r>
              <a:rPr lang="en-US" dirty="0"/>
              <a:t>, distant relationships </a:t>
            </a:r>
            <a:endParaRPr lang="hu-HU" dirty="0"/>
          </a:p>
          <a:p>
            <a:pPr lvl="1"/>
            <a:r>
              <a:rPr lang="en-US" dirty="0"/>
              <a:t>Neutral gossip</a:t>
            </a:r>
            <a:endParaRPr lang="hu-HU" dirty="0"/>
          </a:p>
          <a:p>
            <a:pPr lvl="1"/>
            <a:r>
              <a:rPr lang="hu-HU" dirty="0" err="1"/>
              <a:t>Represented</a:t>
            </a:r>
            <a:r>
              <a:rPr lang="hu-HU" dirty="0"/>
              <a:t> </a:t>
            </a:r>
            <a:r>
              <a:rPr lang="hu-HU" dirty="0" err="1"/>
              <a:t>in</a:t>
            </a:r>
            <a:r>
              <a:rPr lang="hu-HU" dirty="0"/>
              <a:t> </a:t>
            </a:r>
            <a:r>
              <a:rPr lang="hu-HU" dirty="0" err="1"/>
              <a:t>the</a:t>
            </a:r>
            <a:r>
              <a:rPr lang="hu-HU" dirty="0"/>
              <a:t> </a:t>
            </a:r>
            <a:r>
              <a:rPr lang="hu-HU" dirty="0" err="1"/>
              <a:t>fifth</a:t>
            </a:r>
            <a:r>
              <a:rPr lang="hu-HU" dirty="0"/>
              <a:t> </a:t>
            </a:r>
            <a:r>
              <a:rPr lang="hu-HU" dirty="0" err="1"/>
              <a:t>cluster</a:t>
            </a:r>
            <a:r>
              <a:rPr lang="hu-HU" dirty="0"/>
              <a:t> [K5]</a:t>
            </a:r>
            <a:endParaRPr lang="en-US" dirty="0"/>
          </a:p>
          <a:p>
            <a:r>
              <a:rPr lang="hu-HU" b="1" dirty="0" err="1"/>
              <a:t>Negative</a:t>
            </a:r>
            <a:r>
              <a:rPr lang="hu-HU" b="1" dirty="0"/>
              <a:t> </a:t>
            </a:r>
            <a:r>
              <a:rPr lang="hu-HU" b="1" dirty="0" err="1"/>
              <a:t>triads</a:t>
            </a:r>
            <a:endParaRPr lang="en-US" b="1" dirty="0"/>
          </a:p>
          <a:p>
            <a:pPr lvl="1"/>
            <a:r>
              <a:rPr lang="en-US" dirty="0"/>
              <a:t>Not so frequent</a:t>
            </a:r>
            <a:endParaRPr lang="hu-HU" dirty="0"/>
          </a:p>
          <a:p>
            <a:pPr lvl="1"/>
            <a:r>
              <a:rPr lang="hu-HU" dirty="0"/>
              <a:t>N</a:t>
            </a:r>
            <a:r>
              <a:rPr lang="en-US" dirty="0" err="1"/>
              <a:t>egative</a:t>
            </a:r>
            <a:r>
              <a:rPr lang="en-US" dirty="0"/>
              <a:t> or conflictual relationship between S-R</a:t>
            </a:r>
            <a:endParaRPr lang="hu-HU" dirty="0"/>
          </a:p>
          <a:p>
            <a:pPr lvl="1"/>
            <a:r>
              <a:rPr lang="hu-HU" dirty="0" err="1"/>
              <a:t>Resulting</a:t>
            </a:r>
            <a:r>
              <a:rPr lang="hu-HU" dirty="0"/>
              <a:t> </a:t>
            </a:r>
            <a:r>
              <a:rPr lang="hu-HU" dirty="0" err="1"/>
              <a:t>in</a:t>
            </a:r>
            <a:r>
              <a:rPr lang="hu-HU" dirty="0"/>
              <a:t> n</a:t>
            </a:r>
            <a:r>
              <a:rPr lang="en-US" dirty="0" err="1"/>
              <a:t>egative</a:t>
            </a:r>
            <a:r>
              <a:rPr lang="en-US" dirty="0"/>
              <a:t> or neutral gossip</a:t>
            </a:r>
            <a:endParaRPr lang="hu-HU" dirty="0"/>
          </a:p>
          <a:p>
            <a:pPr lvl="1"/>
            <a:r>
              <a:rPr lang="hu-HU" dirty="0" err="1"/>
              <a:t>Represented</a:t>
            </a:r>
            <a:r>
              <a:rPr lang="hu-HU" dirty="0"/>
              <a:t> </a:t>
            </a:r>
            <a:r>
              <a:rPr lang="hu-HU" dirty="0" err="1"/>
              <a:t>in</a:t>
            </a:r>
            <a:r>
              <a:rPr lang="hu-HU" dirty="0"/>
              <a:t> [19,22,23] </a:t>
            </a:r>
            <a:r>
              <a:rPr lang="hu-HU" dirty="0" err="1"/>
              <a:t>outcome</a:t>
            </a:r>
            <a:r>
              <a:rPr lang="hu-HU" dirty="0"/>
              <a:t> </a:t>
            </a:r>
            <a:r>
              <a:rPr lang="hu-HU" dirty="0" err="1"/>
              <a:t>categories</a:t>
            </a:r>
            <a:r>
              <a:rPr lang="hu-HU" dirty="0"/>
              <a:t> of </a:t>
            </a:r>
            <a:r>
              <a:rPr lang="hu-HU" dirty="0" err="1"/>
              <a:t>the</a:t>
            </a:r>
            <a:r>
              <a:rPr lang="hu-HU" dirty="0"/>
              <a:t> </a:t>
            </a:r>
            <a:r>
              <a:rPr lang="hu-HU" dirty="0" err="1"/>
              <a:t>decision</a:t>
            </a:r>
            <a:r>
              <a:rPr lang="hu-HU" dirty="0"/>
              <a:t> </a:t>
            </a:r>
            <a:r>
              <a:rPr lang="hu-HU" dirty="0" err="1"/>
              <a:t>tree</a:t>
            </a:r>
            <a:endParaRPr lang="en-US" dirty="0"/>
          </a:p>
          <a:p>
            <a:endParaRPr lang="en-US" dirty="0"/>
          </a:p>
        </p:txBody>
      </p:sp>
      <p:pic>
        <p:nvPicPr>
          <p:cNvPr id="4" name="Kép 3"/>
          <p:cNvPicPr>
            <a:picLocks noChangeAspect="1"/>
          </p:cNvPicPr>
          <p:nvPr/>
        </p:nvPicPr>
        <p:blipFill>
          <a:blip r:embed="rId2"/>
          <a:stretch>
            <a:fillRect/>
          </a:stretch>
        </p:blipFill>
        <p:spPr>
          <a:xfrm>
            <a:off x="8408307" y="796330"/>
            <a:ext cx="2247094" cy="2378868"/>
          </a:xfrm>
          <a:prstGeom prst="rect">
            <a:avLst/>
          </a:prstGeom>
        </p:spPr>
      </p:pic>
      <p:pic>
        <p:nvPicPr>
          <p:cNvPr id="7" name="Kép 6"/>
          <p:cNvPicPr>
            <a:picLocks noChangeAspect="1"/>
          </p:cNvPicPr>
          <p:nvPr/>
        </p:nvPicPr>
        <p:blipFill>
          <a:blip r:embed="rId3"/>
          <a:stretch>
            <a:fillRect/>
          </a:stretch>
        </p:blipFill>
        <p:spPr>
          <a:xfrm>
            <a:off x="1776128" y="3906444"/>
            <a:ext cx="5170583" cy="2462537"/>
          </a:xfrm>
          <a:prstGeom prst="rect">
            <a:avLst/>
          </a:prstGeom>
        </p:spPr>
      </p:pic>
      <p:pic>
        <p:nvPicPr>
          <p:cNvPr id="8" name="Kép 7"/>
          <p:cNvPicPr>
            <a:picLocks noChangeAspect="1"/>
          </p:cNvPicPr>
          <p:nvPr/>
        </p:nvPicPr>
        <p:blipFill>
          <a:blip r:embed="rId4"/>
          <a:stretch>
            <a:fillRect/>
          </a:stretch>
        </p:blipFill>
        <p:spPr>
          <a:xfrm>
            <a:off x="7511133" y="3969329"/>
            <a:ext cx="2233369" cy="2336766"/>
          </a:xfrm>
          <a:prstGeom prst="rect">
            <a:avLst/>
          </a:prstGeom>
        </p:spPr>
      </p:pic>
    </p:spTree>
    <p:extLst>
      <p:ext uri="{BB962C8B-B14F-4D97-AF65-F5344CB8AC3E}">
        <p14:creationId xmlns:p14="http://schemas.microsoft.com/office/powerpoint/2010/main" val="408383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Conclusion</a:t>
            </a:r>
            <a:endParaRPr lang="en-US" dirty="0"/>
          </a:p>
        </p:txBody>
      </p:sp>
      <p:sp>
        <p:nvSpPr>
          <p:cNvPr id="3" name="Tartalom helye 2"/>
          <p:cNvSpPr>
            <a:spLocks noGrp="1"/>
          </p:cNvSpPr>
          <p:nvPr>
            <p:ph idx="1"/>
          </p:nvPr>
        </p:nvSpPr>
        <p:spPr/>
        <p:txBody>
          <a:bodyPr>
            <a:normAutofit lnSpcReduction="10000"/>
          </a:bodyPr>
          <a:lstStyle/>
          <a:p>
            <a:r>
              <a:rPr lang="hu-HU" dirty="0" err="1"/>
              <a:t>We</a:t>
            </a:r>
            <a:r>
              <a:rPr lang="hu-HU" dirty="0"/>
              <a:t> </a:t>
            </a:r>
            <a:r>
              <a:rPr lang="hu-HU" dirty="0" err="1"/>
              <a:t>found</a:t>
            </a:r>
            <a:r>
              <a:rPr lang="hu-HU" dirty="0"/>
              <a:t> </a:t>
            </a:r>
            <a:r>
              <a:rPr lang="hu-HU" dirty="0" err="1"/>
              <a:t>mostly</a:t>
            </a:r>
            <a:r>
              <a:rPr lang="hu-HU" dirty="0"/>
              <a:t> </a:t>
            </a:r>
            <a:r>
              <a:rPr lang="hu-HU" dirty="0" err="1"/>
              <a:t>coalition</a:t>
            </a:r>
            <a:r>
              <a:rPr lang="hu-HU" dirty="0"/>
              <a:t> and </a:t>
            </a:r>
            <a:r>
              <a:rPr lang="hu-HU" dirty="0" err="1"/>
              <a:t>constraint</a:t>
            </a:r>
            <a:r>
              <a:rPr lang="hu-HU" dirty="0"/>
              <a:t> </a:t>
            </a:r>
            <a:r>
              <a:rPr lang="hu-HU" dirty="0" err="1"/>
              <a:t>triads</a:t>
            </a:r>
            <a:endParaRPr lang="hu-HU" dirty="0"/>
          </a:p>
          <a:p>
            <a:r>
              <a:rPr lang="hu-HU" dirty="0" err="1"/>
              <a:t>Persuation</a:t>
            </a:r>
            <a:r>
              <a:rPr lang="hu-HU" dirty="0"/>
              <a:t> </a:t>
            </a:r>
            <a:r>
              <a:rPr lang="hu-HU" dirty="0" err="1"/>
              <a:t>triads</a:t>
            </a:r>
            <a:r>
              <a:rPr lang="hu-HU" dirty="0"/>
              <a:t> </a:t>
            </a:r>
            <a:r>
              <a:rPr lang="hu-HU" dirty="0" err="1"/>
              <a:t>with</a:t>
            </a:r>
            <a:r>
              <a:rPr lang="hu-HU" dirty="0"/>
              <a:t> a </a:t>
            </a:r>
            <a:r>
              <a:rPr lang="hu-HU" dirty="0" err="1"/>
              <a:t>conflict</a:t>
            </a:r>
            <a:r>
              <a:rPr lang="hu-HU" dirty="0"/>
              <a:t> </a:t>
            </a:r>
            <a:r>
              <a:rPr lang="hu-HU" dirty="0" err="1"/>
              <a:t>in</a:t>
            </a:r>
            <a:r>
              <a:rPr lang="hu-HU" dirty="0"/>
              <a:t> </a:t>
            </a:r>
            <a:r>
              <a:rPr lang="hu-HU" dirty="0" err="1"/>
              <a:t>them</a:t>
            </a:r>
            <a:r>
              <a:rPr lang="hu-HU" dirty="0"/>
              <a:t> </a:t>
            </a:r>
            <a:r>
              <a:rPr lang="hu-HU" dirty="0" err="1"/>
              <a:t>might</a:t>
            </a:r>
            <a:r>
              <a:rPr lang="hu-HU" dirty="0"/>
              <a:t> be an </a:t>
            </a:r>
            <a:r>
              <a:rPr lang="hu-HU" dirty="0" err="1"/>
              <a:t>early</a:t>
            </a:r>
            <a:r>
              <a:rPr lang="hu-HU" dirty="0"/>
              <a:t> </a:t>
            </a:r>
            <a:r>
              <a:rPr lang="hu-HU" dirty="0" err="1"/>
              <a:t>state</a:t>
            </a:r>
            <a:r>
              <a:rPr lang="hu-HU" dirty="0"/>
              <a:t> </a:t>
            </a:r>
            <a:r>
              <a:rPr lang="hu-HU" dirty="0" err="1"/>
              <a:t>before</a:t>
            </a:r>
            <a:r>
              <a:rPr lang="hu-HU" dirty="0"/>
              <a:t> </a:t>
            </a:r>
            <a:r>
              <a:rPr lang="hu-HU" dirty="0" err="1"/>
              <a:t>triadic</a:t>
            </a:r>
            <a:r>
              <a:rPr lang="hu-HU" dirty="0"/>
              <a:t> </a:t>
            </a:r>
            <a:r>
              <a:rPr lang="hu-HU" dirty="0" err="1"/>
              <a:t>balance</a:t>
            </a:r>
            <a:endParaRPr lang="hu-HU" dirty="0"/>
          </a:p>
          <a:p>
            <a:r>
              <a:rPr lang="hu-HU" dirty="0"/>
              <a:t>New </a:t>
            </a:r>
            <a:r>
              <a:rPr lang="hu-HU" dirty="0" err="1"/>
              <a:t>types</a:t>
            </a:r>
            <a:r>
              <a:rPr lang="hu-HU" dirty="0"/>
              <a:t> of </a:t>
            </a:r>
            <a:r>
              <a:rPr lang="hu-HU" dirty="0" err="1"/>
              <a:t>triads</a:t>
            </a:r>
            <a:r>
              <a:rPr lang="hu-HU" dirty="0"/>
              <a:t>:</a:t>
            </a:r>
          </a:p>
          <a:p>
            <a:pPr lvl="1"/>
            <a:r>
              <a:rPr lang="hu-HU" dirty="0" err="1"/>
              <a:t>Considering</a:t>
            </a:r>
            <a:r>
              <a:rPr lang="hu-HU" dirty="0"/>
              <a:t> </a:t>
            </a:r>
            <a:r>
              <a:rPr lang="hu-HU" dirty="0" err="1"/>
              <a:t>distant</a:t>
            </a:r>
            <a:r>
              <a:rPr lang="hu-HU" dirty="0"/>
              <a:t> </a:t>
            </a:r>
            <a:r>
              <a:rPr lang="hu-HU" dirty="0" err="1"/>
              <a:t>relationships</a:t>
            </a:r>
            <a:r>
              <a:rPr lang="hu-HU" dirty="0"/>
              <a:t>: </a:t>
            </a:r>
            <a:r>
              <a:rPr lang="hu-HU" dirty="0" err="1"/>
              <a:t>small</a:t>
            </a:r>
            <a:r>
              <a:rPr lang="hu-HU" dirty="0"/>
              <a:t> </a:t>
            </a:r>
            <a:r>
              <a:rPr lang="hu-HU" dirty="0" err="1"/>
              <a:t>talk</a:t>
            </a:r>
            <a:r>
              <a:rPr lang="hu-HU" dirty="0"/>
              <a:t> </a:t>
            </a:r>
            <a:r>
              <a:rPr lang="hu-HU" dirty="0" err="1"/>
              <a:t>triad</a:t>
            </a:r>
            <a:endParaRPr lang="hu-HU" dirty="0"/>
          </a:p>
          <a:p>
            <a:pPr lvl="1"/>
            <a:r>
              <a:rPr lang="hu-HU" dirty="0" err="1"/>
              <a:t>All</a:t>
            </a:r>
            <a:r>
              <a:rPr lang="hu-HU" dirty="0"/>
              <a:t> </a:t>
            </a:r>
            <a:r>
              <a:rPr lang="hu-HU" dirty="0" err="1"/>
              <a:t>negative</a:t>
            </a:r>
            <a:r>
              <a:rPr lang="hu-HU" dirty="0"/>
              <a:t> relations </a:t>
            </a:r>
            <a:r>
              <a:rPr lang="hu-HU" dirty="0" err="1"/>
              <a:t>can</a:t>
            </a:r>
            <a:r>
              <a:rPr lang="hu-HU" dirty="0"/>
              <a:t> lead </a:t>
            </a:r>
            <a:r>
              <a:rPr lang="hu-HU" dirty="0" err="1"/>
              <a:t>to</a:t>
            </a:r>
            <a:r>
              <a:rPr lang="hu-HU" dirty="0"/>
              <a:t> </a:t>
            </a:r>
            <a:r>
              <a:rPr lang="hu-HU" dirty="0" err="1"/>
              <a:t>gossip</a:t>
            </a:r>
            <a:r>
              <a:rPr lang="hu-HU" dirty="0"/>
              <a:t> </a:t>
            </a:r>
            <a:r>
              <a:rPr lang="hu-HU" dirty="0" err="1"/>
              <a:t>as</a:t>
            </a:r>
            <a:r>
              <a:rPr lang="hu-HU" dirty="0"/>
              <a:t> </a:t>
            </a:r>
            <a:r>
              <a:rPr lang="hu-HU" dirty="0" err="1"/>
              <a:t>well</a:t>
            </a:r>
            <a:endParaRPr lang="hu-HU" dirty="0"/>
          </a:p>
          <a:p>
            <a:endParaRPr lang="hu-HU" dirty="0"/>
          </a:p>
          <a:p>
            <a:r>
              <a:rPr lang="hu-HU" dirty="0" err="1"/>
              <a:t>Future</a:t>
            </a:r>
            <a:r>
              <a:rPr lang="hu-HU" dirty="0"/>
              <a:t> </a:t>
            </a:r>
            <a:r>
              <a:rPr lang="hu-HU" dirty="0" err="1"/>
              <a:t>plans</a:t>
            </a:r>
            <a:r>
              <a:rPr lang="hu-HU" dirty="0"/>
              <a:t>:</a:t>
            </a:r>
          </a:p>
          <a:p>
            <a:pPr lvl="1"/>
            <a:r>
              <a:rPr lang="hu-HU" dirty="0" err="1"/>
              <a:t>Put</a:t>
            </a:r>
            <a:r>
              <a:rPr lang="hu-HU" dirty="0"/>
              <a:t> </a:t>
            </a:r>
            <a:r>
              <a:rPr lang="hu-HU" dirty="0" err="1"/>
              <a:t>the</a:t>
            </a:r>
            <a:r>
              <a:rPr lang="hu-HU" dirty="0"/>
              <a:t> </a:t>
            </a:r>
            <a:r>
              <a:rPr lang="hu-HU" dirty="0" err="1"/>
              <a:t>configurations</a:t>
            </a:r>
            <a:r>
              <a:rPr lang="hu-HU" dirty="0"/>
              <a:t> </a:t>
            </a:r>
            <a:r>
              <a:rPr lang="hu-HU" dirty="0" err="1"/>
              <a:t>on</a:t>
            </a:r>
            <a:r>
              <a:rPr lang="hu-HU" dirty="0"/>
              <a:t> TRM</a:t>
            </a:r>
            <a:endParaRPr lang="en-US" dirty="0"/>
          </a:p>
          <a:p>
            <a:pPr lvl="1"/>
            <a:r>
              <a:rPr lang="en-US" dirty="0"/>
              <a:t>Connect the configurations to motivations, functions</a:t>
            </a:r>
            <a:endParaRPr lang="hu-HU" dirty="0"/>
          </a:p>
          <a:p>
            <a:endParaRPr lang="en-US" dirty="0"/>
          </a:p>
        </p:txBody>
      </p:sp>
    </p:spTree>
    <p:extLst>
      <p:ext uri="{BB962C8B-B14F-4D97-AF65-F5344CB8AC3E}">
        <p14:creationId xmlns:p14="http://schemas.microsoft.com/office/powerpoint/2010/main" val="1828945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Sources</a:t>
            </a:r>
            <a:endParaRPr lang="en-US" dirty="0"/>
          </a:p>
        </p:txBody>
      </p:sp>
      <p:sp>
        <p:nvSpPr>
          <p:cNvPr id="3" name="Tartalom helye 2"/>
          <p:cNvSpPr>
            <a:spLocks noGrp="1"/>
          </p:cNvSpPr>
          <p:nvPr>
            <p:ph idx="1"/>
          </p:nvPr>
        </p:nvSpPr>
        <p:spPr/>
        <p:txBody>
          <a:bodyPr>
            <a:normAutofit fontScale="70000" lnSpcReduction="20000"/>
          </a:bodyPr>
          <a:lstStyle/>
          <a:p>
            <a:r>
              <a:rPr lang="hu-HU" dirty="0" err="1"/>
              <a:t>Cartwright</a:t>
            </a:r>
            <a:r>
              <a:rPr lang="hu-HU" dirty="0"/>
              <a:t>, D., &amp; </a:t>
            </a:r>
            <a:r>
              <a:rPr lang="hu-HU" dirty="0" err="1"/>
              <a:t>Harary</a:t>
            </a:r>
            <a:r>
              <a:rPr lang="hu-HU" dirty="0"/>
              <a:t>, F. (1956). </a:t>
            </a:r>
            <a:r>
              <a:rPr lang="hu-HU" dirty="0" err="1"/>
              <a:t>Structural</a:t>
            </a:r>
            <a:r>
              <a:rPr lang="hu-HU" dirty="0"/>
              <a:t> </a:t>
            </a:r>
            <a:r>
              <a:rPr lang="hu-HU" dirty="0" err="1"/>
              <a:t>balance</a:t>
            </a:r>
            <a:r>
              <a:rPr lang="hu-HU" dirty="0"/>
              <a:t>: a </a:t>
            </a:r>
            <a:r>
              <a:rPr lang="hu-HU" dirty="0" err="1"/>
              <a:t>generalization</a:t>
            </a:r>
            <a:r>
              <a:rPr lang="hu-HU" dirty="0"/>
              <a:t> of </a:t>
            </a:r>
            <a:r>
              <a:rPr lang="hu-HU" dirty="0" err="1"/>
              <a:t>Heider’s</a:t>
            </a:r>
            <a:r>
              <a:rPr lang="hu-HU" dirty="0"/>
              <a:t> </a:t>
            </a:r>
            <a:r>
              <a:rPr lang="hu-HU" dirty="0" err="1"/>
              <a:t>theory</a:t>
            </a:r>
            <a:r>
              <a:rPr lang="hu-HU" dirty="0"/>
              <a:t>. </a:t>
            </a:r>
            <a:r>
              <a:rPr lang="hu-HU" i="1" dirty="0" err="1"/>
              <a:t>Psychological</a:t>
            </a:r>
            <a:r>
              <a:rPr lang="hu-HU" i="1" dirty="0"/>
              <a:t> </a:t>
            </a:r>
            <a:r>
              <a:rPr lang="hu-HU" i="1" dirty="0" err="1"/>
              <a:t>review</a:t>
            </a:r>
            <a:r>
              <a:rPr lang="hu-HU" dirty="0"/>
              <a:t>, </a:t>
            </a:r>
            <a:r>
              <a:rPr lang="hu-HU" i="1" dirty="0"/>
              <a:t>63</a:t>
            </a:r>
            <a:r>
              <a:rPr lang="hu-HU" dirty="0"/>
              <a:t>(5), 277.</a:t>
            </a:r>
            <a:endParaRPr lang="en-US" dirty="0"/>
          </a:p>
          <a:p>
            <a:r>
              <a:rPr lang="hu-HU" dirty="0" err="1"/>
              <a:t>Ellwardt</a:t>
            </a:r>
            <a:r>
              <a:rPr lang="hu-HU" dirty="0"/>
              <a:t>, L., </a:t>
            </a:r>
            <a:r>
              <a:rPr lang="hu-HU" dirty="0" err="1"/>
              <a:t>Wittek</a:t>
            </a:r>
            <a:r>
              <a:rPr lang="hu-HU" dirty="0"/>
              <a:t>, R., &amp; </a:t>
            </a:r>
            <a:r>
              <a:rPr lang="hu-HU" dirty="0" err="1"/>
              <a:t>Wielers</a:t>
            </a:r>
            <a:r>
              <a:rPr lang="hu-HU" dirty="0"/>
              <a:t>, </a:t>
            </a:r>
            <a:r>
              <a:rPr lang="hu-HU" dirty="0" err="1"/>
              <a:t>R</a:t>
            </a:r>
            <a:r>
              <a:rPr lang="hu-HU" dirty="0"/>
              <a:t>. (2012). </a:t>
            </a:r>
            <a:r>
              <a:rPr lang="hu-HU" dirty="0" err="1"/>
              <a:t>Talking</a:t>
            </a:r>
            <a:r>
              <a:rPr lang="hu-HU" dirty="0"/>
              <a:t> </a:t>
            </a:r>
            <a:r>
              <a:rPr lang="hu-HU" dirty="0" err="1"/>
              <a:t>about</a:t>
            </a:r>
            <a:r>
              <a:rPr lang="hu-HU" dirty="0"/>
              <a:t> </a:t>
            </a:r>
            <a:r>
              <a:rPr lang="hu-HU" dirty="0" err="1"/>
              <a:t>the</a:t>
            </a:r>
            <a:r>
              <a:rPr lang="hu-HU" dirty="0"/>
              <a:t> </a:t>
            </a:r>
            <a:r>
              <a:rPr lang="hu-HU" dirty="0" err="1"/>
              <a:t>boss</a:t>
            </a:r>
            <a:r>
              <a:rPr lang="hu-HU" dirty="0"/>
              <a:t>: </a:t>
            </a:r>
            <a:r>
              <a:rPr lang="hu-HU" dirty="0" err="1"/>
              <a:t>Effects</a:t>
            </a:r>
            <a:r>
              <a:rPr lang="hu-HU" dirty="0"/>
              <a:t> of </a:t>
            </a:r>
            <a:r>
              <a:rPr lang="hu-HU" dirty="0" err="1"/>
              <a:t>generalized</a:t>
            </a:r>
            <a:r>
              <a:rPr lang="hu-HU" dirty="0"/>
              <a:t> and </a:t>
            </a:r>
            <a:r>
              <a:rPr lang="hu-HU" dirty="0" err="1"/>
              <a:t>interpersonal</a:t>
            </a:r>
            <a:r>
              <a:rPr lang="hu-HU" dirty="0"/>
              <a:t> </a:t>
            </a:r>
            <a:r>
              <a:rPr lang="hu-HU" dirty="0" err="1"/>
              <a:t>trust</a:t>
            </a:r>
            <a:r>
              <a:rPr lang="hu-HU" dirty="0"/>
              <a:t> </a:t>
            </a:r>
            <a:r>
              <a:rPr lang="hu-HU" dirty="0" err="1"/>
              <a:t>on</a:t>
            </a:r>
            <a:r>
              <a:rPr lang="hu-HU" dirty="0"/>
              <a:t> </a:t>
            </a:r>
            <a:r>
              <a:rPr lang="hu-HU" dirty="0" err="1"/>
              <a:t>workplace</a:t>
            </a:r>
            <a:r>
              <a:rPr lang="hu-HU" dirty="0"/>
              <a:t> </a:t>
            </a:r>
            <a:r>
              <a:rPr lang="hu-HU" dirty="0" err="1"/>
              <a:t>gossip</a:t>
            </a:r>
            <a:r>
              <a:rPr lang="hu-HU" dirty="0"/>
              <a:t>. </a:t>
            </a:r>
            <a:r>
              <a:rPr lang="hu-HU" i="1" dirty="0"/>
              <a:t>Group &amp; </a:t>
            </a:r>
            <a:r>
              <a:rPr lang="hu-HU" i="1" dirty="0" err="1"/>
              <a:t>organization</a:t>
            </a:r>
            <a:r>
              <a:rPr lang="hu-HU" i="1" dirty="0"/>
              <a:t> management</a:t>
            </a:r>
            <a:r>
              <a:rPr lang="hu-HU" dirty="0"/>
              <a:t>, 1059601112450607.</a:t>
            </a:r>
          </a:p>
          <a:p>
            <a:r>
              <a:rPr lang="en-US" dirty="0"/>
              <a:t>Kurland, N. B.,  </a:t>
            </a:r>
            <a:r>
              <a:rPr lang="en-US" dirty="0" err="1"/>
              <a:t>Pelled</a:t>
            </a:r>
            <a:r>
              <a:rPr lang="en-US" dirty="0"/>
              <a:t>, L. H., 2000. </a:t>
            </a:r>
            <a:r>
              <a:rPr lang="en-US" i="1" dirty="0"/>
              <a:t>Passing the word: Toward a model of gossip and power in the workplace</a:t>
            </a:r>
            <a:r>
              <a:rPr lang="en-US" dirty="0"/>
              <a:t>. Academy of Management Review, 25(2), 428-438</a:t>
            </a:r>
            <a:endParaRPr lang="hu-HU" dirty="0"/>
          </a:p>
          <a:p>
            <a:r>
              <a:rPr lang="hu-HU" dirty="0" err="1"/>
              <a:t>Swartz</a:t>
            </a:r>
            <a:r>
              <a:rPr lang="hu-HU" dirty="0"/>
              <a:t>, T. B., </a:t>
            </a:r>
            <a:r>
              <a:rPr lang="hu-HU" dirty="0" err="1"/>
              <a:t>Gill</a:t>
            </a:r>
            <a:r>
              <a:rPr lang="hu-HU" dirty="0"/>
              <a:t>, P. S., &amp; </a:t>
            </a:r>
            <a:r>
              <a:rPr lang="hu-HU" dirty="0" err="1"/>
              <a:t>Muthukumarana</a:t>
            </a:r>
            <a:r>
              <a:rPr lang="hu-HU" dirty="0"/>
              <a:t>, </a:t>
            </a:r>
            <a:r>
              <a:rPr lang="hu-HU" dirty="0" err="1"/>
              <a:t>S</a:t>
            </a:r>
            <a:r>
              <a:rPr lang="hu-HU" dirty="0"/>
              <a:t>. (2015). A </a:t>
            </a:r>
            <a:r>
              <a:rPr lang="hu-HU" dirty="0" err="1"/>
              <a:t>Bayesian</a:t>
            </a:r>
            <a:r>
              <a:rPr lang="hu-HU" dirty="0"/>
              <a:t> </a:t>
            </a:r>
            <a:r>
              <a:rPr lang="hu-HU" dirty="0" err="1"/>
              <a:t>approach</a:t>
            </a:r>
            <a:r>
              <a:rPr lang="hu-HU" dirty="0"/>
              <a:t> </a:t>
            </a:r>
            <a:r>
              <a:rPr lang="hu-HU" dirty="0" err="1"/>
              <a:t>for</a:t>
            </a:r>
            <a:r>
              <a:rPr lang="hu-HU" dirty="0"/>
              <a:t> </a:t>
            </a:r>
            <a:r>
              <a:rPr lang="hu-HU" dirty="0" err="1"/>
              <a:t>the</a:t>
            </a:r>
            <a:r>
              <a:rPr lang="hu-HU" dirty="0"/>
              <a:t> </a:t>
            </a:r>
            <a:r>
              <a:rPr lang="hu-HU" dirty="0" err="1"/>
              <a:t>analysis</a:t>
            </a:r>
            <a:r>
              <a:rPr lang="hu-HU" dirty="0"/>
              <a:t> of </a:t>
            </a:r>
            <a:r>
              <a:rPr lang="hu-HU" dirty="0" err="1"/>
              <a:t>triadic</a:t>
            </a:r>
            <a:r>
              <a:rPr lang="hu-HU" dirty="0"/>
              <a:t> </a:t>
            </a:r>
            <a:r>
              <a:rPr lang="hu-HU" dirty="0" err="1"/>
              <a:t>data</a:t>
            </a:r>
            <a:r>
              <a:rPr lang="hu-HU" dirty="0"/>
              <a:t> </a:t>
            </a:r>
            <a:r>
              <a:rPr lang="hu-HU" dirty="0" err="1"/>
              <a:t>in</a:t>
            </a:r>
            <a:r>
              <a:rPr lang="hu-HU" dirty="0"/>
              <a:t> </a:t>
            </a:r>
            <a:r>
              <a:rPr lang="hu-HU" dirty="0" err="1"/>
              <a:t>cognitive</a:t>
            </a:r>
            <a:r>
              <a:rPr lang="hu-HU" dirty="0"/>
              <a:t> </a:t>
            </a:r>
            <a:r>
              <a:rPr lang="hu-HU" dirty="0" err="1"/>
              <a:t>social</a:t>
            </a:r>
            <a:r>
              <a:rPr lang="hu-HU" dirty="0"/>
              <a:t> </a:t>
            </a:r>
            <a:r>
              <a:rPr lang="hu-HU" dirty="0" err="1"/>
              <a:t>structures</a:t>
            </a:r>
            <a:r>
              <a:rPr lang="hu-HU" dirty="0"/>
              <a:t>. </a:t>
            </a:r>
            <a:r>
              <a:rPr lang="hu-HU" i="1" dirty="0"/>
              <a:t>Journal of </a:t>
            </a:r>
            <a:r>
              <a:rPr lang="hu-HU" i="1" dirty="0" err="1"/>
              <a:t>the</a:t>
            </a:r>
            <a:r>
              <a:rPr lang="hu-HU" i="1" dirty="0"/>
              <a:t> Royal </a:t>
            </a:r>
            <a:r>
              <a:rPr lang="hu-HU" i="1" dirty="0" err="1"/>
              <a:t>Statistical</a:t>
            </a:r>
            <a:r>
              <a:rPr lang="hu-HU" i="1" dirty="0"/>
              <a:t> Society: Series C (</a:t>
            </a:r>
            <a:r>
              <a:rPr lang="hu-HU" i="1" dirty="0" err="1"/>
              <a:t>Applied</a:t>
            </a:r>
            <a:r>
              <a:rPr lang="hu-HU" i="1" dirty="0"/>
              <a:t> </a:t>
            </a:r>
            <a:r>
              <a:rPr lang="hu-HU" i="1" dirty="0" err="1"/>
              <a:t>Statistics</a:t>
            </a:r>
            <a:r>
              <a:rPr lang="hu-HU" i="1" dirty="0"/>
              <a:t>)</a:t>
            </a:r>
            <a:r>
              <a:rPr lang="hu-HU" dirty="0"/>
              <a:t>, </a:t>
            </a:r>
            <a:r>
              <a:rPr lang="hu-HU" i="1" dirty="0"/>
              <a:t>64</a:t>
            </a:r>
            <a:r>
              <a:rPr lang="hu-HU" dirty="0"/>
              <a:t>(4), 593–610.</a:t>
            </a:r>
          </a:p>
          <a:p>
            <a:r>
              <a:rPr lang="hu-HU" dirty="0"/>
              <a:t>Vörös, A. (2015). </a:t>
            </a:r>
            <a:r>
              <a:rPr lang="hu-HU" i="1" dirty="0"/>
              <a:t>The </a:t>
            </a:r>
            <a:r>
              <a:rPr lang="hu-HU" i="1" dirty="0" err="1"/>
              <a:t>emergence</a:t>
            </a:r>
            <a:r>
              <a:rPr lang="hu-HU" i="1" dirty="0"/>
              <a:t> of </a:t>
            </a:r>
            <a:r>
              <a:rPr lang="hu-HU" i="1" dirty="0" err="1"/>
              <a:t>multiple</a:t>
            </a:r>
            <a:r>
              <a:rPr lang="hu-HU" i="1" dirty="0"/>
              <a:t> status </a:t>
            </a:r>
            <a:r>
              <a:rPr lang="hu-HU" i="1" dirty="0" err="1"/>
              <a:t>systems</a:t>
            </a:r>
            <a:r>
              <a:rPr lang="hu-HU" i="1" dirty="0"/>
              <a:t> </a:t>
            </a:r>
            <a:r>
              <a:rPr lang="hu-HU" i="1" dirty="0" err="1"/>
              <a:t>in</a:t>
            </a:r>
            <a:r>
              <a:rPr lang="hu-HU" i="1" dirty="0"/>
              <a:t> </a:t>
            </a:r>
            <a:r>
              <a:rPr lang="hu-HU" i="1" dirty="0" err="1"/>
              <a:t>adolescent</a:t>
            </a:r>
            <a:r>
              <a:rPr lang="hu-HU" i="1" dirty="0"/>
              <a:t> </a:t>
            </a:r>
            <a:r>
              <a:rPr lang="hu-HU" i="1" dirty="0" err="1"/>
              <a:t>communities</a:t>
            </a:r>
            <a:r>
              <a:rPr lang="hu-HU" i="1" dirty="0"/>
              <a:t>: a multiplex </a:t>
            </a:r>
            <a:r>
              <a:rPr lang="hu-HU" i="1" dirty="0" err="1"/>
              <a:t>network</a:t>
            </a:r>
            <a:r>
              <a:rPr lang="hu-HU" i="1" dirty="0"/>
              <a:t> </a:t>
            </a:r>
            <a:r>
              <a:rPr lang="hu-HU" i="1" dirty="0" err="1"/>
              <a:t>theory</a:t>
            </a:r>
            <a:r>
              <a:rPr lang="hu-HU" i="1" dirty="0"/>
              <a:t> of </a:t>
            </a:r>
            <a:r>
              <a:rPr lang="hu-HU" i="1" dirty="0" err="1"/>
              <a:t>group</a:t>
            </a:r>
            <a:r>
              <a:rPr lang="hu-HU" i="1" dirty="0"/>
              <a:t> </a:t>
            </a:r>
            <a:r>
              <a:rPr lang="hu-HU" i="1" dirty="0" err="1"/>
              <a:t>formation</a:t>
            </a:r>
            <a:r>
              <a:rPr lang="hu-HU" dirty="0"/>
              <a:t> (PhD </a:t>
            </a:r>
            <a:r>
              <a:rPr lang="hu-HU" dirty="0" err="1"/>
              <a:t>Thesis</a:t>
            </a:r>
            <a:r>
              <a:rPr lang="hu-HU" dirty="0"/>
              <a:t>). University of Oxford</a:t>
            </a:r>
          </a:p>
          <a:p>
            <a:r>
              <a:rPr lang="hu-HU" dirty="0" err="1"/>
              <a:t>Wittek</a:t>
            </a:r>
            <a:r>
              <a:rPr lang="hu-HU" dirty="0"/>
              <a:t>, R., </a:t>
            </a:r>
            <a:r>
              <a:rPr lang="hu-HU" dirty="0" err="1"/>
              <a:t>Hangyi</a:t>
            </a:r>
            <a:r>
              <a:rPr lang="hu-HU" dirty="0"/>
              <a:t>, H., Van </a:t>
            </a:r>
            <a:r>
              <a:rPr lang="hu-HU" dirty="0" err="1"/>
              <a:t>Duijn</a:t>
            </a:r>
            <a:r>
              <a:rPr lang="hu-HU" dirty="0"/>
              <a:t>, M., &amp; </a:t>
            </a:r>
            <a:r>
              <a:rPr lang="hu-HU" dirty="0" err="1"/>
              <a:t>Carrol</a:t>
            </a:r>
            <a:r>
              <a:rPr lang="hu-HU" dirty="0"/>
              <a:t>, C. (2000). </a:t>
            </a:r>
            <a:r>
              <a:rPr lang="hu-HU" dirty="0" err="1"/>
              <a:t>Social</a:t>
            </a:r>
            <a:r>
              <a:rPr lang="hu-HU" dirty="0"/>
              <a:t> </a:t>
            </a:r>
            <a:r>
              <a:rPr lang="hu-HU" dirty="0" err="1"/>
              <a:t>capital</a:t>
            </a:r>
            <a:r>
              <a:rPr lang="hu-HU" dirty="0"/>
              <a:t>, </a:t>
            </a:r>
            <a:r>
              <a:rPr lang="hu-HU" dirty="0" err="1"/>
              <a:t>third</a:t>
            </a:r>
            <a:r>
              <a:rPr lang="hu-HU" dirty="0"/>
              <a:t> </a:t>
            </a:r>
            <a:r>
              <a:rPr lang="hu-HU" dirty="0" err="1"/>
              <a:t>party</a:t>
            </a:r>
            <a:r>
              <a:rPr lang="hu-HU" dirty="0"/>
              <a:t> </a:t>
            </a:r>
            <a:r>
              <a:rPr lang="hu-HU" dirty="0" err="1"/>
              <a:t>gossip</a:t>
            </a:r>
            <a:r>
              <a:rPr lang="hu-HU" dirty="0"/>
              <a:t>, and </a:t>
            </a:r>
            <a:r>
              <a:rPr lang="hu-HU" dirty="0" err="1"/>
              <a:t>cooperation</a:t>
            </a:r>
            <a:r>
              <a:rPr lang="hu-HU" dirty="0"/>
              <a:t> </a:t>
            </a:r>
            <a:r>
              <a:rPr lang="hu-HU" dirty="0" err="1"/>
              <a:t>in</a:t>
            </a:r>
            <a:r>
              <a:rPr lang="hu-HU" dirty="0"/>
              <a:t> </a:t>
            </a:r>
            <a:r>
              <a:rPr lang="hu-HU" dirty="0" err="1"/>
              <a:t>organizations</a:t>
            </a:r>
            <a:r>
              <a:rPr lang="hu-HU" dirty="0"/>
              <a:t>. </a:t>
            </a:r>
            <a:r>
              <a:rPr lang="hu-HU" i="1" dirty="0"/>
              <a:t>The Management of </a:t>
            </a:r>
            <a:r>
              <a:rPr lang="hu-HU" i="1" dirty="0" err="1"/>
              <a:t>Durable</a:t>
            </a:r>
            <a:r>
              <a:rPr lang="hu-HU" i="1" dirty="0"/>
              <a:t> Relations: </a:t>
            </a:r>
            <a:r>
              <a:rPr lang="hu-HU" i="1" dirty="0" err="1"/>
              <a:t>Theoretical</a:t>
            </a:r>
            <a:r>
              <a:rPr lang="hu-HU" i="1" dirty="0"/>
              <a:t> and </a:t>
            </a:r>
            <a:r>
              <a:rPr lang="hu-HU" i="1" dirty="0" err="1"/>
              <a:t>Empirical</a:t>
            </a:r>
            <a:r>
              <a:rPr lang="hu-HU" i="1" dirty="0"/>
              <a:t> </a:t>
            </a:r>
            <a:r>
              <a:rPr lang="hu-HU" i="1" dirty="0" err="1"/>
              <a:t>Models</a:t>
            </a:r>
            <a:r>
              <a:rPr lang="hu-HU" i="1" dirty="0"/>
              <a:t> </a:t>
            </a:r>
            <a:r>
              <a:rPr lang="hu-HU" i="1" dirty="0" err="1"/>
              <a:t>for</a:t>
            </a:r>
            <a:r>
              <a:rPr lang="hu-HU" i="1" dirty="0"/>
              <a:t> </a:t>
            </a:r>
            <a:r>
              <a:rPr lang="hu-HU" i="1" dirty="0" err="1"/>
              <a:t>Organizations</a:t>
            </a:r>
            <a:r>
              <a:rPr lang="hu-HU" i="1" dirty="0"/>
              <a:t> </a:t>
            </a:r>
            <a:r>
              <a:rPr lang="hu-HU" i="1" dirty="0" err="1"/>
              <a:t>and</a:t>
            </a:r>
            <a:r>
              <a:rPr lang="hu-HU" i="1" dirty="0"/>
              <a:t> </a:t>
            </a:r>
            <a:r>
              <a:rPr lang="hu-HU" i="1" dirty="0" err="1"/>
              <a:t>Households</a:t>
            </a:r>
            <a:r>
              <a:rPr lang="hu-HU" dirty="0"/>
              <a:t>, 100–101.</a:t>
            </a:r>
          </a:p>
          <a:p>
            <a:r>
              <a:rPr lang="hu-HU" dirty="0" err="1"/>
              <a:t>Wittek</a:t>
            </a:r>
            <a:r>
              <a:rPr lang="hu-HU" dirty="0"/>
              <a:t>, R., &amp; </a:t>
            </a:r>
            <a:r>
              <a:rPr lang="hu-HU" dirty="0" err="1"/>
              <a:t>Wielers</a:t>
            </a:r>
            <a:r>
              <a:rPr lang="hu-HU" dirty="0"/>
              <a:t>, </a:t>
            </a:r>
            <a:r>
              <a:rPr lang="hu-HU" dirty="0" err="1"/>
              <a:t>R</a:t>
            </a:r>
            <a:r>
              <a:rPr lang="hu-HU" dirty="0"/>
              <a:t>. (1998). </a:t>
            </a:r>
            <a:r>
              <a:rPr lang="hu-HU" dirty="0" err="1"/>
              <a:t>Gossip</a:t>
            </a:r>
            <a:r>
              <a:rPr lang="hu-HU" dirty="0"/>
              <a:t> </a:t>
            </a:r>
            <a:r>
              <a:rPr lang="hu-HU" dirty="0" err="1"/>
              <a:t>in</a:t>
            </a:r>
            <a:r>
              <a:rPr lang="hu-HU" dirty="0"/>
              <a:t> </a:t>
            </a:r>
            <a:r>
              <a:rPr lang="hu-HU" dirty="0" err="1"/>
              <a:t>organizations</a:t>
            </a:r>
            <a:r>
              <a:rPr lang="hu-HU" dirty="0"/>
              <a:t>. </a:t>
            </a:r>
            <a:r>
              <a:rPr lang="hu-HU" i="1" dirty="0" err="1"/>
              <a:t>Computational</a:t>
            </a:r>
            <a:r>
              <a:rPr lang="hu-HU" i="1" dirty="0"/>
              <a:t> &amp; </a:t>
            </a:r>
            <a:r>
              <a:rPr lang="hu-HU" i="1" dirty="0" err="1"/>
              <a:t>Mathematical</a:t>
            </a:r>
            <a:r>
              <a:rPr lang="hu-HU" i="1" dirty="0"/>
              <a:t> Organization </a:t>
            </a:r>
            <a:r>
              <a:rPr lang="hu-HU" i="1" dirty="0" err="1"/>
              <a:t>Theory</a:t>
            </a:r>
            <a:r>
              <a:rPr lang="hu-HU" dirty="0"/>
              <a:t>, </a:t>
            </a:r>
            <a:r>
              <a:rPr lang="hu-HU" i="1" dirty="0"/>
              <a:t>4</a:t>
            </a:r>
            <a:r>
              <a:rPr lang="hu-HU" dirty="0"/>
              <a:t>, 189–204.</a:t>
            </a:r>
            <a:endParaRPr lang="en-US" dirty="0"/>
          </a:p>
          <a:p>
            <a:endParaRPr lang="en-US" dirty="0"/>
          </a:p>
          <a:p>
            <a:endParaRPr lang="en-US" dirty="0"/>
          </a:p>
        </p:txBody>
      </p:sp>
    </p:spTree>
    <p:extLst>
      <p:ext uri="{BB962C8B-B14F-4D97-AF65-F5344CB8AC3E}">
        <p14:creationId xmlns:p14="http://schemas.microsoft.com/office/powerpoint/2010/main" val="1377842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Introduction</a:t>
            </a:r>
            <a:endParaRPr lang="en-US" dirty="0"/>
          </a:p>
        </p:txBody>
      </p:sp>
      <p:sp>
        <p:nvSpPr>
          <p:cNvPr id="3" name="Tartalom helye 2"/>
          <p:cNvSpPr>
            <a:spLocks noGrp="1"/>
          </p:cNvSpPr>
          <p:nvPr>
            <p:ph idx="1"/>
          </p:nvPr>
        </p:nvSpPr>
        <p:spPr/>
        <p:txBody>
          <a:bodyPr>
            <a:normAutofit fontScale="40000" lnSpcReduction="20000"/>
          </a:bodyPr>
          <a:lstStyle/>
          <a:p>
            <a:pPr marL="0" indent="0">
              <a:buNone/>
            </a:pPr>
            <a:r>
              <a:rPr lang="hu-HU" sz="5600" dirty="0"/>
              <a:t>G</a:t>
            </a:r>
            <a:r>
              <a:rPr lang="en-US" sz="5600" dirty="0" err="1"/>
              <a:t>ossip</a:t>
            </a:r>
            <a:r>
              <a:rPr lang="en-US" sz="5600" dirty="0"/>
              <a:t> is “informal and evaluative talk in an organization, usually among no more than a few individuals, about another member of that organization who is not present” (Kurland and </a:t>
            </a:r>
            <a:r>
              <a:rPr lang="en-US" sz="5600" dirty="0" err="1"/>
              <a:t>Pelled</a:t>
            </a:r>
            <a:r>
              <a:rPr lang="en-US" sz="5600" dirty="0"/>
              <a:t>, 2000:429). </a:t>
            </a:r>
            <a:endParaRPr lang="hu-HU" sz="5600" dirty="0"/>
          </a:p>
          <a:p>
            <a:pPr marL="0" indent="0">
              <a:buNone/>
            </a:pPr>
            <a:r>
              <a:rPr lang="hu-HU" sz="5600" dirty="0" err="1"/>
              <a:t>Gossip</a:t>
            </a:r>
            <a:r>
              <a:rPr lang="hu-HU" sz="5600" dirty="0"/>
              <a:t> has a </a:t>
            </a:r>
            <a:r>
              <a:rPr lang="hu-HU" sz="5600" dirty="0" err="1"/>
              <a:t>triadic</a:t>
            </a:r>
            <a:r>
              <a:rPr lang="hu-HU" sz="5600" dirty="0"/>
              <a:t> </a:t>
            </a:r>
            <a:r>
              <a:rPr lang="hu-HU" sz="5600" dirty="0" err="1"/>
              <a:t>nature</a:t>
            </a:r>
            <a:endParaRPr lang="hu-HU" sz="5600" dirty="0"/>
          </a:p>
          <a:p>
            <a:pPr marL="457200" lvl="1" indent="0">
              <a:buNone/>
            </a:pPr>
            <a:endParaRPr lang="hu-HU" sz="5600" dirty="0"/>
          </a:p>
          <a:p>
            <a:pPr lvl="1"/>
            <a:r>
              <a:rPr lang="hu-HU" sz="5600" dirty="0" err="1"/>
              <a:t>Coalition</a:t>
            </a:r>
            <a:r>
              <a:rPr lang="hu-HU" sz="5600" dirty="0"/>
              <a:t>, </a:t>
            </a:r>
            <a:r>
              <a:rPr lang="hu-HU" sz="5600" dirty="0" err="1"/>
              <a:t>closure</a:t>
            </a:r>
            <a:r>
              <a:rPr lang="hu-HU" sz="5600" dirty="0"/>
              <a:t> and </a:t>
            </a:r>
            <a:r>
              <a:rPr lang="hu-HU" sz="5600" dirty="0" err="1"/>
              <a:t>constraint</a:t>
            </a:r>
            <a:r>
              <a:rPr lang="hu-HU" sz="5600" dirty="0"/>
              <a:t> </a:t>
            </a:r>
            <a:r>
              <a:rPr lang="hu-HU" sz="5600" dirty="0" err="1"/>
              <a:t>triad</a:t>
            </a:r>
            <a:r>
              <a:rPr lang="hu-HU" sz="5600" dirty="0"/>
              <a:t> (</a:t>
            </a:r>
            <a:r>
              <a:rPr lang="hu-HU" sz="5600" dirty="0" err="1"/>
              <a:t>Wittek</a:t>
            </a:r>
            <a:r>
              <a:rPr lang="hu-HU" sz="5600" dirty="0"/>
              <a:t> </a:t>
            </a:r>
            <a:r>
              <a:rPr lang="nl-NL" sz="5600" dirty="0"/>
              <a:t>&amp;</a:t>
            </a:r>
            <a:r>
              <a:rPr lang="hu-HU" sz="5600" dirty="0"/>
              <a:t> </a:t>
            </a:r>
            <a:r>
              <a:rPr lang="hu-HU" sz="5600" dirty="0" err="1"/>
              <a:t>Wielers</a:t>
            </a:r>
            <a:r>
              <a:rPr lang="hu-HU" sz="5600" dirty="0"/>
              <a:t>, 1998)</a:t>
            </a:r>
          </a:p>
          <a:p>
            <a:pPr lvl="1"/>
            <a:r>
              <a:rPr lang="en-US" sz="5600" dirty="0"/>
              <a:t>They also show that frequent gossiping is likely to hurt cooperative relationships regardless of the network context. Gossip, in this case, appears to escalate conflict rather than resolving it</a:t>
            </a:r>
            <a:r>
              <a:rPr lang="ro-RO" sz="5600" dirty="0"/>
              <a:t> (</a:t>
            </a:r>
            <a:r>
              <a:rPr lang="nl-NL" sz="5600" dirty="0"/>
              <a:t>Wittek, Hangyi, Van Duijn, &amp; Carrol, 2000</a:t>
            </a:r>
            <a:r>
              <a:rPr lang="ro-RO" sz="5600" dirty="0"/>
              <a:t>)</a:t>
            </a:r>
            <a:endParaRPr lang="hu-HU" sz="5600" dirty="0"/>
          </a:p>
          <a:p>
            <a:pPr lvl="1"/>
            <a:r>
              <a:rPr lang="hu-HU" sz="5600" dirty="0" err="1"/>
              <a:t>Lack</a:t>
            </a:r>
            <a:r>
              <a:rPr lang="hu-HU" sz="5600" dirty="0"/>
              <a:t> of </a:t>
            </a:r>
            <a:r>
              <a:rPr lang="hu-HU" sz="5600" dirty="0" err="1"/>
              <a:t>trust</a:t>
            </a:r>
            <a:r>
              <a:rPr lang="hu-HU" sz="5600" dirty="0"/>
              <a:t> (</a:t>
            </a:r>
            <a:r>
              <a:rPr lang="hu-HU" sz="5600" dirty="0" err="1"/>
              <a:t>precondition</a:t>
            </a:r>
            <a:r>
              <a:rPr lang="hu-HU" sz="5600" dirty="0"/>
              <a:t> </a:t>
            </a:r>
            <a:r>
              <a:rPr lang="hu-HU" sz="5600" dirty="0" err="1"/>
              <a:t>for</a:t>
            </a:r>
            <a:r>
              <a:rPr lang="hu-HU" sz="5600" dirty="0"/>
              <a:t> </a:t>
            </a:r>
            <a:r>
              <a:rPr lang="hu-HU" sz="5600" dirty="0" err="1"/>
              <a:t>cooperation</a:t>
            </a:r>
            <a:r>
              <a:rPr lang="hu-HU" sz="5600" dirty="0"/>
              <a:t>) </a:t>
            </a:r>
            <a:r>
              <a:rPr lang="hu-HU" sz="5600" dirty="0" err="1"/>
              <a:t>toward</a:t>
            </a:r>
            <a:r>
              <a:rPr lang="hu-HU" sz="5600" dirty="0"/>
              <a:t> </a:t>
            </a:r>
            <a:r>
              <a:rPr lang="hu-HU" sz="5600" dirty="0" err="1"/>
              <a:t>the</a:t>
            </a:r>
            <a:r>
              <a:rPr lang="hu-HU" sz="5600" dirty="0"/>
              <a:t> management </a:t>
            </a:r>
            <a:r>
              <a:rPr lang="hu-HU" sz="5600" dirty="0" err="1"/>
              <a:t>leads</a:t>
            </a:r>
            <a:r>
              <a:rPr lang="hu-HU" sz="5600" dirty="0"/>
              <a:t> </a:t>
            </a:r>
            <a:r>
              <a:rPr lang="hu-HU" sz="5600" dirty="0" err="1"/>
              <a:t>to</a:t>
            </a:r>
            <a:r>
              <a:rPr lang="hu-HU" sz="5600" dirty="0"/>
              <a:t> </a:t>
            </a:r>
            <a:r>
              <a:rPr lang="hu-HU" sz="5600" dirty="0" err="1"/>
              <a:t>negative</a:t>
            </a:r>
            <a:r>
              <a:rPr lang="hu-HU" sz="5600" dirty="0"/>
              <a:t> </a:t>
            </a:r>
            <a:r>
              <a:rPr lang="hu-HU" sz="5600" dirty="0" err="1"/>
              <a:t>gossip</a:t>
            </a:r>
            <a:r>
              <a:rPr lang="hu-HU" sz="5600" dirty="0"/>
              <a:t> </a:t>
            </a:r>
            <a:r>
              <a:rPr lang="hu-HU" sz="5600" dirty="0" err="1"/>
              <a:t>about</a:t>
            </a:r>
            <a:r>
              <a:rPr lang="hu-HU" sz="5600" dirty="0"/>
              <a:t> </a:t>
            </a:r>
            <a:r>
              <a:rPr lang="hu-HU" sz="5600" dirty="0" err="1"/>
              <a:t>them</a:t>
            </a:r>
            <a:r>
              <a:rPr lang="hu-HU" sz="5600" dirty="0"/>
              <a:t> </a:t>
            </a:r>
            <a:r>
              <a:rPr lang="nl-NL" sz="5600" dirty="0"/>
              <a:t>(Ellwardt, Wittek, et al., 2012)</a:t>
            </a:r>
            <a:endParaRPr lang="ro-RO" sz="5600" dirty="0"/>
          </a:p>
          <a:p>
            <a:r>
              <a:rPr lang="hu-HU" sz="5600" dirty="0" err="1"/>
              <a:t>Structural</a:t>
            </a:r>
            <a:r>
              <a:rPr lang="hu-HU" sz="5600" dirty="0"/>
              <a:t> </a:t>
            </a:r>
            <a:r>
              <a:rPr lang="hu-HU" sz="5600" dirty="0" err="1"/>
              <a:t>ballance</a:t>
            </a:r>
            <a:r>
              <a:rPr lang="hu-HU" sz="5600" dirty="0"/>
              <a:t> </a:t>
            </a:r>
            <a:r>
              <a:rPr lang="hu-HU" sz="5600" dirty="0" err="1"/>
              <a:t>theory</a:t>
            </a:r>
            <a:r>
              <a:rPr lang="hu-HU" sz="5600" dirty="0"/>
              <a:t> (</a:t>
            </a:r>
            <a:r>
              <a:rPr lang="hu-HU" sz="5600" dirty="0" err="1"/>
              <a:t>Cartwright</a:t>
            </a:r>
            <a:r>
              <a:rPr lang="hu-HU" sz="5600" dirty="0"/>
              <a:t> &amp; </a:t>
            </a:r>
            <a:r>
              <a:rPr lang="hu-HU" sz="5600" dirty="0" err="1"/>
              <a:t>Harary</a:t>
            </a:r>
            <a:r>
              <a:rPr lang="hu-HU" sz="5600" dirty="0"/>
              <a:t>, 1956)</a:t>
            </a:r>
          </a:p>
          <a:p>
            <a:pPr marL="0" indent="0">
              <a:buNone/>
            </a:pPr>
            <a:endParaRPr lang="hu-HU" sz="5600" b="1" dirty="0"/>
          </a:p>
          <a:p>
            <a:pPr marL="0" indent="0">
              <a:buNone/>
            </a:pPr>
            <a:r>
              <a:rPr lang="en-US" sz="5600" b="1" dirty="0"/>
              <a:t>=&gt; </a:t>
            </a:r>
            <a:r>
              <a:rPr lang="hu-HU" sz="5600" b="1" dirty="0" err="1"/>
              <a:t>Coalition</a:t>
            </a:r>
            <a:r>
              <a:rPr lang="hu-HU" sz="5600" b="1" dirty="0"/>
              <a:t> and </a:t>
            </a:r>
            <a:r>
              <a:rPr lang="hu-HU" sz="5600" b="1" dirty="0" err="1"/>
              <a:t>closure</a:t>
            </a:r>
            <a:r>
              <a:rPr lang="hu-HU" sz="5600" b="1" dirty="0"/>
              <a:t> </a:t>
            </a:r>
            <a:r>
              <a:rPr lang="hu-HU" sz="5600" b="1" dirty="0" err="1"/>
              <a:t>triads</a:t>
            </a:r>
            <a:endParaRPr lang="hu-HU" sz="5600" b="1" dirty="0"/>
          </a:p>
          <a:p>
            <a:pPr marL="0" indent="0">
              <a:buNone/>
            </a:pPr>
            <a:endParaRPr lang="hu-HU" sz="5600" b="1" dirty="0"/>
          </a:p>
          <a:p>
            <a:pPr marL="0" indent="0">
              <a:buNone/>
            </a:pPr>
            <a:endParaRPr lang="en-US" sz="3500" dirty="0"/>
          </a:p>
        </p:txBody>
      </p:sp>
      <p:sp>
        <p:nvSpPr>
          <p:cNvPr id="5" name="Háromszög 4">
            <a:extLst>
              <a:ext uri="{FF2B5EF4-FFF2-40B4-BE49-F238E27FC236}">
                <a16:creationId xmlns:a16="http://schemas.microsoft.com/office/drawing/2014/main" id="{755359F8-7E00-425E-8980-A064E38942C0}"/>
              </a:ext>
            </a:extLst>
          </p:cNvPr>
          <p:cNvSpPr/>
          <p:nvPr/>
        </p:nvSpPr>
        <p:spPr>
          <a:xfrm>
            <a:off x="7550870" y="5024488"/>
            <a:ext cx="1564849" cy="1349008"/>
          </a:xfrm>
          <a:prstGeom prst="triangle">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Ellipszis 6">
            <a:extLst>
              <a:ext uri="{FF2B5EF4-FFF2-40B4-BE49-F238E27FC236}">
                <a16:creationId xmlns:a16="http://schemas.microsoft.com/office/drawing/2014/main" id="{ADE4E061-BA67-4270-8A6F-2D6A79EF8F85}"/>
              </a:ext>
            </a:extLst>
          </p:cNvPr>
          <p:cNvSpPr/>
          <p:nvPr/>
        </p:nvSpPr>
        <p:spPr>
          <a:xfrm>
            <a:off x="8224886" y="4972641"/>
            <a:ext cx="216815" cy="2168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Ellipszis 7">
            <a:extLst>
              <a:ext uri="{FF2B5EF4-FFF2-40B4-BE49-F238E27FC236}">
                <a16:creationId xmlns:a16="http://schemas.microsoft.com/office/drawing/2014/main" id="{A4CDF8A8-1528-4841-8FDD-EB999AB7BF23}"/>
              </a:ext>
            </a:extLst>
          </p:cNvPr>
          <p:cNvSpPr/>
          <p:nvPr/>
        </p:nvSpPr>
        <p:spPr>
          <a:xfrm>
            <a:off x="9013204" y="6228810"/>
            <a:ext cx="216815" cy="2168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Ellipszis 8">
            <a:extLst>
              <a:ext uri="{FF2B5EF4-FFF2-40B4-BE49-F238E27FC236}">
                <a16:creationId xmlns:a16="http://schemas.microsoft.com/office/drawing/2014/main" id="{9C0E11B6-26CF-464C-B854-1CB16DC6FAEC}"/>
              </a:ext>
            </a:extLst>
          </p:cNvPr>
          <p:cNvSpPr/>
          <p:nvPr/>
        </p:nvSpPr>
        <p:spPr>
          <a:xfrm>
            <a:off x="7442462" y="6228810"/>
            <a:ext cx="216815" cy="2168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Háromszög 9">
            <a:extLst>
              <a:ext uri="{FF2B5EF4-FFF2-40B4-BE49-F238E27FC236}">
                <a16:creationId xmlns:a16="http://schemas.microsoft.com/office/drawing/2014/main" id="{C88DDD26-7B09-4ED0-9FD1-81DE36191C5E}"/>
              </a:ext>
            </a:extLst>
          </p:cNvPr>
          <p:cNvSpPr/>
          <p:nvPr/>
        </p:nvSpPr>
        <p:spPr>
          <a:xfrm>
            <a:off x="9909930" y="5000973"/>
            <a:ext cx="1564849" cy="1349008"/>
          </a:xfrm>
          <a:prstGeom prst="triangl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1" name="Ellipszis 10">
            <a:extLst>
              <a:ext uri="{FF2B5EF4-FFF2-40B4-BE49-F238E27FC236}">
                <a16:creationId xmlns:a16="http://schemas.microsoft.com/office/drawing/2014/main" id="{643391D2-387F-4F2D-A081-9D79B2840EF6}"/>
              </a:ext>
            </a:extLst>
          </p:cNvPr>
          <p:cNvSpPr/>
          <p:nvPr/>
        </p:nvSpPr>
        <p:spPr>
          <a:xfrm>
            <a:off x="10583946" y="4949126"/>
            <a:ext cx="216815" cy="2168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2" name="Ellipszis 11">
            <a:extLst>
              <a:ext uri="{FF2B5EF4-FFF2-40B4-BE49-F238E27FC236}">
                <a16:creationId xmlns:a16="http://schemas.microsoft.com/office/drawing/2014/main" id="{1F95217F-461B-4ABD-A21D-D8EABFB5C1BE}"/>
              </a:ext>
            </a:extLst>
          </p:cNvPr>
          <p:cNvSpPr/>
          <p:nvPr/>
        </p:nvSpPr>
        <p:spPr>
          <a:xfrm>
            <a:off x="11372264" y="6205295"/>
            <a:ext cx="216815" cy="2168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3" name="Ellipszis 12">
            <a:extLst>
              <a:ext uri="{FF2B5EF4-FFF2-40B4-BE49-F238E27FC236}">
                <a16:creationId xmlns:a16="http://schemas.microsoft.com/office/drawing/2014/main" id="{D9984B28-6546-4A0D-BFA8-2E982D8EBB03}"/>
              </a:ext>
            </a:extLst>
          </p:cNvPr>
          <p:cNvSpPr/>
          <p:nvPr/>
        </p:nvSpPr>
        <p:spPr>
          <a:xfrm>
            <a:off x="9801522" y="6205295"/>
            <a:ext cx="216815" cy="2168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5" name="Egyenes összekötő 14">
            <a:extLst>
              <a:ext uri="{FF2B5EF4-FFF2-40B4-BE49-F238E27FC236}">
                <a16:creationId xmlns:a16="http://schemas.microsoft.com/office/drawing/2014/main" id="{48A6B2B0-3CC9-460C-B807-B972152CB2D3}"/>
              </a:ext>
            </a:extLst>
          </p:cNvPr>
          <p:cNvCxnSpPr>
            <a:cxnSpLocks/>
          </p:cNvCxnSpPr>
          <p:nvPr/>
        </p:nvCxnSpPr>
        <p:spPr>
          <a:xfrm>
            <a:off x="9986585" y="6352650"/>
            <a:ext cx="1417431"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5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822A4F9-32AF-4EA1-8CE7-C33B0DDC2478}"/>
              </a:ext>
            </a:extLst>
          </p:cNvPr>
          <p:cNvSpPr>
            <a:spLocks noGrp="1"/>
          </p:cNvSpPr>
          <p:nvPr>
            <p:ph type="title"/>
          </p:nvPr>
        </p:nvSpPr>
        <p:spPr/>
        <p:txBody>
          <a:bodyPr/>
          <a:lstStyle/>
          <a:p>
            <a:r>
              <a:rPr lang="hu-HU" dirty="0" err="1"/>
              <a:t>Different</a:t>
            </a:r>
            <a:r>
              <a:rPr lang="hu-HU" dirty="0"/>
              <a:t> </a:t>
            </a:r>
            <a:r>
              <a:rPr lang="hu-HU" dirty="0" err="1"/>
              <a:t>Functions</a:t>
            </a:r>
            <a:r>
              <a:rPr lang="hu-HU" dirty="0"/>
              <a:t> of </a:t>
            </a:r>
            <a:r>
              <a:rPr lang="hu-HU" dirty="0" err="1"/>
              <a:t>Gossip</a:t>
            </a:r>
            <a:br>
              <a:rPr lang="hu-HU" dirty="0"/>
            </a:br>
            <a:endParaRPr lang="hu-HU" dirty="0"/>
          </a:p>
        </p:txBody>
      </p:sp>
      <p:sp>
        <p:nvSpPr>
          <p:cNvPr id="3" name="Tartalom helye 2">
            <a:extLst>
              <a:ext uri="{FF2B5EF4-FFF2-40B4-BE49-F238E27FC236}">
                <a16:creationId xmlns:a16="http://schemas.microsoft.com/office/drawing/2014/main" id="{63C2BBC4-6C0E-4ABF-BB22-90EACB48F538}"/>
              </a:ext>
            </a:extLst>
          </p:cNvPr>
          <p:cNvSpPr>
            <a:spLocks noGrp="1"/>
          </p:cNvSpPr>
          <p:nvPr>
            <p:ph idx="1"/>
          </p:nvPr>
        </p:nvSpPr>
        <p:spPr/>
        <p:txBody>
          <a:bodyPr>
            <a:normAutofit/>
          </a:bodyPr>
          <a:lstStyle/>
          <a:p>
            <a:r>
              <a:rPr lang="hu-HU" dirty="0"/>
              <a:t>S</a:t>
            </a:r>
            <a:r>
              <a:rPr lang="en-US" dirty="0"/>
              <a:t>ender and the receiver maintain a good relationship in the gossip triad</a:t>
            </a:r>
            <a:r>
              <a:rPr lang="hu-HU" dirty="0"/>
              <a:t> (</a:t>
            </a:r>
            <a:r>
              <a:rPr lang="hu-HU" dirty="0" err="1"/>
              <a:t>coa</a:t>
            </a:r>
            <a:r>
              <a:rPr lang="en-US" dirty="0"/>
              <a:t>l</a:t>
            </a:r>
            <a:r>
              <a:rPr lang="hu-HU" dirty="0" err="1"/>
              <a:t>ition</a:t>
            </a:r>
            <a:r>
              <a:rPr lang="hu-HU" dirty="0"/>
              <a:t> </a:t>
            </a:r>
            <a:r>
              <a:rPr lang="hu-HU" dirty="0" err="1"/>
              <a:t>triad</a:t>
            </a:r>
            <a:r>
              <a:rPr lang="hu-HU" dirty="0"/>
              <a:t>)</a:t>
            </a:r>
            <a:r>
              <a:rPr lang="en-US" dirty="0"/>
              <a:t> </a:t>
            </a:r>
            <a:endParaRPr lang="hu-HU" dirty="0"/>
          </a:p>
          <a:p>
            <a:r>
              <a:rPr lang="hu-HU" dirty="0"/>
              <a:t>G</a:t>
            </a:r>
            <a:r>
              <a:rPr lang="en-US" dirty="0" err="1"/>
              <a:t>ossip</a:t>
            </a:r>
            <a:r>
              <a:rPr lang="en-US" dirty="0"/>
              <a:t> can enforce social norms</a:t>
            </a:r>
            <a:endParaRPr lang="hu-HU" dirty="0"/>
          </a:p>
          <a:p>
            <a:r>
              <a:rPr lang="hu-HU" dirty="0" err="1"/>
              <a:t>Gossip</a:t>
            </a:r>
            <a:r>
              <a:rPr lang="hu-HU" dirty="0"/>
              <a:t> </a:t>
            </a:r>
            <a:r>
              <a:rPr lang="hu-HU" dirty="0" err="1"/>
              <a:t>can</a:t>
            </a:r>
            <a:r>
              <a:rPr lang="hu-HU" dirty="0"/>
              <a:t> be </a:t>
            </a:r>
            <a:r>
              <a:rPr lang="en-US" dirty="0"/>
              <a:t>relational aggression against norm violators and hence aims at demolishing the target’s reputation. This implies that the sender has a negative tie to the target and this negative relationship is more likely to occur also between the receiver and the target, partly due to malicious gossip that has already taken place.</a:t>
            </a:r>
            <a:endParaRPr lang="hu-HU" dirty="0"/>
          </a:p>
          <a:p>
            <a:pPr marL="0" indent="0">
              <a:buNone/>
            </a:pPr>
            <a:r>
              <a:rPr lang="hu-HU" b="1" dirty="0" err="1"/>
              <a:t>Are</a:t>
            </a:r>
            <a:r>
              <a:rPr lang="hu-HU" b="1" dirty="0"/>
              <a:t> </a:t>
            </a:r>
            <a:r>
              <a:rPr lang="hu-HU" b="1" dirty="0" err="1"/>
              <a:t>there</a:t>
            </a:r>
            <a:r>
              <a:rPr lang="hu-HU" b="1" dirty="0"/>
              <a:t> </a:t>
            </a:r>
            <a:r>
              <a:rPr lang="hu-HU" b="1" dirty="0" err="1"/>
              <a:t>any</a:t>
            </a:r>
            <a:r>
              <a:rPr lang="hu-HU" b="1" dirty="0"/>
              <a:t> </a:t>
            </a:r>
            <a:r>
              <a:rPr lang="hu-HU" b="1" dirty="0" err="1"/>
              <a:t>other</a:t>
            </a:r>
            <a:r>
              <a:rPr lang="hu-HU" b="1" dirty="0"/>
              <a:t> </a:t>
            </a:r>
            <a:r>
              <a:rPr lang="hu-HU" b="1" dirty="0" err="1"/>
              <a:t>types</a:t>
            </a:r>
            <a:r>
              <a:rPr lang="hu-HU" b="1" dirty="0"/>
              <a:t> of </a:t>
            </a:r>
            <a:r>
              <a:rPr lang="hu-HU" b="1" dirty="0" err="1"/>
              <a:t>triads</a:t>
            </a:r>
            <a:r>
              <a:rPr lang="hu-HU" b="1" dirty="0"/>
              <a:t>?</a:t>
            </a:r>
          </a:p>
          <a:p>
            <a:endParaRPr lang="hu-HU" dirty="0"/>
          </a:p>
        </p:txBody>
      </p:sp>
    </p:spTree>
    <p:extLst>
      <p:ext uri="{BB962C8B-B14F-4D97-AF65-F5344CB8AC3E}">
        <p14:creationId xmlns:p14="http://schemas.microsoft.com/office/powerpoint/2010/main" val="114899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Dataset</a:t>
            </a:r>
            <a:endParaRPr lang="en-US" dirty="0"/>
          </a:p>
        </p:txBody>
      </p:sp>
      <p:sp>
        <p:nvSpPr>
          <p:cNvPr id="3" name="Tartalom helye 2"/>
          <p:cNvSpPr>
            <a:spLocks noGrp="1"/>
          </p:cNvSpPr>
          <p:nvPr>
            <p:ph idx="1"/>
          </p:nvPr>
        </p:nvSpPr>
        <p:spPr/>
        <p:txBody>
          <a:bodyPr>
            <a:normAutofit lnSpcReduction="10000"/>
          </a:bodyPr>
          <a:lstStyle/>
          <a:p>
            <a:r>
              <a:rPr lang="en-US" dirty="0"/>
              <a:t>9 workgroups with a total of 225 employees (n≈25)</a:t>
            </a:r>
          </a:p>
          <a:p>
            <a:r>
              <a:rPr lang="hu-HU" dirty="0" err="1"/>
              <a:t>Receiver</a:t>
            </a:r>
            <a:r>
              <a:rPr lang="en-US" dirty="0"/>
              <a:t>-reported gossip triads 696 positive, 460 negative, and 679 neutral gossip triads (1835 triads in total). </a:t>
            </a:r>
            <a:endParaRPr lang="hu-HU" dirty="0"/>
          </a:p>
          <a:p>
            <a:r>
              <a:rPr lang="hu-HU" dirty="0"/>
              <a:t>T</a:t>
            </a:r>
            <a:r>
              <a:rPr lang="en-US" dirty="0"/>
              <a:t>he occurrence of these triads has been compared to all possible within-workplace triads </a:t>
            </a:r>
            <a:r>
              <a:rPr lang="hu-HU" dirty="0"/>
              <a:t>(167148) </a:t>
            </a:r>
            <a:r>
              <a:rPr lang="en-US" dirty="0"/>
              <a:t>obtained by permutation. </a:t>
            </a:r>
            <a:endParaRPr lang="hu-HU" dirty="0"/>
          </a:p>
          <a:p>
            <a:r>
              <a:rPr lang="hu-HU" dirty="0"/>
              <a:t>E</a:t>
            </a:r>
            <a:r>
              <a:rPr lang="en-US" dirty="0" err="1"/>
              <a:t>xplanatory</a:t>
            </a:r>
            <a:r>
              <a:rPr lang="en-US" dirty="0"/>
              <a:t> variables</a:t>
            </a:r>
            <a:r>
              <a:rPr lang="hu-HU" dirty="0"/>
              <a:t>:</a:t>
            </a:r>
            <a:r>
              <a:rPr lang="en-US" dirty="0"/>
              <a:t> dyad</a:t>
            </a:r>
            <a:r>
              <a:rPr lang="hu-HU" dirty="0"/>
              <a:t>s</a:t>
            </a:r>
            <a:r>
              <a:rPr lang="en-US" dirty="0"/>
              <a:t> using 34 different network items</a:t>
            </a:r>
            <a:endParaRPr lang="hu-HU" dirty="0"/>
          </a:p>
          <a:p>
            <a:r>
              <a:rPr lang="hu-HU" dirty="0" err="1"/>
              <a:t>Atfer</a:t>
            </a:r>
            <a:r>
              <a:rPr lang="hu-HU" dirty="0"/>
              <a:t> </a:t>
            </a:r>
            <a:r>
              <a:rPr lang="en-US" dirty="0"/>
              <a:t>dimension reduction techniques</a:t>
            </a:r>
            <a:r>
              <a:rPr lang="hu-HU" dirty="0"/>
              <a:t> (Vörös, 2015)</a:t>
            </a:r>
            <a:r>
              <a:rPr lang="en-US" dirty="0"/>
              <a:t> to describe each dyadic relationship as ‘Positive’, ‘Negative’ or ‘Uninterested’. Considering the six possible dyads (S-&gt;R, R-&gt;S, S-&gt;T, T-&gt;S, R-&gt;T, T-&gt;R) between the three actors and their signed relations</a:t>
            </a:r>
            <a:r>
              <a:rPr lang="hu-HU" dirty="0"/>
              <a:t>.</a:t>
            </a:r>
            <a:endParaRPr lang="en-US" dirty="0"/>
          </a:p>
        </p:txBody>
      </p:sp>
    </p:spTree>
    <p:extLst>
      <p:ext uri="{BB962C8B-B14F-4D97-AF65-F5344CB8AC3E}">
        <p14:creationId xmlns:p14="http://schemas.microsoft.com/office/powerpoint/2010/main" val="405467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Research </a:t>
            </a:r>
            <a:r>
              <a:rPr lang="hu-HU" dirty="0" err="1"/>
              <a:t>questions</a:t>
            </a:r>
            <a:endParaRPr lang="en-US" dirty="0"/>
          </a:p>
        </p:txBody>
      </p:sp>
      <p:sp>
        <p:nvSpPr>
          <p:cNvPr id="3" name="Tartalom helye 2"/>
          <p:cNvSpPr>
            <a:spLocks noGrp="1"/>
          </p:cNvSpPr>
          <p:nvPr>
            <p:ph idx="1"/>
          </p:nvPr>
        </p:nvSpPr>
        <p:spPr>
          <a:xfrm>
            <a:off x="838200" y="2125015"/>
            <a:ext cx="10515600" cy="4051948"/>
          </a:xfrm>
        </p:spPr>
        <p:txBody>
          <a:bodyPr>
            <a:normAutofit/>
          </a:bodyPr>
          <a:lstStyle/>
          <a:p>
            <a:r>
              <a:rPr lang="en-US" dirty="0"/>
              <a:t>Q1: </a:t>
            </a:r>
            <a:r>
              <a:rPr lang="hu-HU" dirty="0"/>
              <a:t>W</a:t>
            </a:r>
            <a:r>
              <a:rPr lang="en-US" dirty="0"/>
              <a:t>hat causes a formation of a triad</a:t>
            </a:r>
            <a:r>
              <a:rPr lang="hu-HU" dirty="0"/>
              <a:t>?</a:t>
            </a:r>
          </a:p>
          <a:p>
            <a:pPr marL="0" indent="0">
              <a:buNone/>
            </a:pPr>
            <a:r>
              <a:rPr lang="hu-HU" i="1" dirty="0" err="1"/>
              <a:t>In</a:t>
            </a:r>
            <a:r>
              <a:rPr lang="hu-HU" i="1" dirty="0"/>
              <a:t> </a:t>
            </a:r>
            <a:r>
              <a:rPr lang="hu-HU" i="1" dirty="0" err="1"/>
              <a:t>other</a:t>
            </a:r>
            <a:r>
              <a:rPr lang="hu-HU" i="1" dirty="0"/>
              <a:t> </a:t>
            </a:r>
            <a:r>
              <a:rPr lang="hu-HU" i="1" dirty="0" err="1"/>
              <a:t>words</a:t>
            </a:r>
            <a:r>
              <a:rPr lang="hu-HU" i="1" dirty="0"/>
              <a:t>, </a:t>
            </a:r>
            <a:r>
              <a:rPr lang="hu-HU" i="1" dirty="0" err="1"/>
              <a:t>what</a:t>
            </a:r>
            <a:r>
              <a:rPr lang="hu-HU" i="1" dirty="0"/>
              <a:t> </a:t>
            </a:r>
            <a:r>
              <a:rPr lang="hu-HU" i="1" dirty="0" err="1"/>
              <a:t>configurations</a:t>
            </a:r>
            <a:r>
              <a:rPr lang="hu-HU" i="1" dirty="0"/>
              <a:t> of relations lead </a:t>
            </a:r>
            <a:r>
              <a:rPr lang="hu-HU" i="1" dirty="0" err="1"/>
              <a:t>to</a:t>
            </a:r>
            <a:r>
              <a:rPr lang="hu-HU" i="1" dirty="0"/>
              <a:t> </a:t>
            </a:r>
            <a:r>
              <a:rPr lang="hu-HU" i="1" dirty="0" err="1"/>
              <a:t>the</a:t>
            </a:r>
            <a:r>
              <a:rPr lang="hu-HU" i="1" dirty="0"/>
              <a:t> </a:t>
            </a:r>
            <a:r>
              <a:rPr lang="hu-HU" i="1" dirty="0" err="1"/>
              <a:t>formation</a:t>
            </a:r>
            <a:r>
              <a:rPr lang="hu-HU" i="1" dirty="0"/>
              <a:t> of a </a:t>
            </a:r>
            <a:r>
              <a:rPr lang="hu-HU" i="1" dirty="0" err="1"/>
              <a:t>gossip</a:t>
            </a:r>
            <a:r>
              <a:rPr lang="hu-HU" i="1" dirty="0"/>
              <a:t> </a:t>
            </a:r>
            <a:r>
              <a:rPr lang="hu-HU" i="1" dirty="0" err="1"/>
              <a:t>triad</a:t>
            </a:r>
            <a:r>
              <a:rPr lang="hu-HU" i="1" dirty="0"/>
              <a:t>...</a:t>
            </a:r>
            <a:endParaRPr lang="en-US" i="1" dirty="0"/>
          </a:p>
          <a:p>
            <a:r>
              <a:rPr lang="en-US" dirty="0"/>
              <a:t>Q2: How triadic configurations are related to types of gossip</a:t>
            </a:r>
            <a:r>
              <a:rPr lang="hu-HU" dirty="0"/>
              <a:t>?</a:t>
            </a:r>
          </a:p>
          <a:p>
            <a:pPr marL="0" indent="0">
              <a:buNone/>
            </a:pPr>
            <a:r>
              <a:rPr lang="en-US" i="1" dirty="0"/>
              <a:t>Which triads are related to positive, negative or neutral gossip</a:t>
            </a:r>
            <a:endParaRPr lang="hu-HU" i="1" dirty="0"/>
          </a:p>
          <a:p>
            <a:pPr marL="0" indent="0">
              <a:buNone/>
            </a:pPr>
            <a:endParaRPr lang="hu-HU" dirty="0"/>
          </a:p>
          <a:p>
            <a:r>
              <a:rPr lang="hu-HU" dirty="0" err="1"/>
              <a:t>Explanations</a:t>
            </a:r>
            <a:r>
              <a:rPr lang="hu-HU" dirty="0"/>
              <a:t> </a:t>
            </a:r>
            <a:r>
              <a:rPr lang="hu-HU" dirty="0" err="1"/>
              <a:t>by</a:t>
            </a:r>
            <a:r>
              <a:rPr lang="en-US" dirty="0"/>
              <a:t> </a:t>
            </a:r>
            <a:r>
              <a:rPr lang="hu-HU" dirty="0" err="1"/>
              <a:t>the</a:t>
            </a:r>
            <a:r>
              <a:rPr lang="hu-HU" dirty="0"/>
              <a:t> </a:t>
            </a:r>
            <a:r>
              <a:rPr lang="en-US" dirty="0"/>
              <a:t>reduced </a:t>
            </a:r>
            <a:r>
              <a:rPr lang="hu-HU" dirty="0" err="1"/>
              <a:t>explanatory</a:t>
            </a:r>
            <a:r>
              <a:rPr lang="hu-HU" dirty="0"/>
              <a:t> </a:t>
            </a:r>
            <a:r>
              <a:rPr lang="hu-HU" dirty="0" err="1"/>
              <a:t>networks</a:t>
            </a:r>
            <a:endParaRPr lang="en-US" dirty="0"/>
          </a:p>
        </p:txBody>
      </p:sp>
    </p:spTree>
    <p:extLst>
      <p:ext uri="{BB962C8B-B14F-4D97-AF65-F5344CB8AC3E}">
        <p14:creationId xmlns:p14="http://schemas.microsoft.com/office/powerpoint/2010/main" val="41558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Explaining</a:t>
            </a:r>
            <a:r>
              <a:rPr lang="hu-HU" dirty="0"/>
              <a:t> </a:t>
            </a:r>
            <a:r>
              <a:rPr lang="hu-HU" dirty="0" err="1"/>
              <a:t>the</a:t>
            </a:r>
            <a:r>
              <a:rPr lang="hu-HU" dirty="0"/>
              <a:t> </a:t>
            </a:r>
            <a:r>
              <a:rPr lang="hu-HU" dirty="0" err="1"/>
              <a:t>formation</a:t>
            </a:r>
            <a:r>
              <a:rPr lang="hu-HU" dirty="0"/>
              <a:t> of </a:t>
            </a:r>
            <a:r>
              <a:rPr lang="hu-HU" dirty="0" err="1"/>
              <a:t>triads</a:t>
            </a:r>
            <a:endParaRPr lang="en-US" dirty="0"/>
          </a:p>
        </p:txBody>
      </p:sp>
      <p:sp>
        <p:nvSpPr>
          <p:cNvPr id="3" name="Tartalom helye 2"/>
          <p:cNvSpPr>
            <a:spLocks noGrp="1"/>
          </p:cNvSpPr>
          <p:nvPr>
            <p:ph idx="1"/>
          </p:nvPr>
        </p:nvSpPr>
        <p:spPr/>
        <p:txBody>
          <a:bodyPr/>
          <a:lstStyle/>
          <a:p>
            <a:r>
              <a:rPr lang="en-US" dirty="0"/>
              <a:t>Goal:</a:t>
            </a:r>
            <a:endParaRPr lang="en-US" b="0" dirty="0">
              <a:effectLst/>
            </a:endParaRPr>
          </a:p>
          <a:p>
            <a:pPr lvl="1" fontAlgn="base"/>
            <a:r>
              <a:rPr lang="en-US" dirty="0"/>
              <a:t>Get triadic configurations</a:t>
            </a:r>
            <a:r>
              <a:rPr lang="hu-HU" dirty="0"/>
              <a:t> </a:t>
            </a:r>
            <a:r>
              <a:rPr lang="hu-HU" dirty="0" err="1"/>
              <a:t>for</a:t>
            </a:r>
            <a:r>
              <a:rPr lang="hu-HU" dirty="0"/>
              <a:t> </a:t>
            </a:r>
            <a:r>
              <a:rPr lang="hu-HU" dirty="0" err="1"/>
              <a:t>gossip</a:t>
            </a:r>
            <a:r>
              <a:rPr lang="hu-HU" dirty="0"/>
              <a:t> </a:t>
            </a:r>
            <a:r>
              <a:rPr lang="hu-HU" dirty="0" err="1"/>
              <a:t>triads</a:t>
            </a:r>
            <a:endParaRPr lang="en-US" dirty="0"/>
          </a:p>
          <a:p>
            <a:pPr lvl="1" fontAlgn="base"/>
            <a:r>
              <a:rPr lang="en-US" dirty="0"/>
              <a:t>Data-driven explanation for identifying those configurations that can explain gossip (no predefined theoretical data selection)</a:t>
            </a:r>
          </a:p>
          <a:p>
            <a:pPr lvl="1" fontAlgn="base"/>
            <a:r>
              <a:rPr lang="en-US" dirty="0"/>
              <a:t>Interpretable results</a:t>
            </a:r>
          </a:p>
          <a:p>
            <a:r>
              <a:rPr lang="hu-HU" dirty="0" err="1"/>
              <a:t>First</a:t>
            </a:r>
            <a:r>
              <a:rPr lang="hu-HU" dirty="0"/>
              <a:t>: </a:t>
            </a:r>
            <a:r>
              <a:rPr lang="hu-HU" dirty="0" err="1"/>
              <a:t>dimensionreduction</a:t>
            </a:r>
            <a:r>
              <a:rPr lang="hu-HU" dirty="0"/>
              <a:t> </a:t>
            </a:r>
            <a:r>
              <a:rPr lang="hu-HU" dirty="0" err="1"/>
              <a:t>for</a:t>
            </a:r>
            <a:r>
              <a:rPr lang="hu-HU" dirty="0"/>
              <a:t> </a:t>
            </a:r>
            <a:r>
              <a:rPr lang="hu-HU" dirty="0" err="1"/>
              <a:t>our</a:t>
            </a:r>
            <a:r>
              <a:rPr lang="hu-HU" dirty="0"/>
              <a:t> </a:t>
            </a:r>
            <a:r>
              <a:rPr lang="hu-HU" dirty="0" err="1"/>
              <a:t>existing</a:t>
            </a:r>
            <a:r>
              <a:rPr lang="hu-HU" dirty="0"/>
              <a:t> </a:t>
            </a:r>
            <a:r>
              <a:rPr lang="hu-HU" dirty="0" err="1"/>
              <a:t>explanatory</a:t>
            </a:r>
            <a:r>
              <a:rPr lang="hu-HU" dirty="0"/>
              <a:t> </a:t>
            </a:r>
            <a:r>
              <a:rPr lang="hu-HU" dirty="0" err="1"/>
              <a:t>networks</a:t>
            </a:r>
            <a:r>
              <a:rPr lang="hu-HU" dirty="0"/>
              <a:t> (Vörös, 2015)</a:t>
            </a:r>
          </a:p>
          <a:p>
            <a:pPr lvl="1"/>
            <a:r>
              <a:rPr lang="hu-HU" dirty="0" err="1"/>
              <a:t>Negative</a:t>
            </a:r>
            <a:endParaRPr lang="hu-HU" dirty="0"/>
          </a:p>
          <a:p>
            <a:pPr lvl="1"/>
            <a:r>
              <a:rPr lang="hu-HU" dirty="0" err="1"/>
              <a:t>Positive</a:t>
            </a:r>
            <a:endParaRPr lang="hu-HU" dirty="0"/>
          </a:p>
          <a:p>
            <a:pPr lvl="1"/>
            <a:r>
              <a:rPr lang="hu-HU" dirty="0" err="1"/>
              <a:t>Uninterested</a:t>
            </a:r>
            <a:r>
              <a:rPr lang="hu-HU" dirty="0"/>
              <a:t>/</a:t>
            </a:r>
            <a:r>
              <a:rPr lang="hu-HU" dirty="0" err="1"/>
              <a:t>distant</a:t>
            </a:r>
            <a:r>
              <a:rPr lang="hu-HU" dirty="0"/>
              <a:t> </a:t>
            </a:r>
            <a:endParaRPr lang="en-US" dirty="0"/>
          </a:p>
        </p:txBody>
      </p:sp>
    </p:spTree>
    <p:extLst>
      <p:ext uri="{BB962C8B-B14F-4D97-AF65-F5344CB8AC3E}">
        <p14:creationId xmlns:p14="http://schemas.microsoft.com/office/powerpoint/2010/main" val="173785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Methods</a:t>
            </a:r>
            <a:r>
              <a:rPr lang="hu-HU" dirty="0"/>
              <a:t> </a:t>
            </a:r>
            <a:r>
              <a:rPr lang="hu-HU" dirty="0" err="1"/>
              <a:t>to</a:t>
            </a:r>
            <a:r>
              <a:rPr lang="hu-HU" dirty="0"/>
              <a:t> </a:t>
            </a:r>
            <a:r>
              <a:rPr lang="hu-HU" dirty="0" err="1"/>
              <a:t>consider</a:t>
            </a:r>
            <a:r>
              <a:rPr lang="hu-HU" dirty="0"/>
              <a:t> 1: </a:t>
            </a:r>
            <a:r>
              <a:rPr lang="hu-HU" dirty="0" err="1"/>
              <a:t>Triadic</a:t>
            </a:r>
            <a:r>
              <a:rPr lang="hu-HU" dirty="0"/>
              <a:t> </a:t>
            </a:r>
            <a:r>
              <a:rPr lang="hu-HU" dirty="0" err="1"/>
              <a:t>relation</a:t>
            </a:r>
            <a:r>
              <a:rPr lang="hu-HU" dirty="0"/>
              <a:t> </a:t>
            </a:r>
            <a:r>
              <a:rPr lang="hu-HU" dirty="0" err="1"/>
              <a:t>model</a:t>
            </a:r>
            <a:endParaRPr lang="en-US" dirty="0"/>
          </a:p>
        </p:txBody>
      </p:sp>
      <p:sp>
        <p:nvSpPr>
          <p:cNvPr id="3" name="Tartalom helye 2"/>
          <p:cNvSpPr>
            <a:spLocks noGrp="1"/>
          </p:cNvSpPr>
          <p:nvPr>
            <p:ph idx="1"/>
          </p:nvPr>
        </p:nvSpPr>
        <p:spPr>
          <a:xfrm>
            <a:off x="838200" y="1825625"/>
            <a:ext cx="10515600" cy="1741823"/>
          </a:xfrm>
        </p:spPr>
        <p:txBody>
          <a:bodyPr>
            <a:normAutofit fontScale="85000" lnSpcReduction="20000"/>
          </a:bodyPr>
          <a:lstStyle/>
          <a:p>
            <a:r>
              <a:rPr lang="en-US" dirty="0"/>
              <a:t>In the fully Bayesian modeling approach for triadic data of Swartz et al (2015), the dependent variable are triadic ties, where dyadic configurations of N individuals (N*N two-dimensional adjacency matrices) are also observed by each of these entities (“judges”), creating N*N*N configurations represented by a three-dimensional matrix. In a gossip triad, senders spreading gossip about targets (S-&gt;T dyads) are observed by the receivers (R-&gt;S-&gt;T).</a:t>
            </a:r>
          </a:p>
        </p:txBody>
      </p:sp>
      <p:sp>
        <p:nvSpPr>
          <p:cNvPr id="4" name="Tartalom helye 2"/>
          <p:cNvSpPr txBox="1">
            <a:spLocks/>
          </p:cNvSpPr>
          <p:nvPr/>
        </p:nvSpPr>
        <p:spPr>
          <a:xfrm>
            <a:off x="838200" y="3245716"/>
            <a:ext cx="10515600" cy="3051175"/>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5" name="Táblázat 4"/>
          <p:cNvGraphicFramePr>
            <a:graphicFrameLocks noGrp="1"/>
          </p:cNvGraphicFramePr>
          <p:nvPr>
            <p:extLst>
              <p:ext uri="{D42A27DB-BD31-4B8C-83A1-F6EECF244321}">
                <p14:modId xmlns:p14="http://schemas.microsoft.com/office/powerpoint/2010/main" val="2809235976"/>
              </p:ext>
            </p:extLst>
          </p:nvPr>
        </p:nvGraphicFramePr>
        <p:xfrm>
          <a:off x="1877454" y="3702385"/>
          <a:ext cx="8128000" cy="259450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2594506">
                <a:tc>
                  <a:txBody>
                    <a:bodyPr/>
                    <a:lstStyle/>
                    <a:p>
                      <a:r>
                        <a:rPr lang="hu-HU" b="0" dirty="0" err="1">
                          <a:solidFill>
                            <a:schemeClr val="tx1"/>
                          </a:solidFill>
                        </a:rPr>
                        <a:t>Advantages</a:t>
                      </a:r>
                      <a:r>
                        <a:rPr lang="hu-HU" b="0" dirty="0">
                          <a:solidFill>
                            <a:schemeClr val="tx1"/>
                          </a:solidFill>
                        </a:rPr>
                        <a:t>:</a:t>
                      </a:r>
                    </a:p>
                    <a:p>
                      <a:pPr marL="285750" indent="-285750">
                        <a:buFontTx/>
                        <a:buChar char="-"/>
                      </a:pPr>
                      <a:r>
                        <a:rPr lang="hu-HU" b="0" baseline="0" dirty="0">
                          <a:solidFill>
                            <a:schemeClr val="tx1"/>
                          </a:solidFill>
                        </a:rPr>
                        <a:t>Most </a:t>
                      </a:r>
                      <a:r>
                        <a:rPr lang="hu-HU" b="0" baseline="0" dirty="0" err="1">
                          <a:solidFill>
                            <a:schemeClr val="tx1"/>
                          </a:solidFill>
                        </a:rPr>
                        <a:t>correct</a:t>
                      </a:r>
                      <a:r>
                        <a:rPr lang="hu-HU" b="0" baseline="0" dirty="0">
                          <a:solidFill>
                            <a:schemeClr val="tx1"/>
                          </a:solidFill>
                        </a:rPr>
                        <a:t> </a:t>
                      </a:r>
                      <a:r>
                        <a:rPr lang="hu-HU" b="0" baseline="0" dirty="0" err="1">
                          <a:solidFill>
                            <a:schemeClr val="tx1"/>
                          </a:solidFill>
                        </a:rPr>
                        <a:t>method</a:t>
                      </a:r>
                      <a:r>
                        <a:rPr lang="hu-HU" b="0" baseline="0" dirty="0">
                          <a:solidFill>
                            <a:schemeClr val="tx1"/>
                          </a:solidFill>
                        </a:rPr>
                        <a:t> </a:t>
                      </a:r>
                      <a:r>
                        <a:rPr lang="hu-HU" b="0" baseline="0" dirty="0" err="1">
                          <a:solidFill>
                            <a:schemeClr val="tx1"/>
                          </a:solidFill>
                        </a:rPr>
                        <a:t>to</a:t>
                      </a:r>
                      <a:r>
                        <a:rPr lang="hu-HU" b="0" baseline="0" dirty="0">
                          <a:solidFill>
                            <a:schemeClr val="tx1"/>
                          </a:solidFill>
                        </a:rPr>
                        <a:t> </a:t>
                      </a:r>
                      <a:r>
                        <a:rPr lang="hu-HU" b="0" baseline="0" dirty="0" err="1">
                          <a:solidFill>
                            <a:schemeClr val="tx1"/>
                          </a:solidFill>
                        </a:rPr>
                        <a:t>apply</a:t>
                      </a:r>
                      <a:endParaRPr lang="hu-HU" b="0" baseline="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hu-HU" b="0" baseline="0" dirty="0">
                          <a:solidFill>
                            <a:schemeClr val="tx1"/>
                          </a:solidFill>
                        </a:rPr>
                        <a:t>Being </a:t>
                      </a:r>
                      <a:r>
                        <a:rPr lang="hu-HU" b="0" baseline="0" dirty="0" err="1">
                          <a:solidFill>
                            <a:schemeClr val="tx1"/>
                          </a:solidFill>
                        </a:rPr>
                        <a:t>able</a:t>
                      </a:r>
                      <a:r>
                        <a:rPr lang="hu-HU" b="0" baseline="0" dirty="0">
                          <a:solidFill>
                            <a:schemeClr val="tx1"/>
                          </a:solidFill>
                        </a:rPr>
                        <a:t> </a:t>
                      </a:r>
                      <a:r>
                        <a:rPr lang="hu-HU" b="0" baseline="0" dirty="0" err="1">
                          <a:solidFill>
                            <a:schemeClr val="tx1"/>
                          </a:solidFill>
                        </a:rPr>
                        <a:t>to</a:t>
                      </a:r>
                      <a:r>
                        <a:rPr lang="hu-HU" b="0" baseline="0" dirty="0">
                          <a:solidFill>
                            <a:schemeClr val="tx1"/>
                          </a:solidFill>
                        </a:rPr>
                        <a:t> </a:t>
                      </a:r>
                      <a:r>
                        <a:rPr lang="hu-HU" b="0" baseline="0" dirty="0" err="1">
                          <a:solidFill>
                            <a:schemeClr val="tx1"/>
                          </a:solidFill>
                        </a:rPr>
                        <a:t>use</a:t>
                      </a:r>
                      <a:r>
                        <a:rPr lang="hu-HU" b="0" baseline="0" dirty="0">
                          <a:solidFill>
                            <a:schemeClr val="tx1"/>
                          </a:solidFill>
                        </a:rPr>
                        <a:t> </a:t>
                      </a:r>
                      <a:r>
                        <a:rPr lang="hu-HU" b="0" baseline="0" dirty="0" err="1">
                          <a:solidFill>
                            <a:schemeClr val="tx1"/>
                          </a:solidFill>
                        </a:rPr>
                        <a:t>both</a:t>
                      </a:r>
                      <a:r>
                        <a:rPr lang="hu-HU" b="0" baseline="0" dirty="0">
                          <a:solidFill>
                            <a:schemeClr val="tx1"/>
                          </a:solidFill>
                        </a:rPr>
                        <a:t> </a:t>
                      </a:r>
                      <a:r>
                        <a:rPr lang="hu-HU" b="0" baseline="0" dirty="0" err="1">
                          <a:solidFill>
                            <a:schemeClr val="tx1"/>
                          </a:solidFill>
                        </a:rPr>
                        <a:t>existing</a:t>
                      </a:r>
                      <a:r>
                        <a:rPr lang="hu-HU" b="0" baseline="0" dirty="0">
                          <a:solidFill>
                            <a:schemeClr val="tx1"/>
                          </a:solidFill>
                        </a:rPr>
                        <a:t> and </a:t>
                      </a:r>
                      <a:r>
                        <a:rPr lang="hu-HU" b="0" baseline="0" dirty="0" err="1">
                          <a:solidFill>
                            <a:schemeClr val="tx1"/>
                          </a:solidFill>
                        </a:rPr>
                        <a:t>non-existing</a:t>
                      </a:r>
                      <a:r>
                        <a:rPr lang="hu-HU" b="0" baseline="0" dirty="0">
                          <a:solidFill>
                            <a:schemeClr val="tx1"/>
                          </a:solidFill>
                        </a:rPr>
                        <a:t> </a:t>
                      </a:r>
                      <a:r>
                        <a:rPr lang="hu-HU" b="0" baseline="0" dirty="0" err="1">
                          <a:solidFill>
                            <a:schemeClr val="tx1"/>
                          </a:solidFill>
                        </a:rPr>
                        <a:t>triads</a:t>
                      </a:r>
                      <a:endParaRPr lang="en-US" b="0" dirty="0">
                        <a:solidFill>
                          <a:schemeClr val="tx1"/>
                        </a:solidFill>
                      </a:endParaRPr>
                    </a:p>
                    <a:p>
                      <a:pPr marL="285750" indent="-285750">
                        <a:buFontTx/>
                        <a:buChar char="-"/>
                      </a:pPr>
                      <a:endParaRPr lang="en-US" b="0" dirty="0">
                        <a:solidFill>
                          <a:schemeClr val="tx1"/>
                        </a:solidFill>
                      </a:endParaRPr>
                    </a:p>
                  </a:txBody>
                  <a:tcPr>
                    <a:noFill/>
                  </a:tcPr>
                </a:tc>
                <a:tc>
                  <a:txBody>
                    <a:bodyPr/>
                    <a:lstStyle/>
                    <a:p>
                      <a:r>
                        <a:rPr lang="hu-HU" b="0" dirty="0" err="1">
                          <a:solidFill>
                            <a:schemeClr val="tx1"/>
                          </a:solidFill>
                        </a:rPr>
                        <a:t>Disadvantages</a:t>
                      </a:r>
                      <a:r>
                        <a:rPr lang="hu-HU" b="0" dirty="0">
                          <a:solidFill>
                            <a:schemeClr val="tx1"/>
                          </a:solidFill>
                        </a:rPr>
                        <a:t>:</a:t>
                      </a:r>
                    </a:p>
                    <a:p>
                      <a:r>
                        <a:rPr lang="hu-HU" b="0" dirty="0">
                          <a:solidFill>
                            <a:schemeClr val="tx1"/>
                          </a:solidFill>
                        </a:rPr>
                        <a:t>-</a:t>
                      </a:r>
                      <a:r>
                        <a:rPr lang="hu-HU" b="0" baseline="0" dirty="0">
                          <a:solidFill>
                            <a:schemeClr val="tx1"/>
                          </a:solidFill>
                        </a:rPr>
                        <a:t> </a:t>
                      </a:r>
                      <a:r>
                        <a:rPr lang="hu-HU" b="0" baseline="0" dirty="0" err="1">
                          <a:solidFill>
                            <a:schemeClr val="tx1"/>
                          </a:solidFill>
                        </a:rPr>
                        <a:t>Hard</a:t>
                      </a:r>
                      <a:r>
                        <a:rPr lang="hu-HU" b="0" baseline="0" dirty="0">
                          <a:solidFill>
                            <a:schemeClr val="tx1"/>
                          </a:solidFill>
                        </a:rPr>
                        <a:t> </a:t>
                      </a:r>
                      <a:r>
                        <a:rPr lang="hu-HU" b="0" baseline="0" dirty="0" err="1">
                          <a:solidFill>
                            <a:schemeClr val="tx1"/>
                          </a:solidFill>
                        </a:rPr>
                        <a:t>to</a:t>
                      </a:r>
                      <a:r>
                        <a:rPr lang="hu-HU" b="0" baseline="0" dirty="0">
                          <a:solidFill>
                            <a:schemeClr val="tx1"/>
                          </a:solidFill>
                        </a:rPr>
                        <a:t> </a:t>
                      </a:r>
                      <a:r>
                        <a:rPr lang="hu-HU" b="0" baseline="0" dirty="0" err="1">
                          <a:solidFill>
                            <a:schemeClr val="tx1"/>
                          </a:solidFill>
                        </a:rPr>
                        <a:t>form</a:t>
                      </a:r>
                      <a:r>
                        <a:rPr lang="hu-HU" b="0" baseline="0" dirty="0">
                          <a:solidFill>
                            <a:schemeClr val="tx1"/>
                          </a:solidFill>
                        </a:rPr>
                        <a:t> </a:t>
                      </a:r>
                      <a:r>
                        <a:rPr lang="hu-HU" b="0" baseline="0" dirty="0" err="1">
                          <a:solidFill>
                            <a:schemeClr val="tx1"/>
                          </a:solidFill>
                        </a:rPr>
                        <a:t>configurations</a:t>
                      </a:r>
                      <a:endParaRPr lang="hu-HU" b="0" dirty="0">
                        <a:solidFill>
                          <a:schemeClr val="tx1"/>
                        </a:solidFill>
                      </a:endParaRPr>
                    </a:p>
                    <a:p>
                      <a:pPr marL="0" indent="0">
                        <a:buFontTx/>
                        <a:buNone/>
                      </a:pPr>
                      <a:r>
                        <a:rPr lang="en-US" b="0" baseline="0" dirty="0">
                          <a:solidFill>
                            <a:schemeClr val="tx1"/>
                          </a:solidFill>
                        </a:rPr>
                        <a:t>- </a:t>
                      </a:r>
                      <a:r>
                        <a:rPr lang="hu-HU" b="0" baseline="0" dirty="0" err="1">
                          <a:solidFill>
                            <a:schemeClr val="tx1"/>
                          </a:solidFill>
                        </a:rPr>
                        <a:t>Way</a:t>
                      </a:r>
                      <a:r>
                        <a:rPr lang="hu-HU" b="0" baseline="0" dirty="0">
                          <a:solidFill>
                            <a:schemeClr val="tx1"/>
                          </a:solidFill>
                        </a:rPr>
                        <a:t> </a:t>
                      </a:r>
                      <a:r>
                        <a:rPr lang="hu-HU" b="0" baseline="0" dirty="0" err="1">
                          <a:solidFill>
                            <a:schemeClr val="tx1"/>
                          </a:solidFill>
                        </a:rPr>
                        <a:t>too</a:t>
                      </a:r>
                      <a:r>
                        <a:rPr lang="hu-HU" b="0" baseline="0" dirty="0">
                          <a:solidFill>
                            <a:schemeClr val="tx1"/>
                          </a:solidFill>
                        </a:rPr>
                        <a:t> </a:t>
                      </a:r>
                      <a:r>
                        <a:rPr lang="hu-HU" b="0" baseline="0" dirty="0" err="1">
                          <a:solidFill>
                            <a:schemeClr val="tx1"/>
                          </a:solidFill>
                        </a:rPr>
                        <a:t>high</a:t>
                      </a:r>
                      <a:r>
                        <a:rPr lang="hu-HU" b="0" baseline="0" dirty="0">
                          <a:solidFill>
                            <a:schemeClr val="tx1"/>
                          </a:solidFill>
                        </a:rPr>
                        <a:t> </a:t>
                      </a:r>
                      <a:r>
                        <a:rPr lang="hu-HU" b="0" baseline="0" dirty="0" err="1">
                          <a:solidFill>
                            <a:schemeClr val="tx1"/>
                          </a:solidFill>
                        </a:rPr>
                        <a:t>number</a:t>
                      </a:r>
                      <a:r>
                        <a:rPr lang="hu-HU" b="0" baseline="0" dirty="0">
                          <a:solidFill>
                            <a:schemeClr val="tx1"/>
                          </a:solidFill>
                        </a:rPr>
                        <a:t> of </a:t>
                      </a:r>
                      <a:r>
                        <a:rPr lang="hu-HU" b="0" baseline="0" dirty="0" err="1">
                          <a:solidFill>
                            <a:schemeClr val="tx1"/>
                          </a:solidFill>
                        </a:rPr>
                        <a:t>interactions</a:t>
                      </a:r>
                      <a:r>
                        <a:rPr lang="hu-HU" b="0" baseline="0" dirty="0">
                          <a:solidFill>
                            <a:schemeClr val="tx1"/>
                          </a:solidFill>
                        </a:rPr>
                        <a:t> </a:t>
                      </a:r>
                      <a:r>
                        <a:rPr lang="hu-HU" b="0" baseline="0" dirty="0" err="1">
                          <a:solidFill>
                            <a:schemeClr val="tx1"/>
                          </a:solidFill>
                        </a:rPr>
                        <a:t>to</a:t>
                      </a:r>
                      <a:r>
                        <a:rPr lang="hu-HU" b="0" baseline="0" dirty="0">
                          <a:solidFill>
                            <a:schemeClr val="tx1"/>
                          </a:solidFill>
                        </a:rPr>
                        <a:t> </a:t>
                      </a:r>
                      <a:r>
                        <a:rPr lang="hu-HU" b="0" baseline="0" dirty="0" err="1">
                          <a:solidFill>
                            <a:schemeClr val="tx1"/>
                          </a:solidFill>
                        </a:rPr>
                        <a:t>handle</a:t>
                      </a:r>
                      <a:endParaRPr lang="hu-HU" b="0" baseline="0" dirty="0">
                        <a:solidFill>
                          <a:schemeClr val="tx1"/>
                        </a:solidFill>
                      </a:endParaRPr>
                    </a:p>
                    <a:p>
                      <a:pPr marL="0" indent="0">
                        <a:buFontTx/>
                        <a:buNone/>
                      </a:pPr>
                      <a:r>
                        <a:rPr lang="en-US" b="0" dirty="0">
                          <a:solidFill>
                            <a:schemeClr val="tx1"/>
                          </a:solidFill>
                        </a:rPr>
                        <a:t>- </a:t>
                      </a:r>
                      <a:r>
                        <a:rPr lang="hu-HU" b="0" dirty="0" err="1">
                          <a:solidFill>
                            <a:schemeClr val="tx1"/>
                          </a:solidFill>
                        </a:rPr>
                        <a:t>Selection</a:t>
                      </a:r>
                      <a:r>
                        <a:rPr lang="hu-HU" b="0" baseline="0" dirty="0">
                          <a:solidFill>
                            <a:schemeClr val="tx1"/>
                          </a:solidFill>
                        </a:rPr>
                        <a:t> of </a:t>
                      </a:r>
                      <a:r>
                        <a:rPr lang="hu-HU" b="0" baseline="0" dirty="0" err="1">
                          <a:solidFill>
                            <a:schemeClr val="tx1"/>
                          </a:solidFill>
                        </a:rPr>
                        <a:t>interactions</a:t>
                      </a:r>
                      <a:r>
                        <a:rPr lang="hu-HU" b="0" baseline="0" dirty="0">
                          <a:solidFill>
                            <a:schemeClr val="tx1"/>
                          </a:solidFill>
                        </a:rPr>
                        <a:t> </a:t>
                      </a:r>
                      <a:r>
                        <a:rPr lang="hu-HU" b="0" baseline="0" dirty="0" err="1">
                          <a:solidFill>
                            <a:schemeClr val="tx1"/>
                          </a:solidFill>
                        </a:rPr>
                        <a:t>undermines</a:t>
                      </a:r>
                      <a:r>
                        <a:rPr lang="hu-HU" b="0" baseline="0" dirty="0">
                          <a:solidFill>
                            <a:schemeClr val="tx1"/>
                          </a:solidFill>
                        </a:rPr>
                        <a:t> </a:t>
                      </a:r>
                      <a:r>
                        <a:rPr lang="hu-HU" b="0" baseline="0" dirty="0" err="1">
                          <a:solidFill>
                            <a:schemeClr val="tx1"/>
                          </a:solidFill>
                        </a:rPr>
                        <a:t>the</a:t>
                      </a:r>
                      <a:r>
                        <a:rPr lang="hu-HU" b="0" baseline="0" dirty="0">
                          <a:solidFill>
                            <a:schemeClr val="tx1"/>
                          </a:solidFill>
                        </a:rPr>
                        <a:t> ‚</a:t>
                      </a:r>
                      <a:r>
                        <a:rPr lang="hu-HU" b="0" baseline="0" dirty="0" err="1">
                          <a:solidFill>
                            <a:schemeClr val="tx1"/>
                          </a:solidFill>
                        </a:rPr>
                        <a:t>data</a:t>
                      </a:r>
                      <a:r>
                        <a:rPr lang="hu-HU" b="0" baseline="0" dirty="0">
                          <a:solidFill>
                            <a:schemeClr val="tx1"/>
                          </a:solidFill>
                        </a:rPr>
                        <a:t> </a:t>
                      </a:r>
                      <a:r>
                        <a:rPr lang="hu-HU" b="0" baseline="0" dirty="0" err="1">
                          <a:solidFill>
                            <a:schemeClr val="tx1"/>
                          </a:solidFill>
                        </a:rPr>
                        <a:t>driven</a:t>
                      </a:r>
                      <a:r>
                        <a:rPr lang="hu-HU" b="0" baseline="0" dirty="0">
                          <a:solidFill>
                            <a:schemeClr val="tx1"/>
                          </a:solidFill>
                        </a:rPr>
                        <a:t>’ </a:t>
                      </a:r>
                      <a:r>
                        <a:rPr lang="hu-HU" b="0" baseline="0" dirty="0" err="1">
                          <a:solidFill>
                            <a:schemeClr val="tx1"/>
                          </a:solidFill>
                        </a:rPr>
                        <a:t>approach</a:t>
                      </a:r>
                      <a:endParaRPr lang="hu-HU" b="0" baseline="0" dirty="0">
                        <a:solidFill>
                          <a:schemeClr val="tx1"/>
                        </a:solidFill>
                      </a:endParaRPr>
                    </a:p>
                    <a:p>
                      <a:pPr marL="285750" indent="-285750">
                        <a:buFontTx/>
                        <a:buChar char="-"/>
                      </a:pPr>
                      <a:r>
                        <a:rPr lang="hu-HU" b="0" baseline="0" dirty="0" err="1">
                          <a:solidFill>
                            <a:schemeClr val="tx1"/>
                          </a:solidFill>
                        </a:rPr>
                        <a:t>Demand</a:t>
                      </a:r>
                      <a:r>
                        <a:rPr lang="hu-HU" b="0" baseline="0" dirty="0">
                          <a:solidFill>
                            <a:schemeClr val="tx1"/>
                          </a:solidFill>
                        </a:rPr>
                        <a:t> </a:t>
                      </a:r>
                      <a:r>
                        <a:rPr lang="hu-HU" b="0" baseline="0" dirty="0" err="1">
                          <a:solidFill>
                            <a:schemeClr val="tx1"/>
                          </a:solidFill>
                        </a:rPr>
                        <a:t>for</a:t>
                      </a:r>
                      <a:r>
                        <a:rPr lang="hu-HU" b="0" baseline="0" dirty="0">
                          <a:solidFill>
                            <a:schemeClr val="tx1"/>
                          </a:solidFill>
                        </a:rPr>
                        <a:t> </a:t>
                      </a:r>
                      <a:r>
                        <a:rPr lang="hu-HU" b="0" baseline="0" dirty="0" err="1">
                          <a:solidFill>
                            <a:schemeClr val="tx1"/>
                          </a:solidFill>
                        </a:rPr>
                        <a:t>high</a:t>
                      </a:r>
                      <a:r>
                        <a:rPr lang="hu-HU" b="0" baseline="0" dirty="0">
                          <a:solidFill>
                            <a:schemeClr val="tx1"/>
                          </a:solidFill>
                        </a:rPr>
                        <a:t> </a:t>
                      </a:r>
                      <a:r>
                        <a:rPr lang="hu-HU" b="0" baseline="0" dirty="0" err="1">
                          <a:solidFill>
                            <a:schemeClr val="tx1"/>
                          </a:solidFill>
                        </a:rPr>
                        <a:t>computational</a:t>
                      </a:r>
                      <a:r>
                        <a:rPr lang="hu-HU" b="0" baseline="0" dirty="0">
                          <a:solidFill>
                            <a:schemeClr val="tx1"/>
                          </a:solidFill>
                        </a:rPr>
                        <a:t> </a:t>
                      </a:r>
                      <a:r>
                        <a:rPr lang="hu-HU" b="0" baseline="0" dirty="0" err="1">
                          <a:solidFill>
                            <a:schemeClr val="tx1"/>
                          </a:solidFill>
                        </a:rPr>
                        <a:t>power</a:t>
                      </a:r>
                      <a:endParaRPr lang="en-US" b="0" dirty="0">
                        <a:solidFill>
                          <a:schemeClr val="tx1"/>
                        </a:solidFill>
                      </a:endParaRP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147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Methods</a:t>
            </a:r>
            <a:r>
              <a:rPr lang="hu-HU" dirty="0"/>
              <a:t> </a:t>
            </a:r>
            <a:r>
              <a:rPr lang="hu-HU" dirty="0" err="1"/>
              <a:t>to</a:t>
            </a:r>
            <a:r>
              <a:rPr lang="hu-HU" dirty="0"/>
              <a:t> </a:t>
            </a:r>
            <a:r>
              <a:rPr lang="hu-HU" dirty="0" err="1"/>
              <a:t>consider</a:t>
            </a:r>
            <a:r>
              <a:rPr lang="hu-HU" dirty="0"/>
              <a:t> 2: </a:t>
            </a:r>
            <a:r>
              <a:rPr lang="hu-HU" dirty="0" err="1"/>
              <a:t>Hierarchical</a:t>
            </a:r>
            <a:r>
              <a:rPr lang="hu-HU" dirty="0"/>
              <a:t> </a:t>
            </a:r>
            <a:r>
              <a:rPr lang="hu-HU" dirty="0" err="1"/>
              <a:t>cluster</a:t>
            </a:r>
            <a:endParaRPr lang="en-US" dirty="0"/>
          </a:p>
        </p:txBody>
      </p:sp>
      <p:sp>
        <p:nvSpPr>
          <p:cNvPr id="3" name="Tartalom helye 2"/>
          <p:cNvSpPr>
            <a:spLocks noGrp="1"/>
          </p:cNvSpPr>
          <p:nvPr>
            <p:ph idx="1"/>
          </p:nvPr>
        </p:nvSpPr>
        <p:spPr>
          <a:xfrm>
            <a:off x="838200" y="1825625"/>
            <a:ext cx="10515600" cy="1664550"/>
          </a:xfrm>
        </p:spPr>
        <p:txBody>
          <a:bodyPr>
            <a:normAutofit/>
          </a:bodyPr>
          <a:lstStyle/>
          <a:p>
            <a:r>
              <a:rPr lang="en-US" dirty="0"/>
              <a:t>Hierarchical clustering: a form of cluster analysis, where different levels of hierarchy are estimated through a bottom-up process (agglomerative clustering)</a:t>
            </a:r>
          </a:p>
        </p:txBody>
      </p:sp>
      <p:graphicFrame>
        <p:nvGraphicFramePr>
          <p:cNvPr id="4" name="Táblázat 3"/>
          <p:cNvGraphicFramePr>
            <a:graphicFrameLocks noGrp="1"/>
          </p:cNvGraphicFramePr>
          <p:nvPr>
            <p:extLst>
              <p:ext uri="{D42A27DB-BD31-4B8C-83A1-F6EECF244321}">
                <p14:modId xmlns:p14="http://schemas.microsoft.com/office/powerpoint/2010/main" val="3319304900"/>
              </p:ext>
            </p:extLst>
          </p:nvPr>
        </p:nvGraphicFramePr>
        <p:xfrm>
          <a:off x="1877454" y="3702385"/>
          <a:ext cx="8128000" cy="259450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2594506">
                <a:tc>
                  <a:txBody>
                    <a:bodyPr/>
                    <a:lstStyle/>
                    <a:p>
                      <a:r>
                        <a:rPr lang="hu-HU" b="0" dirty="0" err="1">
                          <a:solidFill>
                            <a:schemeClr val="tx1"/>
                          </a:solidFill>
                        </a:rPr>
                        <a:t>Advantages</a:t>
                      </a:r>
                      <a:r>
                        <a:rPr lang="hu-HU" b="0" dirty="0">
                          <a:solidFill>
                            <a:schemeClr val="tx1"/>
                          </a:solidFill>
                        </a:rPr>
                        <a:t>:</a:t>
                      </a:r>
                    </a:p>
                    <a:p>
                      <a:pPr marL="285750" indent="-285750">
                        <a:buFontTx/>
                        <a:buChar char="-"/>
                      </a:pPr>
                      <a:r>
                        <a:rPr lang="hu-HU" b="0" baseline="0" dirty="0">
                          <a:solidFill>
                            <a:schemeClr val="tx1"/>
                          </a:solidFill>
                        </a:rPr>
                        <a:t>Being </a:t>
                      </a:r>
                      <a:r>
                        <a:rPr lang="hu-HU" b="0" baseline="0" dirty="0" err="1">
                          <a:solidFill>
                            <a:schemeClr val="tx1"/>
                          </a:solidFill>
                        </a:rPr>
                        <a:t>able</a:t>
                      </a:r>
                      <a:r>
                        <a:rPr lang="hu-HU" b="0" baseline="0" dirty="0">
                          <a:solidFill>
                            <a:schemeClr val="tx1"/>
                          </a:solidFill>
                        </a:rPr>
                        <a:t> </a:t>
                      </a:r>
                      <a:r>
                        <a:rPr lang="hu-HU" b="0" baseline="0" dirty="0" err="1">
                          <a:solidFill>
                            <a:schemeClr val="tx1"/>
                          </a:solidFill>
                        </a:rPr>
                        <a:t>to</a:t>
                      </a:r>
                      <a:r>
                        <a:rPr lang="hu-HU" b="0" baseline="0" dirty="0">
                          <a:solidFill>
                            <a:schemeClr val="tx1"/>
                          </a:solidFill>
                        </a:rPr>
                        <a:t> </a:t>
                      </a:r>
                      <a:r>
                        <a:rPr lang="hu-HU" b="0" baseline="0" dirty="0" err="1">
                          <a:solidFill>
                            <a:schemeClr val="tx1"/>
                          </a:solidFill>
                        </a:rPr>
                        <a:t>use</a:t>
                      </a:r>
                      <a:r>
                        <a:rPr lang="hu-HU" b="0" baseline="0" dirty="0">
                          <a:solidFill>
                            <a:schemeClr val="tx1"/>
                          </a:solidFill>
                        </a:rPr>
                        <a:t> </a:t>
                      </a:r>
                      <a:r>
                        <a:rPr lang="hu-HU" b="0" baseline="0" dirty="0" err="1">
                          <a:solidFill>
                            <a:schemeClr val="tx1"/>
                          </a:solidFill>
                        </a:rPr>
                        <a:t>both</a:t>
                      </a:r>
                      <a:r>
                        <a:rPr lang="hu-HU" b="0" baseline="0" dirty="0">
                          <a:solidFill>
                            <a:schemeClr val="tx1"/>
                          </a:solidFill>
                        </a:rPr>
                        <a:t> </a:t>
                      </a:r>
                      <a:r>
                        <a:rPr lang="hu-HU" b="0" baseline="0" dirty="0" err="1">
                          <a:solidFill>
                            <a:schemeClr val="tx1"/>
                          </a:solidFill>
                        </a:rPr>
                        <a:t>existing</a:t>
                      </a:r>
                      <a:r>
                        <a:rPr lang="hu-HU" b="0" baseline="0" dirty="0">
                          <a:solidFill>
                            <a:schemeClr val="tx1"/>
                          </a:solidFill>
                        </a:rPr>
                        <a:t> and non-</a:t>
                      </a:r>
                      <a:r>
                        <a:rPr lang="hu-HU" b="0" baseline="0" dirty="0" err="1">
                          <a:solidFill>
                            <a:schemeClr val="tx1"/>
                          </a:solidFill>
                        </a:rPr>
                        <a:t>existing</a:t>
                      </a:r>
                      <a:r>
                        <a:rPr lang="hu-HU" b="0" baseline="0" dirty="0">
                          <a:solidFill>
                            <a:schemeClr val="tx1"/>
                          </a:solidFill>
                        </a:rPr>
                        <a:t> </a:t>
                      </a:r>
                      <a:r>
                        <a:rPr lang="hu-HU" b="0" baseline="0" dirty="0" err="1">
                          <a:solidFill>
                            <a:schemeClr val="tx1"/>
                          </a:solidFill>
                        </a:rPr>
                        <a:t>triads</a:t>
                      </a:r>
                      <a:endParaRPr lang="hu-HU" b="0" baseline="0" dirty="0">
                        <a:solidFill>
                          <a:schemeClr val="tx1"/>
                        </a:solidFill>
                      </a:endParaRPr>
                    </a:p>
                    <a:p>
                      <a:pPr marL="285750" indent="-285750">
                        <a:buFontTx/>
                        <a:buChar char="-"/>
                      </a:pPr>
                      <a:r>
                        <a:rPr lang="hu-HU" b="0" baseline="0" dirty="0" err="1">
                          <a:solidFill>
                            <a:schemeClr val="tx1"/>
                          </a:solidFill>
                        </a:rPr>
                        <a:t>See</a:t>
                      </a:r>
                      <a:r>
                        <a:rPr lang="hu-HU" b="0" baseline="0" dirty="0">
                          <a:solidFill>
                            <a:schemeClr val="tx1"/>
                          </a:solidFill>
                        </a:rPr>
                        <a:t> </a:t>
                      </a:r>
                      <a:r>
                        <a:rPr lang="hu-HU" b="0" baseline="0" dirty="0" err="1">
                          <a:solidFill>
                            <a:schemeClr val="tx1"/>
                          </a:solidFill>
                        </a:rPr>
                        <a:t>on</a:t>
                      </a:r>
                      <a:r>
                        <a:rPr lang="hu-HU" b="0" baseline="0" dirty="0">
                          <a:solidFill>
                            <a:schemeClr val="tx1"/>
                          </a:solidFill>
                        </a:rPr>
                        <a:t> </a:t>
                      </a:r>
                      <a:r>
                        <a:rPr lang="hu-HU" b="0" baseline="0" dirty="0" err="1">
                          <a:solidFill>
                            <a:schemeClr val="tx1"/>
                          </a:solidFill>
                        </a:rPr>
                        <a:t>which</a:t>
                      </a:r>
                      <a:r>
                        <a:rPr lang="hu-HU" b="0" baseline="0" dirty="0">
                          <a:solidFill>
                            <a:schemeClr val="tx1"/>
                          </a:solidFill>
                        </a:rPr>
                        <a:t> </a:t>
                      </a:r>
                      <a:r>
                        <a:rPr lang="hu-HU" b="0" baseline="0" dirty="0" err="1">
                          <a:solidFill>
                            <a:schemeClr val="tx1"/>
                          </a:solidFill>
                        </a:rPr>
                        <a:t>clusters</a:t>
                      </a:r>
                      <a:r>
                        <a:rPr lang="hu-HU" b="0" baseline="0" dirty="0">
                          <a:solidFill>
                            <a:schemeClr val="tx1"/>
                          </a:solidFill>
                        </a:rPr>
                        <a:t> </a:t>
                      </a:r>
                      <a:r>
                        <a:rPr lang="hu-HU" b="0" baseline="0" dirty="0" err="1">
                          <a:solidFill>
                            <a:schemeClr val="tx1"/>
                          </a:solidFill>
                        </a:rPr>
                        <a:t>gossip</a:t>
                      </a:r>
                      <a:r>
                        <a:rPr lang="hu-HU" b="0" baseline="0" dirty="0">
                          <a:solidFill>
                            <a:schemeClr val="tx1"/>
                          </a:solidFill>
                        </a:rPr>
                        <a:t> is more </a:t>
                      </a:r>
                      <a:r>
                        <a:rPr lang="hu-HU" b="0" baseline="0" dirty="0" err="1">
                          <a:solidFill>
                            <a:schemeClr val="tx1"/>
                          </a:solidFill>
                        </a:rPr>
                        <a:t>likely</a:t>
                      </a:r>
                      <a:r>
                        <a:rPr lang="hu-HU" b="0" baseline="0" dirty="0">
                          <a:solidFill>
                            <a:schemeClr val="tx1"/>
                          </a:solidFill>
                        </a:rPr>
                        <a:t> </a:t>
                      </a:r>
                      <a:r>
                        <a:rPr lang="hu-HU" b="0" baseline="0" dirty="0" err="1">
                          <a:solidFill>
                            <a:schemeClr val="tx1"/>
                          </a:solidFill>
                        </a:rPr>
                        <a:t>to</a:t>
                      </a:r>
                      <a:r>
                        <a:rPr lang="hu-HU" b="0" baseline="0" dirty="0">
                          <a:solidFill>
                            <a:schemeClr val="tx1"/>
                          </a:solidFill>
                        </a:rPr>
                        <a:t> </a:t>
                      </a:r>
                      <a:r>
                        <a:rPr lang="hu-HU" b="0" baseline="0" dirty="0" err="1">
                          <a:solidFill>
                            <a:schemeClr val="tx1"/>
                          </a:solidFill>
                        </a:rPr>
                        <a:t>form</a:t>
                      </a:r>
                      <a:r>
                        <a:rPr lang="hu-HU" b="0" baseline="0" dirty="0">
                          <a:solidFill>
                            <a:schemeClr val="tx1"/>
                          </a:solidFill>
                        </a:rPr>
                        <a:t> </a:t>
                      </a:r>
                      <a:r>
                        <a:rPr lang="hu-HU" b="0" baseline="0" dirty="0" err="1">
                          <a:solidFill>
                            <a:schemeClr val="tx1"/>
                          </a:solidFill>
                        </a:rPr>
                        <a:t>than</a:t>
                      </a:r>
                      <a:r>
                        <a:rPr lang="hu-HU" b="0" baseline="0" dirty="0">
                          <a:solidFill>
                            <a:schemeClr val="tx1"/>
                          </a:solidFill>
                        </a:rPr>
                        <a:t> random</a:t>
                      </a:r>
                    </a:p>
                    <a:p>
                      <a:pPr marL="285750" indent="-285750">
                        <a:buFontTx/>
                        <a:buChar char="-"/>
                      </a:pPr>
                      <a:r>
                        <a:rPr lang="hu-HU" b="0" baseline="0" dirty="0" err="1">
                          <a:solidFill>
                            <a:schemeClr val="tx1"/>
                          </a:solidFill>
                        </a:rPr>
                        <a:t>Interpretable</a:t>
                      </a:r>
                      <a:endParaRPr lang="en-US" b="0" dirty="0">
                        <a:solidFill>
                          <a:schemeClr val="tx1"/>
                        </a:solidFill>
                      </a:endParaRPr>
                    </a:p>
                  </a:txBody>
                  <a:tcPr>
                    <a:noFill/>
                  </a:tcPr>
                </a:tc>
                <a:tc>
                  <a:txBody>
                    <a:bodyPr/>
                    <a:lstStyle/>
                    <a:p>
                      <a:r>
                        <a:rPr lang="hu-HU" b="0" dirty="0" err="1">
                          <a:solidFill>
                            <a:schemeClr val="tx1"/>
                          </a:solidFill>
                        </a:rPr>
                        <a:t>Disadvantages</a:t>
                      </a:r>
                      <a:r>
                        <a:rPr lang="hu-HU" b="0" dirty="0">
                          <a:solidFill>
                            <a:schemeClr val="tx1"/>
                          </a:solidFill>
                        </a:rPr>
                        <a:t>:</a:t>
                      </a:r>
                    </a:p>
                    <a:p>
                      <a:pPr marL="285750" indent="-285750">
                        <a:buFontTx/>
                        <a:buChar char="-"/>
                      </a:pPr>
                      <a:r>
                        <a:rPr lang="hu-HU" b="0" baseline="0" dirty="0" err="1">
                          <a:solidFill>
                            <a:schemeClr val="tx1"/>
                          </a:solidFill>
                        </a:rPr>
                        <a:t>Hard</a:t>
                      </a:r>
                      <a:r>
                        <a:rPr lang="hu-HU" b="0" baseline="0" dirty="0">
                          <a:solidFill>
                            <a:schemeClr val="tx1"/>
                          </a:solidFill>
                        </a:rPr>
                        <a:t> </a:t>
                      </a:r>
                      <a:r>
                        <a:rPr lang="hu-HU" b="0" baseline="0" dirty="0" err="1">
                          <a:solidFill>
                            <a:schemeClr val="tx1"/>
                          </a:solidFill>
                        </a:rPr>
                        <a:t>to</a:t>
                      </a:r>
                      <a:r>
                        <a:rPr lang="hu-HU" b="0" baseline="0" dirty="0">
                          <a:solidFill>
                            <a:schemeClr val="tx1"/>
                          </a:solidFill>
                        </a:rPr>
                        <a:t> </a:t>
                      </a:r>
                      <a:r>
                        <a:rPr lang="hu-HU" b="0" baseline="0" dirty="0" err="1">
                          <a:solidFill>
                            <a:schemeClr val="tx1"/>
                          </a:solidFill>
                        </a:rPr>
                        <a:t>see</a:t>
                      </a:r>
                      <a:r>
                        <a:rPr lang="hu-HU" b="0" baseline="0" dirty="0">
                          <a:solidFill>
                            <a:schemeClr val="tx1"/>
                          </a:solidFill>
                        </a:rPr>
                        <a:t> </a:t>
                      </a:r>
                      <a:r>
                        <a:rPr lang="hu-HU" b="0" baseline="0" dirty="0" err="1">
                          <a:solidFill>
                            <a:schemeClr val="tx1"/>
                          </a:solidFill>
                        </a:rPr>
                        <a:t>the</a:t>
                      </a:r>
                      <a:r>
                        <a:rPr lang="hu-HU" b="0" baseline="0" dirty="0">
                          <a:solidFill>
                            <a:schemeClr val="tx1"/>
                          </a:solidFill>
                        </a:rPr>
                        <a:t> </a:t>
                      </a:r>
                      <a:r>
                        <a:rPr lang="hu-HU" b="0" baseline="0" dirty="0" err="1">
                          <a:solidFill>
                            <a:schemeClr val="tx1"/>
                          </a:solidFill>
                        </a:rPr>
                        <a:t>exact</a:t>
                      </a:r>
                      <a:r>
                        <a:rPr lang="hu-HU" b="0" baseline="0" dirty="0">
                          <a:solidFill>
                            <a:schemeClr val="tx1"/>
                          </a:solidFill>
                        </a:rPr>
                        <a:t> </a:t>
                      </a:r>
                      <a:r>
                        <a:rPr lang="hu-HU" b="0" baseline="0" dirty="0" err="1">
                          <a:solidFill>
                            <a:schemeClr val="tx1"/>
                          </a:solidFill>
                        </a:rPr>
                        <a:t>configurations</a:t>
                      </a:r>
                      <a:r>
                        <a:rPr lang="hu-HU" b="0" baseline="0" dirty="0">
                          <a:solidFill>
                            <a:schemeClr val="tx1"/>
                          </a:solidFill>
                        </a:rPr>
                        <a:t> – </a:t>
                      </a:r>
                      <a:r>
                        <a:rPr lang="hu-HU" b="0" baseline="0" dirty="0" err="1">
                          <a:solidFill>
                            <a:schemeClr val="tx1"/>
                          </a:solidFill>
                        </a:rPr>
                        <a:t>each</a:t>
                      </a:r>
                      <a:r>
                        <a:rPr lang="hu-HU" b="0" baseline="0" dirty="0">
                          <a:solidFill>
                            <a:schemeClr val="tx1"/>
                          </a:solidFill>
                        </a:rPr>
                        <a:t> </a:t>
                      </a:r>
                      <a:r>
                        <a:rPr lang="hu-HU" b="0" baseline="0" dirty="0" err="1">
                          <a:solidFill>
                            <a:schemeClr val="tx1"/>
                          </a:solidFill>
                        </a:rPr>
                        <a:t>cluster</a:t>
                      </a:r>
                      <a:r>
                        <a:rPr lang="hu-HU" b="0" baseline="0" dirty="0">
                          <a:solidFill>
                            <a:schemeClr val="tx1"/>
                          </a:solidFill>
                        </a:rPr>
                        <a:t> has </a:t>
                      </a:r>
                      <a:r>
                        <a:rPr lang="hu-HU" b="0" baseline="0" dirty="0" err="1">
                          <a:solidFill>
                            <a:schemeClr val="tx1"/>
                          </a:solidFill>
                        </a:rPr>
                        <a:t>characteristics</a:t>
                      </a:r>
                      <a:r>
                        <a:rPr lang="hu-HU" b="0" baseline="0" dirty="0">
                          <a:solidFill>
                            <a:schemeClr val="tx1"/>
                          </a:solidFill>
                        </a:rPr>
                        <a:t> </a:t>
                      </a:r>
                      <a:r>
                        <a:rPr lang="hu-HU" b="0" baseline="0" dirty="0" err="1">
                          <a:solidFill>
                            <a:schemeClr val="tx1"/>
                          </a:solidFill>
                        </a:rPr>
                        <a:t>for</a:t>
                      </a:r>
                      <a:r>
                        <a:rPr lang="hu-HU" b="0" baseline="0" dirty="0">
                          <a:solidFill>
                            <a:schemeClr val="tx1"/>
                          </a:solidFill>
                        </a:rPr>
                        <a:t> </a:t>
                      </a:r>
                      <a:r>
                        <a:rPr lang="hu-HU" b="0" baseline="0" dirty="0" err="1">
                          <a:solidFill>
                            <a:schemeClr val="tx1"/>
                          </a:solidFill>
                        </a:rPr>
                        <a:t>all</a:t>
                      </a:r>
                      <a:r>
                        <a:rPr lang="hu-HU" b="0" baseline="0" dirty="0">
                          <a:solidFill>
                            <a:schemeClr val="tx1"/>
                          </a:solidFill>
                        </a:rPr>
                        <a:t> </a:t>
                      </a:r>
                      <a:r>
                        <a:rPr lang="hu-HU" b="0" baseline="0" dirty="0" err="1">
                          <a:solidFill>
                            <a:schemeClr val="tx1"/>
                          </a:solidFill>
                        </a:rPr>
                        <a:t>the</a:t>
                      </a:r>
                      <a:r>
                        <a:rPr lang="hu-HU" b="0" baseline="0" dirty="0">
                          <a:solidFill>
                            <a:schemeClr val="tx1"/>
                          </a:solidFill>
                        </a:rPr>
                        <a:t> </a:t>
                      </a:r>
                      <a:r>
                        <a:rPr lang="hu-HU" b="0" baseline="0" dirty="0" err="1">
                          <a:solidFill>
                            <a:schemeClr val="tx1"/>
                          </a:solidFill>
                        </a:rPr>
                        <a:t>variables</a:t>
                      </a:r>
                      <a:endParaRPr lang="hu-HU" b="0" baseline="0" dirty="0">
                        <a:solidFill>
                          <a:schemeClr val="tx1"/>
                        </a:solidFill>
                      </a:endParaRPr>
                    </a:p>
                    <a:p>
                      <a:pPr marL="285750" indent="-285750">
                        <a:buFontTx/>
                        <a:buChar char="-"/>
                      </a:pPr>
                      <a:endParaRPr lang="hu-HU" b="0" dirty="0">
                        <a:solidFill>
                          <a:schemeClr val="tx1"/>
                        </a:solidFill>
                      </a:endParaRPr>
                    </a:p>
                  </a:txBody>
                  <a:tcP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5628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81C2F72-412A-4F72-A4B9-8A4F104AF8BF}"/>
              </a:ext>
            </a:extLst>
          </p:cNvPr>
          <p:cNvSpPr>
            <a:spLocks noGrp="1"/>
          </p:cNvSpPr>
          <p:nvPr>
            <p:ph type="title"/>
          </p:nvPr>
        </p:nvSpPr>
        <p:spPr/>
        <p:txBody>
          <a:bodyPr/>
          <a:lstStyle/>
          <a:p>
            <a:r>
              <a:rPr lang="hu-HU" dirty="0" err="1"/>
              <a:t>Results</a:t>
            </a:r>
            <a:r>
              <a:rPr lang="hu-HU" dirty="0"/>
              <a:t> of </a:t>
            </a:r>
            <a:r>
              <a:rPr lang="hu-HU" dirty="0" err="1"/>
              <a:t>Hierarchical</a:t>
            </a:r>
            <a:r>
              <a:rPr lang="hu-HU" dirty="0"/>
              <a:t> </a:t>
            </a:r>
            <a:r>
              <a:rPr lang="hu-HU" dirty="0" err="1"/>
              <a:t>Clustering</a:t>
            </a:r>
            <a:endParaRPr lang="hu-HU" dirty="0"/>
          </a:p>
        </p:txBody>
      </p:sp>
      <p:sp>
        <p:nvSpPr>
          <p:cNvPr id="3" name="Tartalom helye 2">
            <a:extLst>
              <a:ext uri="{FF2B5EF4-FFF2-40B4-BE49-F238E27FC236}">
                <a16:creationId xmlns:a16="http://schemas.microsoft.com/office/drawing/2014/main" id="{19370F2D-3EA2-4446-87BB-33C046C9D52B}"/>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We checked in which clusters are gossip triads represented more likely than random</a:t>
            </a:r>
            <a:endParaRPr lang="hu-HU" dirty="0"/>
          </a:p>
        </p:txBody>
      </p:sp>
      <p:pic>
        <p:nvPicPr>
          <p:cNvPr id="5" name="Kép 4">
            <a:extLst>
              <a:ext uri="{FF2B5EF4-FFF2-40B4-BE49-F238E27FC236}">
                <a16:creationId xmlns:a16="http://schemas.microsoft.com/office/drawing/2014/main" id="{A36A6346-6885-461D-B691-542AC04D1878}"/>
              </a:ext>
            </a:extLst>
          </p:cNvPr>
          <p:cNvPicPr>
            <a:picLocks noChangeAspect="1"/>
          </p:cNvPicPr>
          <p:nvPr/>
        </p:nvPicPr>
        <p:blipFill>
          <a:blip r:embed="rId2"/>
          <a:stretch>
            <a:fillRect/>
          </a:stretch>
        </p:blipFill>
        <p:spPr>
          <a:xfrm>
            <a:off x="1080165" y="2277890"/>
            <a:ext cx="10638910" cy="2972840"/>
          </a:xfrm>
          <a:prstGeom prst="rect">
            <a:avLst/>
          </a:prstGeom>
        </p:spPr>
      </p:pic>
    </p:spTree>
    <p:extLst>
      <p:ext uri="{BB962C8B-B14F-4D97-AF65-F5344CB8AC3E}">
        <p14:creationId xmlns:p14="http://schemas.microsoft.com/office/powerpoint/2010/main" val="896753047"/>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3473</TotalTime>
  <Words>1405</Words>
  <Application>Microsoft Office PowerPoint</Application>
  <PresentationFormat>Szélesvásznú</PresentationFormat>
  <Paragraphs>139</Paragraphs>
  <Slides>17</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17</vt:i4>
      </vt:variant>
    </vt:vector>
  </HeadingPairs>
  <TitlesOfParts>
    <vt:vector size="21" baseType="lpstr">
      <vt:lpstr>Arial</vt:lpstr>
      <vt:lpstr>Calibri</vt:lpstr>
      <vt:lpstr>Calibri Light</vt:lpstr>
      <vt:lpstr>Office-téma</vt:lpstr>
      <vt:lpstr>Relational Elements of the Gossip Triad</vt:lpstr>
      <vt:lpstr>Introduction</vt:lpstr>
      <vt:lpstr>Different Functions of Gossip </vt:lpstr>
      <vt:lpstr>Dataset</vt:lpstr>
      <vt:lpstr>Research questions</vt:lpstr>
      <vt:lpstr>Explaining the formation of triads</vt:lpstr>
      <vt:lpstr>Methods to consider 1: Triadic relation model</vt:lpstr>
      <vt:lpstr>Methods to consider 2: Hierarchical cluster</vt:lpstr>
      <vt:lpstr>Results of Hierarchical Clustering</vt:lpstr>
      <vt:lpstr>Methods to consider 2: CART</vt:lpstr>
      <vt:lpstr>Results of the CART model</vt:lpstr>
      <vt:lpstr>Results 1 </vt:lpstr>
      <vt:lpstr>Results 2</vt:lpstr>
      <vt:lpstr>Results 3</vt:lpstr>
      <vt:lpstr>Results 4</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Pápay Boróka</dc:creator>
  <cp:lastModifiedBy>Papay Boroka</cp:lastModifiedBy>
  <cp:revision>48</cp:revision>
  <dcterms:created xsi:type="dcterms:W3CDTF">2018-06-11T13:40:47Z</dcterms:created>
  <dcterms:modified xsi:type="dcterms:W3CDTF">2018-06-28T19:01:09Z</dcterms:modified>
</cp:coreProperties>
</file>