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p:scale>
          <a:sx n="55" d="100"/>
          <a:sy n="55" d="100"/>
        </p:scale>
        <p:origin x="109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9/27/2024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9/27/2024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9/27/2024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9/27/2024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A16AA21-1863-4931-97CB-99D0A168701B}" type="datetimeFigureOut">
              <a:rPr lang="en-US" dirty="0"/>
              <a:t>9/27/2024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72C379-9A7C-4C87-A116-CBE9F58B04C5}" type="datetimeFigureOut">
              <a:rPr lang="en-US" dirty="0"/>
              <a:t>9/27/2024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9/27/2024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im.univ-reunion.fr/staff/courdier/old/cours/java/Chap1_PresentationJava/Chap1_PresentationJava.pdf" TargetMode="External"/><Relationship Id="rId2" Type="http://schemas.openxmlformats.org/officeDocument/2006/relationships/hyperlink" Target="https://www.snaplogic.com/fr/glossary/python-vs-java#:~:text=Dans%20la%20comparaison%20des%20performances,de%20d%C3%A9veloppement%20et%20la%20simplicit%C3%A9" TargetMode="External"/><Relationship Id="rId1" Type="http://schemas.openxmlformats.org/officeDocument/2006/relationships/slideLayout" Target="../slideLayouts/slideLayout2.xml"/><Relationship Id="rId4" Type="http://schemas.openxmlformats.org/officeDocument/2006/relationships/hyperlink" Target="https://aws.amazon.com/fr/what-is/jav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0DF5C8-A850-2B50-C5C6-7096A8FF3499}"/>
              </a:ext>
            </a:extLst>
          </p:cNvPr>
          <p:cNvSpPr>
            <a:spLocks noGrp="1"/>
          </p:cNvSpPr>
          <p:nvPr>
            <p:ph type="ctrTitle"/>
          </p:nvPr>
        </p:nvSpPr>
        <p:spPr/>
        <p:txBody>
          <a:bodyPr/>
          <a:lstStyle/>
          <a:p>
            <a:r>
              <a:rPr lang="fr-FR" dirty="0"/>
              <a:t>Différences entre python et java</a:t>
            </a:r>
          </a:p>
        </p:txBody>
      </p:sp>
      <p:sp>
        <p:nvSpPr>
          <p:cNvPr id="3" name="Sous-titre 2">
            <a:extLst>
              <a:ext uri="{FF2B5EF4-FFF2-40B4-BE49-F238E27FC236}">
                <a16:creationId xmlns:a16="http://schemas.microsoft.com/office/drawing/2014/main" id="{98D59F87-5460-751C-19FC-3A3987BB83B4}"/>
              </a:ext>
            </a:extLst>
          </p:cNvPr>
          <p:cNvSpPr>
            <a:spLocks noGrp="1"/>
          </p:cNvSpPr>
          <p:nvPr>
            <p:ph type="subTitle" idx="1"/>
          </p:nvPr>
        </p:nvSpPr>
        <p:spPr/>
        <p:txBody>
          <a:bodyPr/>
          <a:lstStyle/>
          <a:p>
            <a:r>
              <a:rPr lang="fr-FR" dirty="0"/>
              <a:t>Leurs caractéristiques, cas d’</a:t>
            </a:r>
            <a:r>
              <a:rPr lang="fr-FR" dirty="0" err="1"/>
              <a:t>utilasations</a:t>
            </a:r>
            <a:r>
              <a:rPr lang="fr-FR" dirty="0"/>
              <a:t> et leurs avantages. </a:t>
            </a:r>
          </a:p>
        </p:txBody>
      </p:sp>
    </p:spTree>
    <p:extLst>
      <p:ext uri="{BB962C8B-B14F-4D97-AF65-F5344CB8AC3E}">
        <p14:creationId xmlns:p14="http://schemas.microsoft.com/office/powerpoint/2010/main" val="3614482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BE6093-1B16-6B28-C04A-70AA6DC18A6B}"/>
              </a:ext>
            </a:extLst>
          </p:cNvPr>
          <p:cNvSpPr>
            <a:spLocks noGrp="1"/>
          </p:cNvSpPr>
          <p:nvPr>
            <p:ph type="title"/>
          </p:nvPr>
        </p:nvSpPr>
        <p:spPr/>
        <p:txBody>
          <a:bodyPr/>
          <a:lstStyle/>
          <a:p>
            <a:pPr algn="ctr"/>
            <a:r>
              <a:rPr lang="fr-FR" dirty="0"/>
              <a:t>Avantages de Java</a:t>
            </a:r>
          </a:p>
        </p:txBody>
      </p:sp>
      <p:sp>
        <p:nvSpPr>
          <p:cNvPr id="3" name="Espace réservé du contenu 2">
            <a:extLst>
              <a:ext uri="{FF2B5EF4-FFF2-40B4-BE49-F238E27FC236}">
                <a16:creationId xmlns:a16="http://schemas.microsoft.com/office/drawing/2014/main" id="{F3E04781-7E47-2546-4B69-8061D54CFCDD}"/>
              </a:ext>
            </a:extLst>
          </p:cNvPr>
          <p:cNvSpPr>
            <a:spLocks noGrp="1"/>
          </p:cNvSpPr>
          <p:nvPr>
            <p:ph idx="1"/>
          </p:nvPr>
        </p:nvSpPr>
        <p:spPr/>
        <p:txBody>
          <a:bodyPr/>
          <a:lstStyle/>
          <a:p>
            <a:pPr>
              <a:buFont typeface="Arial" panose="020B0604020202020204" pitchFamily="34" charset="0"/>
              <a:buChar char="•"/>
            </a:pPr>
            <a:r>
              <a:rPr lang="fr-FR" b="1" dirty="0"/>
              <a:t>Performance :</a:t>
            </a:r>
            <a:endParaRPr lang="fr-FR" dirty="0"/>
          </a:p>
          <a:p>
            <a:pPr marL="742950" lvl="1" indent="-285750">
              <a:buFont typeface="Arial" panose="020B0604020202020204" pitchFamily="34" charset="0"/>
              <a:buChar char="•"/>
            </a:pPr>
            <a:r>
              <a:rPr lang="fr-FR" dirty="0"/>
              <a:t>Exécution plus rapide grâce à la compilation et optimisation.</a:t>
            </a:r>
          </a:p>
          <a:p>
            <a:pPr>
              <a:buFont typeface="Arial" panose="020B0604020202020204" pitchFamily="34" charset="0"/>
              <a:buChar char="•"/>
            </a:pPr>
            <a:r>
              <a:rPr lang="fr-FR" b="1" dirty="0"/>
              <a:t>Robustesse :</a:t>
            </a:r>
            <a:endParaRPr lang="fr-FR" dirty="0"/>
          </a:p>
          <a:p>
            <a:pPr marL="742950" lvl="1" indent="-285750">
              <a:buFont typeface="Arial" panose="020B0604020202020204" pitchFamily="34" charset="0"/>
              <a:buChar char="•"/>
            </a:pPr>
            <a:r>
              <a:rPr lang="fr-FR" dirty="0"/>
              <a:t>Gestion des exceptions permet de construire des applications fiables.</a:t>
            </a:r>
          </a:p>
          <a:p>
            <a:pPr>
              <a:buFont typeface="Arial" panose="020B0604020202020204" pitchFamily="34" charset="0"/>
              <a:buChar char="•"/>
            </a:pPr>
            <a:r>
              <a:rPr lang="fr-FR" b="1" dirty="0"/>
              <a:t>Garbage Collection :</a:t>
            </a:r>
            <a:endParaRPr lang="fr-FR" dirty="0"/>
          </a:p>
          <a:p>
            <a:pPr marL="742950" lvl="1" indent="-285750">
              <a:buFont typeface="Arial" panose="020B0604020202020204" pitchFamily="34" charset="0"/>
              <a:buChar char="•"/>
            </a:pPr>
            <a:r>
              <a:rPr lang="fr-FR" dirty="0"/>
              <a:t>Gestion automatique de la mémoire, réduisant les fuites de mémoire.</a:t>
            </a:r>
          </a:p>
          <a:p>
            <a:pPr>
              <a:buFont typeface="Arial" panose="020B0604020202020204" pitchFamily="34" charset="0"/>
              <a:buChar char="•"/>
            </a:pPr>
            <a:r>
              <a:rPr lang="fr-FR" b="1" dirty="0"/>
              <a:t>Écosystème mature :</a:t>
            </a:r>
            <a:endParaRPr lang="fr-FR" dirty="0"/>
          </a:p>
          <a:p>
            <a:pPr marL="742950" lvl="1" indent="-285750">
              <a:buFont typeface="Arial" panose="020B0604020202020204" pitchFamily="34" charset="0"/>
              <a:buChar char="•"/>
            </a:pPr>
            <a:r>
              <a:rPr lang="fr-FR" dirty="0"/>
              <a:t>Énormément de bibliothèques et </a:t>
            </a:r>
            <a:r>
              <a:rPr lang="fr-FR" dirty="0" err="1"/>
              <a:t>frameworks</a:t>
            </a:r>
            <a:r>
              <a:rPr lang="fr-FR" dirty="0"/>
              <a:t> disponibles pour différents besoins.</a:t>
            </a:r>
          </a:p>
          <a:p>
            <a:endParaRPr lang="fr-FR" dirty="0"/>
          </a:p>
        </p:txBody>
      </p:sp>
    </p:spTree>
    <p:extLst>
      <p:ext uri="{BB962C8B-B14F-4D97-AF65-F5344CB8AC3E}">
        <p14:creationId xmlns:p14="http://schemas.microsoft.com/office/powerpoint/2010/main" val="2046840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0AA03E-C365-51EA-76C9-1D9743CF9005}"/>
              </a:ext>
            </a:extLst>
          </p:cNvPr>
          <p:cNvSpPr>
            <a:spLocks noGrp="1"/>
          </p:cNvSpPr>
          <p:nvPr>
            <p:ph type="title"/>
          </p:nvPr>
        </p:nvSpPr>
        <p:spPr/>
        <p:txBody>
          <a:bodyPr/>
          <a:lstStyle/>
          <a:p>
            <a:pPr algn="ctr"/>
            <a:r>
              <a:rPr lang="fr-FR" dirty="0"/>
              <a:t>conclusion</a:t>
            </a:r>
          </a:p>
        </p:txBody>
      </p:sp>
      <p:sp>
        <p:nvSpPr>
          <p:cNvPr id="3" name="Espace réservé du contenu 2">
            <a:extLst>
              <a:ext uri="{FF2B5EF4-FFF2-40B4-BE49-F238E27FC236}">
                <a16:creationId xmlns:a16="http://schemas.microsoft.com/office/drawing/2014/main" id="{C4E1C39A-FADB-24D4-804B-399A557F871A}"/>
              </a:ext>
            </a:extLst>
          </p:cNvPr>
          <p:cNvSpPr>
            <a:spLocks noGrp="1"/>
          </p:cNvSpPr>
          <p:nvPr>
            <p:ph idx="1"/>
          </p:nvPr>
        </p:nvSpPr>
        <p:spPr/>
        <p:txBody>
          <a:bodyPr/>
          <a:lstStyle/>
          <a:p>
            <a:r>
              <a:rPr lang="fr-FR" dirty="0"/>
              <a:t>En résumé, Python et Java sont deux langages de programmation puissants, chacun avec ses propres caractéristiques et avantages. Python se distingue par sa simplicité et sa rapidité de développement, ce qui en fait un excellent choix pour les débutants et les projets nécessitant une flexibilité, comme l'analyse de données et l'intelligence artificielle. En revanche, Java brille par sa robustesse et sa performance, le rendant idéal pour des applications d'entreprise complexes et le développement mobile.</a:t>
            </a:r>
          </a:p>
          <a:p>
            <a:r>
              <a:rPr lang="fr-FR" dirty="0"/>
              <a:t>Le choix entre les deux dépendra largement des besoins spécifiques de votre projet et de vos préférences personnelles. Que vous optiez pour Python ou Java, chacun de ces langages a beaucoup à offrir et peut vous aider à réaliser vos objectifs de développement.</a:t>
            </a:r>
          </a:p>
          <a:p>
            <a:endParaRPr lang="fr-FR" dirty="0"/>
          </a:p>
        </p:txBody>
      </p:sp>
    </p:spTree>
    <p:extLst>
      <p:ext uri="{BB962C8B-B14F-4D97-AF65-F5344CB8AC3E}">
        <p14:creationId xmlns:p14="http://schemas.microsoft.com/office/powerpoint/2010/main" val="3483396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746668-2912-1446-98DC-B7C14CD4990C}"/>
              </a:ext>
            </a:extLst>
          </p:cNvPr>
          <p:cNvSpPr>
            <a:spLocks noGrp="1"/>
          </p:cNvSpPr>
          <p:nvPr>
            <p:ph type="title"/>
          </p:nvPr>
        </p:nvSpPr>
        <p:spPr/>
        <p:txBody>
          <a:bodyPr/>
          <a:lstStyle/>
          <a:p>
            <a:pPr algn="ctr"/>
            <a:r>
              <a:rPr lang="fr-FR" dirty="0"/>
              <a:t>ressources</a:t>
            </a:r>
          </a:p>
        </p:txBody>
      </p:sp>
      <p:sp>
        <p:nvSpPr>
          <p:cNvPr id="3" name="Espace réservé du contenu 2">
            <a:extLst>
              <a:ext uri="{FF2B5EF4-FFF2-40B4-BE49-F238E27FC236}">
                <a16:creationId xmlns:a16="http://schemas.microsoft.com/office/drawing/2014/main" id="{6F24ED55-C2C1-90EB-AA2E-D7F33840D449}"/>
              </a:ext>
            </a:extLst>
          </p:cNvPr>
          <p:cNvSpPr>
            <a:spLocks noGrp="1"/>
          </p:cNvSpPr>
          <p:nvPr>
            <p:ph idx="1"/>
          </p:nvPr>
        </p:nvSpPr>
        <p:spPr/>
        <p:txBody>
          <a:bodyPr/>
          <a:lstStyle/>
          <a:p>
            <a:r>
              <a:rPr lang="fr-FR" dirty="0" err="1"/>
              <a:t>Snaplogic</a:t>
            </a:r>
            <a:r>
              <a:rPr lang="fr-FR" dirty="0"/>
              <a:t>: </a:t>
            </a:r>
            <a:r>
              <a:rPr lang="fr-FR" dirty="0">
                <a:hlinkClick r:id="rId2"/>
              </a:rPr>
              <a:t>https://www.snaplogic.com/fr/glossary/python-vs-java#:~:text=Dans%20la%20comparaison%20des%20performances,de%20d%C3%A9veloppement%20et%20la%20simplicit%C3%A9</a:t>
            </a:r>
            <a:r>
              <a:rPr lang="fr-FR" dirty="0"/>
              <a:t>.</a:t>
            </a:r>
          </a:p>
          <a:p>
            <a:r>
              <a:rPr lang="fr-FR" dirty="0">
                <a:hlinkClick r:id="rId3"/>
              </a:rPr>
              <a:t>https://lim.univ-reunion.fr/staff/courdier/old/cours/java/Chap1_PresentationJava/Chap1_PresentationJava.pdf</a:t>
            </a:r>
            <a:endParaRPr lang="fr-FR" dirty="0"/>
          </a:p>
          <a:p>
            <a:r>
              <a:rPr lang="fr-FR">
                <a:hlinkClick r:id="rId4"/>
              </a:rPr>
              <a:t>https://aws.amazon.com/fr/what-is/java/</a:t>
            </a:r>
            <a:endParaRPr lang="fr-FR"/>
          </a:p>
          <a:p>
            <a:endParaRPr lang="fr-FR"/>
          </a:p>
        </p:txBody>
      </p:sp>
    </p:spTree>
    <p:extLst>
      <p:ext uri="{BB962C8B-B14F-4D97-AF65-F5344CB8AC3E}">
        <p14:creationId xmlns:p14="http://schemas.microsoft.com/office/powerpoint/2010/main" val="1458893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389515-AB1F-71DE-469E-32D65EDB8ABC}"/>
              </a:ext>
            </a:extLst>
          </p:cNvPr>
          <p:cNvSpPr>
            <a:spLocks noGrp="1"/>
          </p:cNvSpPr>
          <p:nvPr>
            <p:ph type="title"/>
          </p:nvPr>
        </p:nvSpPr>
        <p:spPr>
          <a:xfrm>
            <a:off x="1069848" y="484632"/>
            <a:ext cx="10058400" cy="1205272"/>
          </a:xfrm>
        </p:spPr>
        <p:txBody>
          <a:bodyPr/>
          <a:lstStyle/>
          <a:p>
            <a:pPr algn="ctr"/>
            <a:r>
              <a:rPr lang="fr-FR" dirty="0"/>
              <a:t>introduction</a:t>
            </a:r>
          </a:p>
        </p:txBody>
      </p:sp>
      <p:sp>
        <p:nvSpPr>
          <p:cNvPr id="3" name="Espace réservé du contenu 2">
            <a:extLst>
              <a:ext uri="{FF2B5EF4-FFF2-40B4-BE49-F238E27FC236}">
                <a16:creationId xmlns:a16="http://schemas.microsoft.com/office/drawing/2014/main" id="{8F1B85C7-08C5-237C-0E05-C158C709AF7A}"/>
              </a:ext>
            </a:extLst>
          </p:cNvPr>
          <p:cNvSpPr>
            <a:spLocks noGrp="1"/>
          </p:cNvSpPr>
          <p:nvPr>
            <p:ph idx="1"/>
          </p:nvPr>
        </p:nvSpPr>
        <p:spPr>
          <a:xfrm>
            <a:off x="648183" y="1325300"/>
            <a:ext cx="10480066" cy="4846901"/>
          </a:xfrm>
        </p:spPr>
        <p:txBody>
          <a:bodyPr/>
          <a:lstStyle/>
          <a:p>
            <a:r>
              <a:rPr lang="fr-FR" b="0" i="0" dirty="0">
                <a:effectLst/>
                <a:latin typeface="Roboto Local"/>
              </a:rPr>
              <a:t>Python et Java sont des langages de programmation de haut niveau réputés pour leur polyvalence et leur large éventail d‘applications. Python est réputé pour sa simplicité et sa lisibilité, qui favorisent un développement et un déploiement rapides. Java, quant à lui, est loué pour sa portabilité et ses performances robustes, ce qui en fait un pilier dans les environnements d‘entreprise.</a:t>
            </a:r>
            <a:endParaRPr lang="fr-FR" dirty="0"/>
          </a:p>
        </p:txBody>
      </p:sp>
      <p:pic>
        <p:nvPicPr>
          <p:cNvPr id="1026" name="Picture 2" descr="icône de langage de programmation python  Image vectorielle">
            <a:extLst>
              <a:ext uri="{FF2B5EF4-FFF2-40B4-BE49-F238E27FC236}">
                <a16:creationId xmlns:a16="http://schemas.microsoft.com/office/drawing/2014/main" id="{371211D7-4B2B-EECD-B7AF-557C06F34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1008" y="3429000"/>
            <a:ext cx="3206188" cy="21037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Java">
            <a:extLst>
              <a:ext uri="{FF2B5EF4-FFF2-40B4-BE49-F238E27FC236}">
                <a16:creationId xmlns:a16="http://schemas.microsoft.com/office/drawing/2014/main" id="{B6D368C8-B158-A330-36AC-62C16A492A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2455" y="2615878"/>
            <a:ext cx="4224759" cy="2855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2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12BEDB-5EC3-3589-3834-3B2EC4547224}"/>
              </a:ext>
            </a:extLst>
          </p:cNvPr>
          <p:cNvSpPr>
            <a:spLocks noGrp="1"/>
          </p:cNvSpPr>
          <p:nvPr>
            <p:ph type="title"/>
          </p:nvPr>
        </p:nvSpPr>
        <p:spPr/>
        <p:txBody>
          <a:bodyPr/>
          <a:lstStyle/>
          <a:p>
            <a:pPr algn="ctr"/>
            <a:r>
              <a:rPr lang="fr-FR" dirty="0"/>
              <a:t>Caractéristiques de Python</a:t>
            </a:r>
          </a:p>
        </p:txBody>
      </p:sp>
      <p:sp>
        <p:nvSpPr>
          <p:cNvPr id="3" name="Espace réservé du contenu 2">
            <a:extLst>
              <a:ext uri="{FF2B5EF4-FFF2-40B4-BE49-F238E27FC236}">
                <a16:creationId xmlns:a16="http://schemas.microsoft.com/office/drawing/2014/main" id="{DBC45FB8-D6D0-008F-C8CF-FE82665F9A0E}"/>
              </a:ext>
            </a:extLst>
          </p:cNvPr>
          <p:cNvSpPr>
            <a:spLocks noGrp="1"/>
          </p:cNvSpPr>
          <p:nvPr>
            <p:ph idx="1"/>
          </p:nvPr>
        </p:nvSpPr>
        <p:spPr/>
        <p:txBody>
          <a:bodyPr/>
          <a:lstStyle/>
          <a:p>
            <a:pPr marL="0" indent="0">
              <a:buNone/>
            </a:pPr>
            <a:r>
              <a:rPr lang="fr-FR" b="0" i="0" dirty="0">
                <a:solidFill>
                  <a:srgbClr val="333333"/>
                </a:solidFill>
                <a:effectLst/>
                <a:latin typeface="AmazonEmber"/>
              </a:rPr>
              <a:t>Python est un langage de programmation largement utilisé dans les applications Web, le développement de logiciels, la science des données et le machine </a:t>
            </a:r>
            <a:r>
              <a:rPr lang="fr-FR" b="0" i="0" dirty="0" err="1">
                <a:solidFill>
                  <a:srgbClr val="333333"/>
                </a:solidFill>
                <a:effectLst/>
                <a:latin typeface="AmazonEmber"/>
              </a:rPr>
              <a:t>learning</a:t>
            </a:r>
            <a:r>
              <a:rPr lang="fr-FR" b="0" i="0" dirty="0">
                <a:solidFill>
                  <a:srgbClr val="333333"/>
                </a:solidFill>
                <a:effectLst/>
                <a:latin typeface="AmazonEmber"/>
              </a:rPr>
              <a:t> (ML). Les développeurs utilisent Python parce que c'est un langage efficace et facile à apprendre, et qu'il peut s'exécuter sur de nombreuses plateformes différentes. Ses caractéristiques sont:</a:t>
            </a:r>
          </a:p>
          <a:p>
            <a:r>
              <a:rPr lang="fr-FR" b="1" i="0" dirty="0">
                <a:solidFill>
                  <a:srgbClr val="333333"/>
                </a:solidFill>
                <a:effectLst/>
                <a:latin typeface="AmazonEmber"/>
              </a:rPr>
              <a:t>Un langage interprété: </a:t>
            </a:r>
            <a:r>
              <a:rPr lang="fr-FR" b="0" i="0" dirty="0">
                <a:solidFill>
                  <a:srgbClr val="333333"/>
                </a:solidFill>
                <a:effectLst/>
                <a:latin typeface="AmazonEmber"/>
              </a:rPr>
              <a:t>Python est un langage interprété, ce qui signifie qu'il exécute directement le code ligne par ligne. S'il y a des erreurs dans le code du programme, celui-ci s'arrête de fonctionner. Les programmeurs peuvent donc trouver rapidement les erreurs dans le code.</a:t>
            </a:r>
          </a:p>
          <a:p>
            <a:pPr marL="0" indent="0">
              <a:buNone/>
            </a:pPr>
            <a:endParaRPr lang="fr-FR" b="0" i="0" dirty="0">
              <a:solidFill>
                <a:srgbClr val="333333"/>
              </a:solidFill>
              <a:effectLst/>
              <a:latin typeface="AmazonEmber"/>
            </a:endParaRPr>
          </a:p>
          <a:p>
            <a:r>
              <a:rPr lang="fr-FR" b="1" i="0" dirty="0">
                <a:solidFill>
                  <a:srgbClr val="333333"/>
                </a:solidFill>
                <a:effectLst/>
                <a:latin typeface="AmazonEmber"/>
              </a:rPr>
              <a:t>Un langage facile à utiliser: </a:t>
            </a:r>
            <a:r>
              <a:rPr lang="fr-FR" b="0" i="0" dirty="0">
                <a:solidFill>
                  <a:srgbClr val="333333"/>
                </a:solidFill>
                <a:effectLst/>
                <a:latin typeface="AmazonEmber"/>
              </a:rPr>
              <a:t>Python utilise des mots qui ressemblent à l'anglais. Contrairement à d'autres langages de programmation, Python n'utilise pas les accolades. Au lieu de cela, il utilise l'indentation. </a:t>
            </a:r>
          </a:p>
          <a:p>
            <a:endParaRPr lang="fr-FR" b="1" i="0" dirty="0">
              <a:solidFill>
                <a:srgbClr val="333333"/>
              </a:solidFill>
              <a:effectLst/>
              <a:latin typeface="AmazonEmber"/>
            </a:endParaRPr>
          </a:p>
          <a:p>
            <a:endParaRPr lang="fr-FR" b="1" i="0" dirty="0">
              <a:solidFill>
                <a:srgbClr val="333333"/>
              </a:solidFill>
              <a:effectLst/>
              <a:latin typeface="AmazonEmber"/>
            </a:endParaRPr>
          </a:p>
          <a:p>
            <a:endParaRPr lang="fr-FR" dirty="0"/>
          </a:p>
        </p:txBody>
      </p:sp>
    </p:spTree>
    <p:extLst>
      <p:ext uri="{BB962C8B-B14F-4D97-AF65-F5344CB8AC3E}">
        <p14:creationId xmlns:p14="http://schemas.microsoft.com/office/powerpoint/2010/main" val="279500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EC50154-7CA3-F9CD-3139-05F7E6040757}"/>
              </a:ext>
            </a:extLst>
          </p:cNvPr>
          <p:cNvSpPr>
            <a:spLocks noGrp="1"/>
          </p:cNvSpPr>
          <p:nvPr>
            <p:ph idx="1"/>
          </p:nvPr>
        </p:nvSpPr>
        <p:spPr>
          <a:xfrm>
            <a:off x="1069848" y="231494"/>
            <a:ext cx="10058400" cy="5940705"/>
          </a:xfrm>
        </p:spPr>
        <p:txBody>
          <a:bodyPr/>
          <a:lstStyle/>
          <a:p>
            <a:r>
              <a:rPr lang="fr-FR" b="1" i="0" dirty="0">
                <a:solidFill>
                  <a:srgbClr val="333333"/>
                </a:solidFill>
                <a:effectLst/>
                <a:latin typeface="AmazonEmber"/>
              </a:rPr>
              <a:t>Un langage à typage dynamique: </a:t>
            </a:r>
            <a:r>
              <a:rPr lang="fr-FR" b="0" i="0" dirty="0">
                <a:solidFill>
                  <a:srgbClr val="333333"/>
                </a:solidFill>
                <a:effectLst/>
                <a:latin typeface="AmazonEmber"/>
              </a:rPr>
              <a:t>Les programmeurs ne doivent pas déclarer les types de variables lors de l'écriture du code, car Python les détermine au moment de l'exécution. Grâce à cela, vous pouvez écrire des programmes Python plus rapidement.</a:t>
            </a:r>
          </a:p>
          <a:p>
            <a:pPr algn="l"/>
            <a:r>
              <a:rPr lang="fr-FR" b="1" i="0" dirty="0">
                <a:solidFill>
                  <a:srgbClr val="333333"/>
                </a:solidFill>
                <a:effectLst/>
                <a:latin typeface="AmazonEmber"/>
              </a:rPr>
              <a:t>Un langage de haut niveau: </a:t>
            </a:r>
            <a:r>
              <a:rPr lang="fr-FR" b="0" i="0" dirty="0">
                <a:solidFill>
                  <a:srgbClr val="333333"/>
                </a:solidFill>
                <a:effectLst/>
                <a:latin typeface="AmazonEmber"/>
              </a:rPr>
              <a:t>Python est plus proche des langues humaines que certains autres langages de programmation. Par conséquent, les programmeurs ne doivent pas se préoccuper de ses fonctionnalités sous-jacentes telles que l'architecture et la gestion de la mémoire.</a:t>
            </a:r>
          </a:p>
          <a:p>
            <a:endParaRPr lang="fr-FR" b="1" i="0" dirty="0">
              <a:solidFill>
                <a:srgbClr val="333333"/>
              </a:solidFill>
              <a:effectLst/>
              <a:latin typeface="AmazonEmber"/>
            </a:endParaRPr>
          </a:p>
          <a:p>
            <a:endParaRPr lang="fr-FR" dirty="0"/>
          </a:p>
        </p:txBody>
      </p:sp>
      <p:pic>
        <p:nvPicPr>
          <p:cNvPr id="5" name="Image 4">
            <a:extLst>
              <a:ext uri="{FF2B5EF4-FFF2-40B4-BE49-F238E27FC236}">
                <a16:creationId xmlns:a16="http://schemas.microsoft.com/office/drawing/2014/main" id="{9B8E7CCC-C1C7-8404-CEDD-719680A129AA}"/>
              </a:ext>
            </a:extLst>
          </p:cNvPr>
          <p:cNvPicPr>
            <a:picLocks noChangeAspect="1"/>
          </p:cNvPicPr>
          <p:nvPr/>
        </p:nvPicPr>
        <p:blipFill>
          <a:blip r:embed="rId2"/>
          <a:stretch>
            <a:fillRect/>
          </a:stretch>
        </p:blipFill>
        <p:spPr>
          <a:xfrm>
            <a:off x="3402957" y="3298119"/>
            <a:ext cx="4641447" cy="1505375"/>
          </a:xfrm>
          <a:prstGeom prst="rect">
            <a:avLst/>
          </a:prstGeom>
        </p:spPr>
      </p:pic>
    </p:spTree>
    <p:extLst>
      <p:ext uri="{BB962C8B-B14F-4D97-AF65-F5344CB8AC3E}">
        <p14:creationId xmlns:p14="http://schemas.microsoft.com/office/powerpoint/2010/main" val="1855617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DDC288-35B9-3A45-0AED-4FAC02524874}"/>
              </a:ext>
            </a:extLst>
          </p:cNvPr>
          <p:cNvSpPr>
            <a:spLocks noGrp="1"/>
          </p:cNvSpPr>
          <p:nvPr>
            <p:ph type="title"/>
          </p:nvPr>
        </p:nvSpPr>
        <p:spPr>
          <a:xfrm>
            <a:off x="1069848" y="484632"/>
            <a:ext cx="10058400" cy="765434"/>
          </a:xfrm>
        </p:spPr>
        <p:txBody>
          <a:bodyPr>
            <a:normAutofit fontScale="90000"/>
          </a:bodyPr>
          <a:lstStyle/>
          <a:p>
            <a:pPr algn="ctr"/>
            <a:r>
              <a:rPr lang="fr-FR" dirty="0"/>
              <a:t>Caractéristiques de Java</a:t>
            </a:r>
          </a:p>
        </p:txBody>
      </p:sp>
      <p:sp>
        <p:nvSpPr>
          <p:cNvPr id="3" name="Espace réservé du contenu 2">
            <a:extLst>
              <a:ext uri="{FF2B5EF4-FFF2-40B4-BE49-F238E27FC236}">
                <a16:creationId xmlns:a16="http://schemas.microsoft.com/office/drawing/2014/main" id="{0D20AE0E-A75D-AF7C-0703-A2216B7AC4AE}"/>
              </a:ext>
            </a:extLst>
          </p:cNvPr>
          <p:cNvSpPr>
            <a:spLocks noGrp="1"/>
          </p:cNvSpPr>
          <p:nvPr>
            <p:ph idx="1"/>
          </p:nvPr>
        </p:nvSpPr>
        <p:spPr>
          <a:xfrm>
            <a:off x="1069848" y="1365813"/>
            <a:ext cx="10058400" cy="4806387"/>
          </a:xfrm>
        </p:spPr>
        <p:txBody>
          <a:bodyPr>
            <a:normAutofit/>
          </a:bodyPr>
          <a:lstStyle/>
          <a:p>
            <a:pPr marL="0" indent="0">
              <a:buNone/>
            </a:pPr>
            <a:r>
              <a:rPr lang="fr-FR" b="0" i="0" dirty="0">
                <a:effectLst/>
                <a:latin typeface="Roboto Local"/>
              </a:rPr>
              <a:t>Java, un langage compilé, est un pilier de l‘informatique d‘entreprise. Sa nature neutre sur le plan de l‘architecture garantit que les applications Java sont portables d‘une plate-forme à l‘autre, conformément au principe "Write Once, Run </a:t>
            </a:r>
            <a:r>
              <a:rPr lang="fr-FR" b="0" i="0" dirty="0" err="1">
                <a:effectLst/>
                <a:latin typeface="Roboto Local"/>
              </a:rPr>
              <a:t>Anywhere</a:t>
            </a:r>
            <a:r>
              <a:rPr lang="fr-FR" b="0" i="0" dirty="0">
                <a:effectLst/>
                <a:latin typeface="Roboto Local"/>
              </a:rPr>
              <a:t>" (WORA). La syntaxe de Java, bien que plus verbeuse que celle de Python, est robuste et typée de manière statique, ce qui permet une vérification rigoureuse des erreurs et une optimisation des performances. L‘universalité et les performances puissantes de Java ont cimenté sa place dans les applications côté serveur, l‘informatique mobile et les systèmes à grande échelle ses caractéristiques sont:</a:t>
            </a:r>
          </a:p>
          <a:p>
            <a:r>
              <a:rPr lang="fr-FR" b="1" dirty="0"/>
              <a:t>Syntaxe plus stricte et complexe</a:t>
            </a:r>
            <a:r>
              <a:rPr lang="fr-FR" dirty="0">
                <a:latin typeface="Roboto Local"/>
              </a:rPr>
              <a:t>: </a:t>
            </a:r>
            <a:r>
              <a:rPr lang="fr-FR" dirty="0"/>
              <a:t>Nécessite des déclarations de type explicites, proche du C / C++</a:t>
            </a:r>
          </a:p>
          <a:p>
            <a:r>
              <a:rPr kumimoji="0" lang="fr-FR" altLang="fr-FR" sz="1800" b="1" i="0" u="none" strike="noStrike" cap="none" normalizeH="0" baseline="0" dirty="0">
                <a:ln>
                  <a:noFill/>
                </a:ln>
                <a:solidFill>
                  <a:schemeClr val="tx1"/>
                </a:solidFill>
                <a:effectLst/>
              </a:rPr>
              <a:t>Compilé et statique :</a:t>
            </a:r>
            <a:r>
              <a:rPr lang="fr-FR" altLang="fr-FR" sz="1800" dirty="0"/>
              <a:t> </a:t>
            </a:r>
            <a:r>
              <a:rPr kumimoji="0" lang="fr-FR" altLang="fr-FR" sz="1800" b="0" i="0" u="none" strike="noStrike" cap="none" normalizeH="0" baseline="0" dirty="0">
                <a:ln>
                  <a:noFill/>
                </a:ln>
                <a:solidFill>
                  <a:schemeClr val="tx1"/>
                </a:solidFill>
                <a:effectLst/>
              </a:rPr>
              <a:t>Code source compilé en </a:t>
            </a:r>
            <a:r>
              <a:rPr kumimoji="0" lang="fr-FR" altLang="fr-FR" sz="1800" b="0" i="0" u="none" strike="noStrike" cap="none" normalizeH="0" baseline="0" dirty="0" err="1">
                <a:ln>
                  <a:noFill/>
                </a:ln>
                <a:solidFill>
                  <a:schemeClr val="tx1"/>
                </a:solidFill>
                <a:effectLst/>
              </a:rPr>
              <a:t>bytecode</a:t>
            </a:r>
            <a:r>
              <a:rPr kumimoji="0" lang="fr-FR" altLang="fr-FR" sz="1800" b="0" i="0" u="none" strike="noStrike" cap="none" normalizeH="0" baseline="0" dirty="0">
                <a:ln>
                  <a:noFill/>
                </a:ln>
                <a:solidFill>
                  <a:schemeClr val="tx1"/>
                </a:solidFill>
                <a:effectLst/>
              </a:rPr>
              <a:t>, exécuté par la JVM (Java Virtual Machine).</a:t>
            </a:r>
          </a:p>
          <a:p>
            <a:pPr marL="0" indent="0" eaLnBrk="0" fontAlgn="base" hangingPunct="0">
              <a:lnSpc>
                <a:spcPct val="100000"/>
              </a:lnSpc>
              <a:spcBef>
                <a:spcPct val="0"/>
              </a:spcBef>
              <a:spcAft>
                <a:spcPct val="0"/>
              </a:spcAft>
              <a:buClrTx/>
              <a:buSzTx/>
              <a:buNone/>
            </a:pPr>
            <a:r>
              <a:rPr kumimoji="0" lang="fr-FR" altLang="fr-FR" sz="1800" b="1" i="0" u="none" strike="noStrike" cap="none" normalizeH="0" baseline="0" dirty="0">
                <a:ln>
                  <a:noFill/>
                </a:ln>
                <a:solidFill>
                  <a:schemeClr val="tx1"/>
                </a:solidFill>
                <a:effectLst/>
                <a:latin typeface="Arial" panose="020B0604020202020204" pitchFamily="34" charset="0"/>
              </a:rPr>
              <a:t>Portabilité : </a:t>
            </a:r>
            <a:r>
              <a:rPr kumimoji="0" lang="fr-FR" altLang="fr-FR" sz="1800" b="0" i="0" u="none" strike="noStrike" cap="none" normalizeH="0" baseline="0" dirty="0">
                <a:ln>
                  <a:noFill/>
                </a:ln>
                <a:solidFill>
                  <a:schemeClr val="tx1"/>
                </a:solidFill>
                <a:effectLst/>
                <a:latin typeface="Arial" panose="020B0604020202020204" pitchFamily="34" charset="0"/>
              </a:rPr>
              <a:t>"Write Once, Run </a:t>
            </a:r>
            <a:r>
              <a:rPr kumimoji="0" lang="fr-FR" altLang="fr-FR" sz="1800" b="0" i="0" u="none" strike="noStrike" cap="none" normalizeH="0" baseline="0" dirty="0" err="1">
                <a:ln>
                  <a:noFill/>
                </a:ln>
                <a:solidFill>
                  <a:schemeClr val="tx1"/>
                </a:solidFill>
                <a:effectLst/>
                <a:latin typeface="Arial" panose="020B0604020202020204" pitchFamily="34" charset="0"/>
              </a:rPr>
              <a:t>Anywhere</a:t>
            </a:r>
            <a:r>
              <a:rPr kumimoji="0" lang="fr-FR" altLang="fr-FR" sz="1800" b="0" i="0" u="none" strike="noStrike" cap="none" normalizeH="0" baseline="0" dirty="0">
                <a:ln>
                  <a:noFill/>
                </a:ln>
                <a:solidFill>
                  <a:schemeClr val="tx1"/>
                </a:solidFill>
                <a:effectLst/>
                <a:latin typeface="Arial" panose="020B0604020202020204" pitchFamily="34" charset="0"/>
              </a:rPr>
              <a:t>" ; fonctionne sur n'importe quelle plateforme dotée de la JVM.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2000" b="0" i="0" u="none" strike="noStrike" cap="none" normalizeH="0" baseline="0" dirty="0">
              <a:ln>
                <a:noFill/>
              </a:ln>
              <a:solidFill>
                <a:schemeClr val="tx1"/>
              </a:solidFill>
              <a:effectLst/>
            </a:endParaRPr>
          </a:p>
          <a:p>
            <a:pPr marL="0" indent="0">
              <a:buNone/>
            </a:pPr>
            <a:endParaRPr lang="fr-FR" b="0" i="0" dirty="0">
              <a:effectLst/>
              <a:latin typeface="Roboto Local"/>
            </a:endParaRPr>
          </a:p>
          <a:p>
            <a:pPr marL="0" indent="0">
              <a:buNone/>
            </a:pPr>
            <a:endParaRPr lang="fr-FR" dirty="0"/>
          </a:p>
        </p:txBody>
      </p:sp>
    </p:spTree>
    <p:extLst>
      <p:ext uri="{BB962C8B-B14F-4D97-AF65-F5344CB8AC3E}">
        <p14:creationId xmlns:p14="http://schemas.microsoft.com/office/powerpoint/2010/main" val="238610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56D807-D856-1AF6-F6EC-636E8A652622}"/>
              </a:ext>
            </a:extLst>
          </p:cNvPr>
          <p:cNvSpPr>
            <a:spLocks noGrp="1"/>
          </p:cNvSpPr>
          <p:nvPr>
            <p:ph type="title"/>
          </p:nvPr>
        </p:nvSpPr>
        <p:spPr/>
        <p:txBody>
          <a:bodyPr/>
          <a:lstStyle/>
          <a:p>
            <a:endParaRPr lang="fr-FR"/>
          </a:p>
        </p:txBody>
      </p:sp>
      <p:sp>
        <p:nvSpPr>
          <p:cNvPr id="10" name="Espace réservé du contenu 9">
            <a:extLst>
              <a:ext uri="{FF2B5EF4-FFF2-40B4-BE49-F238E27FC236}">
                <a16:creationId xmlns:a16="http://schemas.microsoft.com/office/drawing/2014/main" id="{64A1C218-3604-3EF0-95D6-89C11F9584E9}"/>
              </a:ext>
            </a:extLst>
          </p:cNvPr>
          <p:cNvSpPr>
            <a:spLocks noGrp="1"/>
          </p:cNvSpPr>
          <p:nvPr>
            <p:ph idx="1"/>
          </p:nvPr>
        </p:nvSpPr>
        <p:spPr/>
        <p:txBody>
          <a:bodyPr/>
          <a:lstStyle/>
          <a:p>
            <a:pPr>
              <a:buFont typeface="Arial" panose="020B0604020202020204" pitchFamily="34" charset="0"/>
              <a:buChar char="•"/>
            </a:pPr>
            <a:r>
              <a:rPr lang="fr-FR" b="1" dirty="0"/>
              <a:t>Paradigmes de programmation : </a:t>
            </a:r>
            <a:r>
              <a:rPr lang="fr-FR" dirty="0"/>
              <a:t>Principalement orienté objet, favorise la réutilisation du code.</a:t>
            </a:r>
          </a:p>
          <a:p>
            <a:endParaRPr lang="fr-FR" dirty="0"/>
          </a:p>
        </p:txBody>
      </p:sp>
      <p:pic>
        <p:nvPicPr>
          <p:cNvPr id="12" name="Image 11">
            <a:extLst>
              <a:ext uri="{FF2B5EF4-FFF2-40B4-BE49-F238E27FC236}">
                <a16:creationId xmlns:a16="http://schemas.microsoft.com/office/drawing/2014/main" id="{E233BA60-7B86-ECC6-9329-F9E171C18C64}"/>
              </a:ext>
            </a:extLst>
          </p:cNvPr>
          <p:cNvPicPr>
            <a:picLocks noChangeAspect="1"/>
          </p:cNvPicPr>
          <p:nvPr/>
        </p:nvPicPr>
        <p:blipFill>
          <a:blip r:embed="rId2"/>
          <a:stretch>
            <a:fillRect/>
          </a:stretch>
        </p:blipFill>
        <p:spPr>
          <a:xfrm>
            <a:off x="2685328" y="3136739"/>
            <a:ext cx="5752616" cy="2338085"/>
          </a:xfrm>
          <a:prstGeom prst="rect">
            <a:avLst/>
          </a:prstGeom>
        </p:spPr>
      </p:pic>
    </p:spTree>
    <p:extLst>
      <p:ext uri="{BB962C8B-B14F-4D97-AF65-F5344CB8AC3E}">
        <p14:creationId xmlns:p14="http://schemas.microsoft.com/office/powerpoint/2010/main" val="1527324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E1C353-07D9-9BFE-5094-D196CA2E9BE8}"/>
              </a:ext>
            </a:extLst>
          </p:cNvPr>
          <p:cNvSpPr>
            <a:spLocks noGrp="1"/>
          </p:cNvSpPr>
          <p:nvPr>
            <p:ph type="title"/>
          </p:nvPr>
        </p:nvSpPr>
        <p:spPr/>
        <p:txBody>
          <a:bodyPr/>
          <a:lstStyle/>
          <a:p>
            <a:pPr algn="ctr"/>
            <a:r>
              <a:rPr lang="fr-FR" dirty="0"/>
              <a:t>Cas d'utilisation de Python</a:t>
            </a:r>
          </a:p>
        </p:txBody>
      </p:sp>
      <p:sp>
        <p:nvSpPr>
          <p:cNvPr id="3" name="Espace réservé du contenu 2">
            <a:extLst>
              <a:ext uri="{FF2B5EF4-FFF2-40B4-BE49-F238E27FC236}">
                <a16:creationId xmlns:a16="http://schemas.microsoft.com/office/drawing/2014/main" id="{2AF5D0B4-5B6C-F877-1AC4-7A83DB8DBC96}"/>
              </a:ext>
            </a:extLst>
          </p:cNvPr>
          <p:cNvSpPr>
            <a:spLocks noGrp="1"/>
          </p:cNvSpPr>
          <p:nvPr>
            <p:ph idx="1"/>
          </p:nvPr>
        </p:nvSpPr>
        <p:spPr/>
        <p:txBody>
          <a:bodyPr/>
          <a:lstStyle/>
          <a:p>
            <a:pPr>
              <a:buFont typeface="Arial" panose="020B0604020202020204" pitchFamily="34" charset="0"/>
              <a:buChar char="•"/>
            </a:pPr>
            <a:r>
              <a:rPr lang="fr-FR" b="1" dirty="0"/>
              <a:t>Développement web :</a:t>
            </a:r>
            <a:endParaRPr lang="fr-FR" dirty="0"/>
          </a:p>
          <a:p>
            <a:pPr marL="742950" lvl="1" indent="-285750">
              <a:buFont typeface="Arial" panose="020B0604020202020204" pitchFamily="34" charset="0"/>
              <a:buChar char="•"/>
            </a:pPr>
            <a:r>
              <a:rPr lang="fr-FR" dirty="0" err="1"/>
              <a:t>Frameworks</a:t>
            </a:r>
            <a:r>
              <a:rPr lang="fr-FR" dirty="0"/>
              <a:t> comme Django et Flask facilitent la création d'applications web dynamiques.</a:t>
            </a:r>
          </a:p>
          <a:p>
            <a:pPr>
              <a:buFont typeface="Arial" panose="020B0604020202020204" pitchFamily="34" charset="0"/>
              <a:buChar char="•"/>
            </a:pPr>
            <a:r>
              <a:rPr lang="fr-FR" b="1" dirty="0"/>
              <a:t>Analyse de données et science des données :</a:t>
            </a:r>
            <a:endParaRPr lang="fr-FR" dirty="0"/>
          </a:p>
          <a:p>
            <a:pPr marL="742950" lvl="1" indent="-285750">
              <a:buFont typeface="Arial" panose="020B0604020202020204" pitchFamily="34" charset="0"/>
              <a:buChar char="•"/>
            </a:pPr>
            <a:r>
              <a:rPr lang="fr-FR" dirty="0"/>
              <a:t>Bibliothèques comme Pandas et </a:t>
            </a:r>
            <a:r>
              <a:rPr lang="fr-FR" dirty="0" err="1"/>
              <a:t>NumPy</a:t>
            </a:r>
            <a:r>
              <a:rPr lang="fr-FR" dirty="0"/>
              <a:t> permettent une manipulation facile des données.</a:t>
            </a:r>
          </a:p>
          <a:p>
            <a:pPr>
              <a:buFont typeface="Arial" panose="020B0604020202020204" pitchFamily="34" charset="0"/>
              <a:buChar char="•"/>
            </a:pPr>
            <a:r>
              <a:rPr lang="fr-FR" b="1" dirty="0"/>
              <a:t>Intelligence artificielle et apprentissage automatique :</a:t>
            </a:r>
            <a:endParaRPr lang="fr-FR" dirty="0"/>
          </a:p>
          <a:p>
            <a:pPr marL="742950" lvl="1" indent="-285750">
              <a:buFont typeface="Arial" panose="020B0604020202020204" pitchFamily="34" charset="0"/>
              <a:buChar char="•"/>
            </a:pPr>
            <a:r>
              <a:rPr lang="fr-FR" dirty="0"/>
              <a:t>Utilisation de </a:t>
            </a:r>
            <a:r>
              <a:rPr lang="fr-FR" dirty="0" err="1"/>
              <a:t>TensorFlow</a:t>
            </a:r>
            <a:r>
              <a:rPr lang="fr-FR" dirty="0"/>
              <a:t>, </a:t>
            </a:r>
            <a:r>
              <a:rPr lang="fr-FR" dirty="0" err="1"/>
              <a:t>PyTorch</a:t>
            </a:r>
            <a:r>
              <a:rPr lang="fr-FR" dirty="0"/>
              <a:t> pour construire des modèles prédictifs.</a:t>
            </a:r>
          </a:p>
          <a:p>
            <a:pPr>
              <a:buFont typeface="Arial" panose="020B0604020202020204" pitchFamily="34" charset="0"/>
              <a:buChar char="•"/>
            </a:pPr>
            <a:r>
              <a:rPr lang="fr-FR" b="1" dirty="0"/>
              <a:t>Automatisation :</a:t>
            </a:r>
            <a:endParaRPr lang="fr-FR" dirty="0"/>
          </a:p>
          <a:p>
            <a:pPr marL="742950" lvl="1" indent="-285750">
              <a:buFont typeface="Arial" panose="020B0604020202020204" pitchFamily="34" charset="0"/>
              <a:buChar char="•"/>
            </a:pPr>
            <a:r>
              <a:rPr lang="fr-FR" dirty="0"/>
              <a:t>Utilisé pour écrire des scripts d'automatisation pour des tâches répétitives.</a:t>
            </a:r>
          </a:p>
          <a:p>
            <a:endParaRPr lang="fr-FR" dirty="0"/>
          </a:p>
        </p:txBody>
      </p:sp>
    </p:spTree>
    <p:extLst>
      <p:ext uri="{BB962C8B-B14F-4D97-AF65-F5344CB8AC3E}">
        <p14:creationId xmlns:p14="http://schemas.microsoft.com/office/powerpoint/2010/main" val="77885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D7BDA8-AD12-E6FA-94D0-DF4A0D4E44A3}"/>
              </a:ext>
            </a:extLst>
          </p:cNvPr>
          <p:cNvSpPr>
            <a:spLocks noGrp="1"/>
          </p:cNvSpPr>
          <p:nvPr>
            <p:ph type="title"/>
          </p:nvPr>
        </p:nvSpPr>
        <p:spPr/>
        <p:txBody>
          <a:bodyPr/>
          <a:lstStyle/>
          <a:p>
            <a:pPr algn="ctr"/>
            <a:r>
              <a:rPr lang="fr-FR" dirty="0"/>
              <a:t>Cas d'utilisation de Java</a:t>
            </a:r>
          </a:p>
        </p:txBody>
      </p:sp>
      <p:sp>
        <p:nvSpPr>
          <p:cNvPr id="3" name="Espace réservé du contenu 2">
            <a:extLst>
              <a:ext uri="{FF2B5EF4-FFF2-40B4-BE49-F238E27FC236}">
                <a16:creationId xmlns:a16="http://schemas.microsoft.com/office/drawing/2014/main" id="{71EE307D-D4F6-5F17-6E22-934B1CB6E56F}"/>
              </a:ext>
            </a:extLst>
          </p:cNvPr>
          <p:cNvSpPr>
            <a:spLocks noGrp="1"/>
          </p:cNvSpPr>
          <p:nvPr>
            <p:ph idx="1"/>
          </p:nvPr>
        </p:nvSpPr>
        <p:spPr/>
        <p:txBody>
          <a:bodyPr/>
          <a:lstStyle/>
          <a:p>
            <a:pPr>
              <a:buFont typeface="Arial" panose="020B0604020202020204" pitchFamily="34" charset="0"/>
              <a:buChar char="•"/>
            </a:pPr>
            <a:r>
              <a:rPr lang="fr-FR" b="1" dirty="0"/>
              <a:t>Développement d'applications d'entreprise :</a:t>
            </a:r>
            <a:endParaRPr lang="fr-FR" dirty="0"/>
          </a:p>
          <a:p>
            <a:pPr marL="742950" lvl="1" indent="-285750">
              <a:buFont typeface="Arial" panose="020B0604020202020204" pitchFamily="34" charset="0"/>
              <a:buChar char="•"/>
            </a:pPr>
            <a:r>
              <a:rPr lang="fr-FR" dirty="0"/>
              <a:t>Utilisation de </a:t>
            </a:r>
            <a:r>
              <a:rPr lang="fr-FR" dirty="0" err="1"/>
              <a:t>frameworks</a:t>
            </a:r>
            <a:r>
              <a:rPr lang="fr-FR" dirty="0"/>
              <a:t> comme Spring pour créer des applications robustes.</a:t>
            </a:r>
          </a:p>
          <a:p>
            <a:pPr>
              <a:buFont typeface="Arial" panose="020B0604020202020204" pitchFamily="34" charset="0"/>
              <a:buChar char="•"/>
            </a:pPr>
            <a:r>
              <a:rPr lang="fr-FR" b="1" dirty="0"/>
              <a:t>Applications Android :</a:t>
            </a:r>
            <a:endParaRPr lang="fr-FR" dirty="0"/>
          </a:p>
          <a:p>
            <a:pPr marL="742950" lvl="1" indent="-285750">
              <a:buFont typeface="Arial" panose="020B0604020202020204" pitchFamily="34" charset="0"/>
              <a:buChar char="•"/>
            </a:pPr>
            <a:r>
              <a:rPr lang="fr-FR" dirty="0"/>
              <a:t>Langage principal pour le développement d'applications Android avant </a:t>
            </a:r>
            <a:r>
              <a:rPr lang="fr-FR" dirty="0" err="1"/>
              <a:t>Kotlin</a:t>
            </a:r>
            <a:r>
              <a:rPr lang="fr-FR" dirty="0"/>
              <a:t>.</a:t>
            </a:r>
          </a:p>
          <a:p>
            <a:pPr>
              <a:buFont typeface="Arial" panose="020B0604020202020204" pitchFamily="34" charset="0"/>
              <a:buChar char="•"/>
            </a:pPr>
            <a:r>
              <a:rPr lang="fr-FR" b="1" dirty="0"/>
              <a:t>Applications web :</a:t>
            </a:r>
            <a:endParaRPr lang="fr-FR" dirty="0"/>
          </a:p>
          <a:p>
            <a:pPr marL="742950" lvl="1" indent="-285750">
              <a:buFont typeface="Arial" panose="020B0604020202020204" pitchFamily="34" charset="0"/>
              <a:buChar char="•"/>
            </a:pPr>
            <a:r>
              <a:rPr lang="fr-FR" dirty="0"/>
              <a:t>Java EE permet de construire des applications web évolutives.</a:t>
            </a:r>
          </a:p>
          <a:p>
            <a:pPr>
              <a:buFont typeface="Arial" panose="020B0604020202020204" pitchFamily="34" charset="0"/>
              <a:buChar char="•"/>
            </a:pPr>
            <a:r>
              <a:rPr lang="fr-FR" b="1" dirty="0"/>
              <a:t>Systèmes embarqués :</a:t>
            </a:r>
            <a:endParaRPr lang="fr-FR" dirty="0"/>
          </a:p>
          <a:p>
            <a:pPr marL="742950" lvl="1" indent="-285750">
              <a:buFont typeface="Arial" panose="020B0604020202020204" pitchFamily="34" charset="0"/>
              <a:buChar char="•"/>
            </a:pPr>
            <a:r>
              <a:rPr lang="fr-FR" dirty="0"/>
              <a:t>Utilisé dans des appareils où la robustesse est essentielle.</a:t>
            </a:r>
          </a:p>
          <a:p>
            <a:pPr marL="0" indent="0">
              <a:buNone/>
            </a:pPr>
            <a:endParaRPr lang="fr-FR" dirty="0"/>
          </a:p>
        </p:txBody>
      </p:sp>
    </p:spTree>
    <p:extLst>
      <p:ext uri="{BB962C8B-B14F-4D97-AF65-F5344CB8AC3E}">
        <p14:creationId xmlns:p14="http://schemas.microsoft.com/office/powerpoint/2010/main" val="185398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3107D8-8EC9-B6D7-035F-39B4B19AE5C8}"/>
              </a:ext>
            </a:extLst>
          </p:cNvPr>
          <p:cNvSpPr>
            <a:spLocks noGrp="1"/>
          </p:cNvSpPr>
          <p:nvPr>
            <p:ph type="title"/>
          </p:nvPr>
        </p:nvSpPr>
        <p:spPr/>
        <p:txBody>
          <a:bodyPr/>
          <a:lstStyle/>
          <a:p>
            <a:pPr algn="ctr"/>
            <a:r>
              <a:rPr lang="fr-FR" dirty="0"/>
              <a:t>Avantages de Python</a:t>
            </a:r>
          </a:p>
        </p:txBody>
      </p:sp>
      <p:sp>
        <p:nvSpPr>
          <p:cNvPr id="3" name="Espace réservé du contenu 2">
            <a:extLst>
              <a:ext uri="{FF2B5EF4-FFF2-40B4-BE49-F238E27FC236}">
                <a16:creationId xmlns:a16="http://schemas.microsoft.com/office/drawing/2014/main" id="{D1FB9A88-96B4-0E84-54F2-A5352E138D30}"/>
              </a:ext>
            </a:extLst>
          </p:cNvPr>
          <p:cNvSpPr>
            <a:spLocks noGrp="1"/>
          </p:cNvSpPr>
          <p:nvPr>
            <p:ph idx="1"/>
          </p:nvPr>
        </p:nvSpPr>
        <p:spPr/>
        <p:txBody>
          <a:bodyPr/>
          <a:lstStyle/>
          <a:p>
            <a:pPr>
              <a:buFont typeface="Arial" panose="020B0604020202020204" pitchFamily="34" charset="0"/>
              <a:buChar char="•"/>
            </a:pPr>
            <a:r>
              <a:rPr lang="fr-FR" b="1" dirty="0"/>
              <a:t>Facilité d'apprentissage :</a:t>
            </a:r>
            <a:endParaRPr lang="fr-FR" dirty="0"/>
          </a:p>
          <a:p>
            <a:pPr marL="742950" lvl="1" indent="-285750">
              <a:buFont typeface="Arial" panose="020B0604020202020204" pitchFamily="34" charset="0"/>
              <a:buChar char="•"/>
            </a:pPr>
            <a:r>
              <a:rPr lang="fr-FR" dirty="0"/>
              <a:t>Idéal pour les débutants ; la courbe d'apprentissage est douce.</a:t>
            </a:r>
          </a:p>
          <a:p>
            <a:pPr>
              <a:buFont typeface="Arial" panose="020B0604020202020204" pitchFamily="34" charset="0"/>
              <a:buChar char="•"/>
            </a:pPr>
            <a:r>
              <a:rPr lang="fr-FR" b="1" dirty="0"/>
              <a:t>Communauté active :</a:t>
            </a:r>
            <a:endParaRPr lang="fr-FR" dirty="0"/>
          </a:p>
          <a:p>
            <a:pPr marL="742950" lvl="1" indent="-285750">
              <a:buFont typeface="Arial" panose="020B0604020202020204" pitchFamily="34" charset="0"/>
              <a:buChar char="•"/>
            </a:pPr>
            <a:r>
              <a:rPr lang="fr-FR" dirty="0"/>
              <a:t>Grande variété de ressources en ligne (tutoriels, forums, etc.).</a:t>
            </a:r>
          </a:p>
          <a:p>
            <a:pPr>
              <a:buFont typeface="Arial" panose="020B0604020202020204" pitchFamily="34" charset="0"/>
              <a:buChar char="•"/>
            </a:pPr>
            <a:r>
              <a:rPr lang="fr-FR" b="1" dirty="0"/>
              <a:t>Flexibilité :</a:t>
            </a:r>
            <a:endParaRPr lang="fr-FR" dirty="0"/>
          </a:p>
          <a:p>
            <a:pPr marL="742950" lvl="1" indent="-285750">
              <a:buFont typeface="Arial" panose="020B0604020202020204" pitchFamily="34" charset="0"/>
              <a:buChar char="•"/>
            </a:pPr>
            <a:r>
              <a:rPr lang="fr-FR" dirty="0"/>
              <a:t>Peut être utilisé pour divers types de projets (web, data science, scripts).</a:t>
            </a:r>
          </a:p>
          <a:p>
            <a:pPr>
              <a:buFont typeface="Arial" panose="020B0604020202020204" pitchFamily="34" charset="0"/>
              <a:buChar char="•"/>
            </a:pPr>
            <a:r>
              <a:rPr lang="fr-FR" b="1" dirty="0"/>
              <a:t>Prototypage rapide :</a:t>
            </a:r>
            <a:endParaRPr lang="fr-FR" dirty="0"/>
          </a:p>
          <a:p>
            <a:pPr marL="742950" lvl="1" indent="-285750">
              <a:buFont typeface="Arial" panose="020B0604020202020204" pitchFamily="34" charset="0"/>
              <a:buChar char="•"/>
            </a:pPr>
            <a:r>
              <a:rPr lang="fr-FR" dirty="0"/>
              <a:t>Développement rapide de prototypes grâce à une syntaxe simple.</a:t>
            </a:r>
          </a:p>
          <a:p>
            <a:endParaRPr lang="fr-FR" dirty="0"/>
          </a:p>
        </p:txBody>
      </p:sp>
    </p:spTree>
    <p:extLst>
      <p:ext uri="{BB962C8B-B14F-4D97-AF65-F5344CB8AC3E}">
        <p14:creationId xmlns:p14="http://schemas.microsoft.com/office/powerpoint/2010/main" val="1729625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TM03090434[[fn=Type de bois]]</Template>
  <TotalTime>4290</TotalTime>
  <Words>986</Words>
  <Application>Microsoft Office PowerPoint</Application>
  <PresentationFormat>Grand écran</PresentationFormat>
  <Paragraphs>62</Paragraphs>
  <Slides>12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12</vt:i4>
      </vt:variant>
    </vt:vector>
  </HeadingPairs>
  <TitlesOfParts>
    <vt:vector size="19" baseType="lpstr">
      <vt:lpstr>AmazonEmber</vt:lpstr>
      <vt:lpstr>Arial</vt:lpstr>
      <vt:lpstr>Roboto Local</vt:lpstr>
      <vt:lpstr>Rockwell</vt:lpstr>
      <vt:lpstr>Rockwell Condensed</vt:lpstr>
      <vt:lpstr>Wingdings</vt:lpstr>
      <vt:lpstr>Type de bois</vt:lpstr>
      <vt:lpstr>Différences entre python et java</vt:lpstr>
      <vt:lpstr>introduction</vt:lpstr>
      <vt:lpstr>Caractéristiques de Python</vt:lpstr>
      <vt:lpstr>Présentation PowerPoint</vt:lpstr>
      <vt:lpstr>Caractéristiques de Java</vt:lpstr>
      <vt:lpstr>Présentation PowerPoint</vt:lpstr>
      <vt:lpstr>Cas d'utilisation de Python</vt:lpstr>
      <vt:lpstr>Cas d'utilisation de Java</vt:lpstr>
      <vt:lpstr>Avantages de Python</vt:lpstr>
      <vt:lpstr>Avantages de Java</vt:lpstr>
      <vt:lpstr>conclusion</vt:lpstr>
      <vt:lpstr>ressources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1</cp:revision>
  <dcterms:created xsi:type="dcterms:W3CDTF">2024-09-27T16:27:16Z</dcterms:created>
  <dcterms:modified xsi:type="dcterms:W3CDTF">2024-09-30T15:57:28Z</dcterms:modified>
</cp:coreProperties>
</file>