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5" d="100"/>
          <a:sy n="55" d="100"/>
        </p:scale>
        <p:origin x="109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fr-FR"/>
              <a:t>Modifiez le style du titre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fr-FR"/>
              <a:t>Modifiez le style du titre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9/6/2024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A16AA21-1863-4931-97CB-99D0A168701B}" type="datetimeFigureOut">
              <a:rPr lang="en-US" dirty="0"/>
              <a:t>9/6/2024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fr-FR"/>
              <a:t>Modifiez le style du titre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72C379-9A7C-4C87-A116-CBE9F58B04C5}" type="datetimeFigureOut">
              <a:rPr lang="en-US" dirty="0"/>
              <a:t>9/6/2024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9/6/2024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ovhcloud.com/fr-sn/learn/relational-vs-non-relational-databa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oracle.com/fr/database/systeme-gestion-base-de-donnees-sgbd-definition.html" TargetMode="External"/><Relationship Id="rId2" Type="http://schemas.openxmlformats.org/officeDocument/2006/relationships/hyperlink" Target="https://www.oracle.com/fr/database/definition-base-de-donnees.html"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oracle.com/fr/database/base-de-donnees-relationnelle-definition.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21DAF6-865D-F7EA-A77C-C4B7128BE237}"/>
              </a:ext>
            </a:extLst>
          </p:cNvPr>
          <p:cNvSpPr>
            <a:spLocks noGrp="1"/>
          </p:cNvSpPr>
          <p:nvPr>
            <p:ph type="ctrTitle"/>
          </p:nvPr>
        </p:nvSpPr>
        <p:spPr/>
        <p:txBody>
          <a:bodyPr/>
          <a:lstStyle/>
          <a:p>
            <a:pPr algn="ctr"/>
            <a:r>
              <a:rPr lang="fr-FR" sz="4000" dirty="0">
                <a:solidFill>
                  <a:srgbClr val="333333"/>
                </a:solidFill>
                <a:latin typeface="Inter"/>
              </a:rPr>
              <a:t>L</a:t>
            </a:r>
            <a:r>
              <a:rPr lang="fr-FR" sz="4000" b="0" i="0" dirty="0">
                <a:solidFill>
                  <a:srgbClr val="333333"/>
                </a:solidFill>
                <a:effectLst/>
                <a:latin typeface="Inter"/>
              </a:rPr>
              <a:t>ES DIFFÉRENCES ENTRE LES BASES DE DONNÉES RELATIONNELLES ET NON RELATIONNELLES</a:t>
            </a:r>
            <a:endParaRPr lang="fr-FR" sz="4000" dirty="0"/>
          </a:p>
        </p:txBody>
      </p:sp>
      <p:sp>
        <p:nvSpPr>
          <p:cNvPr id="3" name="Sous-titre 2">
            <a:extLst>
              <a:ext uri="{FF2B5EF4-FFF2-40B4-BE49-F238E27FC236}">
                <a16:creationId xmlns:a16="http://schemas.microsoft.com/office/drawing/2014/main" id="{22AA7645-28C1-779F-D66A-3A06DAD87A9B}"/>
              </a:ext>
            </a:extLst>
          </p:cNvPr>
          <p:cNvSpPr>
            <a:spLocks noGrp="1"/>
          </p:cNvSpPr>
          <p:nvPr>
            <p:ph type="subTitle" idx="1"/>
          </p:nvPr>
        </p:nvSpPr>
        <p:spPr/>
        <p:txBody>
          <a:bodyPr/>
          <a:lstStyle/>
          <a:p>
            <a:endParaRPr lang="fr-FR"/>
          </a:p>
        </p:txBody>
      </p:sp>
    </p:spTree>
    <p:extLst>
      <p:ext uri="{BB962C8B-B14F-4D97-AF65-F5344CB8AC3E}">
        <p14:creationId xmlns:p14="http://schemas.microsoft.com/office/powerpoint/2010/main" val="3291833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BB6B7C-59F6-FA7A-5CE8-DFA6D6D21AD3}"/>
              </a:ext>
            </a:extLst>
          </p:cNvPr>
          <p:cNvSpPr>
            <a:spLocks noGrp="1"/>
          </p:cNvSpPr>
          <p:nvPr>
            <p:ph type="title"/>
          </p:nvPr>
        </p:nvSpPr>
        <p:spPr/>
        <p:txBody>
          <a:bodyPr/>
          <a:lstStyle/>
          <a:p>
            <a:pPr algn="ctr"/>
            <a:r>
              <a:rPr lang="fr-FR" dirty="0" err="1"/>
              <a:t>References</a:t>
            </a:r>
            <a:r>
              <a:rPr lang="fr-FR" dirty="0"/>
              <a:t> </a:t>
            </a:r>
          </a:p>
        </p:txBody>
      </p:sp>
      <p:sp>
        <p:nvSpPr>
          <p:cNvPr id="3" name="Espace réservé du contenu 2">
            <a:extLst>
              <a:ext uri="{FF2B5EF4-FFF2-40B4-BE49-F238E27FC236}">
                <a16:creationId xmlns:a16="http://schemas.microsoft.com/office/drawing/2014/main" id="{E554599F-9D35-63BE-E056-4A75A4395F2E}"/>
              </a:ext>
            </a:extLst>
          </p:cNvPr>
          <p:cNvSpPr>
            <a:spLocks noGrp="1"/>
          </p:cNvSpPr>
          <p:nvPr>
            <p:ph idx="1"/>
          </p:nvPr>
        </p:nvSpPr>
        <p:spPr/>
        <p:txBody>
          <a:bodyPr/>
          <a:lstStyle/>
          <a:p>
            <a:r>
              <a:rPr lang="fr-FR" dirty="0" err="1"/>
              <a:t>OVHcloud</a:t>
            </a:r>
            <a:r>
              <a:rPr lang="fr-FR" dirty="0"/>
              <a:t>: </a:t>
            </a:r>
            <a:r>
              <a:rPr lang="fr-FR" dirty="0">
                <a:hlinkClick r:id="rId2"/>
              </a:rPr>
              <a:t>https://www.ovhcloud.com/fr-sn/learn/relational-vs-non-relational-databases/</a:t>
            </a:r>
            <a:endParaRPr lang="fr-FR" dirty="0"/>
          </a:p>
          <a:p>
            <a:r>
              <a:rPr lang="fr-FR" dirty="0"/>
              <a:t>https://www.google.com/search?sca_esv=2fcb7b144273d9a6&amp;sca_upv=1&amp;sxsrf=ADLYWILOHrU976ac2RmS-ljMaeXLovY6Xg:1725642370334&amp;q=graphique+base+de+donn%C3%A9es&amp;uds=ADvngMjcH0KdF7qGWtwTBrP0nt7dxrIacCNYNxMEPQSV4V72mpc-s7s3xucjbGQQqNME-IUEEQJaqmjrCPqpbQlUF-6J6cpl8tHjl8NYD2LmgeJ4YUj8IS8F6pqqokmLE69AOpdjbEWLhZiQm9xbI4ObonBQvHQDFg&amp;udm=2&amp;sa=X&amp;ved=2ahUKEwih0vjj5q6IAxXgTEEAHdJMFT8QxKsJegQICRAB&amp;ictx=0&amp;biw=1280&amp;bih=585&amp;dpr=1.5</a:t>
            </a:r>
          </a:p>
          <a:p>
            <a:endParaRPr lang="fr-FR" dirty="0"/>
          </a:p>
        </p:txBody>
      </p:sp>
    </p:spTree>
    <p:extLst>
      <p:ext uri="{BB962C8B-B14F-4D97-AF65-F5344CB8AC3E}">
        <p14:creationId xmlns:p14="http://schemas.microsoft.com/office/powerpoint/2010/main" val="136942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79ADA1-042A-1179-E994-C6E9C4C2806D}"/>
              </a:ext>
            </a:extLst>
          </p:cNvPr>
          <p:cNvSpPr>
            <a:spLocks noGrp="1"/>
          </p:cNvSpPr>
          <p:nvPr>
            <p:ph type="title"/>
          </p:nvPr>
        </p:nvSpPr>
        <p:spPr/>
        <p:txBody>
          <a:bodyPr/>
          <a:lstStyle/>
          <a:p>
            <a:pPr algn="ctr"/>
            <a:r>
              <a:rPr lang="fr-FR" dirty="0"/>
              <a:t>Base de données</a:t>
            </a:r>
          </a:p>
        </p:txBody>
      </p:sp>
      <p:sp>
        <p:nvSpPr>
          <p:cNvPr id="3" name="Espace réservé du contenu 2">
            <a:extLst>
              <a:ext uri="{FF2B5EF4-FFF2-40B4-BE49-F238E27FC236}">
                <a16:creationId xmlns:a16="http://schemas.microsoft.com/office/drawing/2014/main" id="{48AE9A3A-4C13-7369-E2D4-D709BA559118}"/>
              </a:ext>
            </a:extLst>
          </p:cNvPr>
          <p:cNvSpPr>
            <a:spLocks noGrp="1"/>
          </p:cNvSpPr>
          <p:nvPr>
            <p:ph idx="1"/>
          </p:nvPr>
        </p:nvSpPr>
        <p:spPr>
          <a:xfrm>
            <a:off x="1069848" y="2121408"/>
            <a:ext cx="5134182" cy="4050792"/>
          </a:xfrm>
        </p:spPr>
        <p:txBody>
          <a:bodyPr>
            <a:normAutofit lnSpcReduction="10000"/>
          </a:bodyPr>
          <a:lstStyle/>
          <a:p>
            <a:r>
              <a:rPr lang="fr-FR" sz="2800" b="0" i="0" dirty="0">
                <a:solidFill>
                  <a:srgbClr val="161513"/>
                </a:solidFill>
                <a:effectLst/>
                <a:latin typeface="OracleSansVF"/>
              </a:rPr>
              <a:t>Une </a:t>
            </a:r>
            <a:r>
              <a:rPr lang="fr-FR" sz="2800" b="0" i="0" u="none" strike="noStrike" dirty="0">
                <a:solidFill>
                  <a:srgbClr val="006B8F"/>
                </a:solidFill>
                <a:effectLst/>
                <a:latin typeface="OracleSansVF"/>
                <a:hlinkClick r:id="rId2"/>
              </a:rPr>
              <a:t>base de données</a:t>
            </a:r>
            <a:r>
              <a:rPr lang="fr-FR" sz="2800" b="0" i="0" dirty="0">
                <a:solidFill>
                  <a:srgbClr val="161513"/>
                </a:solidFill>
                <a:effectLst/>
                <a:latin typeface="OracleSansVF"/>
              </a:rPr>
              <a:t> contient un ensemble d'informations qui sont stockées, accessibles et gérées à l’aide d’un </a:t>
            </a:r>
            <a:r>
              <a:rPr lang="fr-FR" sz="2800" b="0" i="0" u="none" strike="noStrike" dirty="0">
                <a:solidFill>
                  <a:srgbClr val="006B8F"/>
                </a:solidFill>
                <a:effectLst/>
                <a:latin typeface="OracleSansVF"/>
                <a:hlinkClick r:id="rId3"/>
              </a:rPr>
              <a:t>système de gestion de base de données</a:t>
            </a:r>
            <a:r>
              <a:rPr lang="fr-FR" sz="2800" b="0" i="0" dirty="0">
                <a:solidFill>
                  <a:srgbClr val="161513"/>
                </a:solidFill>
                <a:effectLst/>
                <a:latin typeface="OracleSansVF"/>
              </a:rPr>
              <a:t> (SGBD). Parmi les différents types de bases de données, il existe la </a:t>
            </a:r>
            <a:r>
              <a:rPr lang="fr-FR" sz="2800" b="0" i="0" u="none" strike="noStrike" dirty="0">
                <a:solidFill>
                  <a:srgbClr val="006B8F"/>
                </a:solidFill>
                <a:effectLst/>
                <a:latin typeface="OracleSansVF"/>
                <a:hlinkClick r:id="rId4"/>
              </a:rPr>
              <a:t>base de données relationnelle</a:t>
            </a:r>
            <a:r>
              <a:rPr lang="fr-FR" sz="2800" b="0" i="0" dirty="0">
                <a:solidFill>
                  <a:srgbClr val="161513"/>
                </a:solidFill>
                <a:effectLst/>
                <a:latin typeface="OracleSansVF"/>
              </a:rPr>
              <a:t>, et la base de données non relationnelle, aussi appelée NoSQL.</a:t>
            </a:r>
            <a:endParaRPr lang="fr-FR" sz="2800" dirty="0"/>
          </a:p>
        </p:txBody>
      </p:sp>
      <p:pic>
        <p:nvPicPr>
          <p:cNvPr id="1028" name="Picture 4">
            <a:extLst>
              <a:ext uri="{FF2B5EF4-FFF2-40B4-BE49-F238E27FC236}">
                <a16:creationId xmlns:a16="http://schemas.microsoft.com/office/drawing/2014/main" id="{BB0679E8-F3BC-D78B-B65D-7D73F4D45E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2445" y="2121409"/>
            <a:ext cx="4015631" cy="2774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272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4B56CE-9A5C-E6D6-73AE-CE7C9C04371E}"/>
              </a:ext>
            </a:extLst>
          </p:cNvPr>
          <p:cNvSpPr>
            <a:spLocks noGrp="1"/>
          </p:cNvSpPr>
          <p:nvPr>
            <p:ph type="title"/>
          </p:nvPr>
        </p:nvSpPr>
        <p:spPr/>
        <p:txBody>
          <a:bodyPr>
            <a:normAutofit fontScale="90000"/>
          </a:bodyPr>
          <a:lstStyle/>
          <a:p>
            <a:pPr algn="ctr"/>
            <a:r>
              <a:rPr lang="fr-FR" dirty="0"/>
              <a:t>Les différences entre base de données relationnelle et non relationnelle</a:t>
            </a:r>
          </a:p>
        </p:txBody>
      </p:sp>
      <p:sp>
        <p:nvSpPr>
          <p:cNvPr id="3" name="Espace réservé du contenu 2">
            <a:extLst>
              <a:ext uri="{FF2B5EF4-FFF2-40B4-BE49-F238E27FC236}">
                <a16:creationId xmlns:a16="http://schemas.microsoft.com/office/drawing/2014/main" id="{BE2FC771-2CD6-F781-474F-68FDD8F3BC74}"/>
              </a:ext>
            </a:extLst>
          </p:cNvPr>
          <p:cNvSpPr>
            <a:spLocks noGrp="1"/>
          </p:cNvSpPr>
          <p:nvPr>
            <p:ph idx="1"/>
          </p:nvPr>
        </p:nvSpPr>
        <p:spPr>
          <a:xfrm>
            <a:off x="1069848" y="2121408"/>
            <a:ext cx="10058400" cy="4050792"/>
          </a:xfrm>
        </p:spPr>
        <p:txBody>
          <a:bodyPr>
            <a:normAutofit/>
          </a:bodyPr>
          <a:lstStyle/>
          <a:p>
            <a:r>
              <a:rPr lang="fr-FR" sz="3600" dirty="0"/>
              <a:t>Les bases de données relationnelle et les bases de données non relationnelle se distingue de part leurs : la structure, le modèle de donnée, le langage de requête et la relation entre les donnée .</a:t>
            </a:r>
          </a:p>
          <a:p>
            <a:pPr marL="0" indent="0">
              <a:buNone/>
            </a:pPr>
            <a:r>
              <a:rPr lang="fr-FR" sz="3600" dirty="0"/>
              <a:t> </a:t>
            </a:r>
          </a:p>
        </p:txBody>
      </p:sp>
    </p:spTree>
    <p:extLst>
      <p:ext uri="{BB962C8B-B14F-4D97-AF65-F5344CB8AC3E}">
        <p14:creationId xmlns:p14="http://schemas.microsoft.com/office/powerpoint/2010/main" val="4271461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1CB7A9-5E50-52E6-4177-27759BE04EDA}"/>
              </a:ext>
            </a:extLst>
          </p:cNvPr>
          <p:cNvSpPr>
            <a:spLocks noGrp="1"/>
          </p:cNvSpPr>
          <p:nvPr>
            <p:ph type="title"/>
          </p:nvPr>
        </p:nvSpPr>
        <p:spPr/>
        <p:txBody>
          <a:bodyPr/>
          <a:lstStyle/>
          <a:p>
            <a:pPr algn="ctr"/>
            <a:r>
              <a:rPr lang="fr-FR" dirty="0"/>
              <a:t>Structure</a:t>
            </a:r>
          </a:p>
        </p:txBody>
      </p:sp>
      <p:sp>
        <p:nvSpPr>
          <p:cNvPr id="3" name="Espace réservé du contenu 2">
            <a:extLst>
              <a:ext uri="{FF2B5EF4-FFF2-40B4-BE49-F238E27FC236}">
                <a16:creationId xmlns:a16="http://schemas.microsoft.com/office/drawing/2014/main" id="{1F2BABE2-684B-DFFE-F99F-E0B54F826088}"/>
              </a:ext>
            </a:extLst>
          </p:cNvPr>
          <p:cNvSpPr>
            <a:spLocks noGrp="1"/>
          </p:cNvSpPr>
          <p:nvPr>
            <p:ph idx="1"/>
          </p:nvPr>
        </p:nvSpPr>
        <p:spPr>
          <a:xfrm>
            <a:off x="1069848" y="1898248"/>
            <a:ext cx="4289230" cy="2349661"/>
          </a:xfrm>
        </p:spPr>
        <p:txBody>
          <a:bodyPr>
            <a:normAutofit lnSpcReduction="10000"/>
          </a:bodyPr>
          <a:lstStyle/>
          <a:p>
            <a:pPr marL="0" indent="0">
              <a:buNone/>
            </a:pPr>
            <a:r>
              <a:rPr lang="fr-FR" dirty="0"/>
              <a:t>Les bases de données relationnelles sont organisées sous forme de tables (ou relations), où chaque table est composée de lignes et de colonnes. Chaque ligne représente un enregistrement unique, et chaque colonne correspond à un attribut spécifique.</a:t>
            </a:r>
          </a:p>
        </p:txBody>
      </p:sp>
      <p:pic>
        <p:nvPicPr>
          <p:cNvPr id="2050" name="Picture 2">
            <a:extLst>
              <a:ext uri="{FF2B5EF4-FFF2-40B4-BE49-F238E27FC236}">
                <a16:creationId xmlns:a16="http://schemas.microsoft.com/office/drawing/2014/main" id="{C653AD2C-65FB-009C-CBFD-427C87458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962" y="4247909"/>
            <a:ext cx="4147595" cy="2118167"/>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254AC70-6F01-0C9F-C001-5249C61A35BC}"/>
              </a:ext>
            </a:extLst>
          </p:cNvPr>
          <p:cNvSpPr txBox="1"/>
          <p:nvPr/>
        </p:nvSpPr>
        <p:spPr>
          <a:xfrm>
            <a:off x="6620719" y="1990846"/>
            <a:ext cx="4595149" cy="2031325"/>
          </a:xfrm>
          <a:prstGeom prst="rect">
            <a:avLst/>
          </a:prstGeom>
          <a:noFill/>
        </p:spPr>
        <p:txBody>
          <a:bodyPr wrap="square" rtlCol="0">
            <a:spAutoFit/>
          </a:bodyPr>
          <a:lstStyle/>
          <a:p>
            <a:r>
              <a:rPr lang="fr-FR" dirty="0"/>
              <a:t>Contrairement aux bases relationnelles, les bases de données non relationnelles ne sont pas organisées sous forme de tables. Elles adoptent différents modèles de stockage comme les documents, les paires clé-valeur, les colonnes ou les graphes.</a:t>
            </a:r>
          </a:p>
        </p:txBody>
      </p:sp>
      <p:pic>
        <p:nvPicPr>
          <p:cNvPr id="2052" name="Picture 4">
            <a:extLst>
              <a:ext uri="{FF2B5EF4-FFF2-40B4-BE49-F238E27FC236}">
                <a16:creationId xmlns:a16="http://schemas.microsoft.com/office/drawing/2014/main" id="{93359616-BB55-FECA-DD0C-4522FF748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9642" y="4022171"/>
            <a:ext cx="4962525" cy="25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8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A10508-75BF-166E-5589-0A78F53DB63E}"/>
              </a:ext>
            </a:extLst>
          </p:cNvPr>
          <p:cNvSpPr>
            <a:spLocks noGrp="1"/>
          </p:cNvSpPr>
          <p:nvPr>
            <p:ph type="title"/>
          </p:nvPr>
        </p:nvSpPr>
        <p:spPr/>
        <p:txBody>
          <a:bodyPr/>
          <a:lstStyle/>
          <a:p>
            <a:pPr algn="ctr"/>
            <a:r>
              <a:rPr lang="fr-FR" dirty="0"/>
              <a:t>Modèle de données</a:t>
            </a:r>
          </a:p>
        </p:txBody>
      </p:sp>
      <p:sp>
        <p:nvSpPr>
          <p:cNvPr id="3" name="Espace réservé du contenu 2">
            <a:extLst>
              <a:ext uri="{FF2B5EF4-FFF2-40B4-BE49-F238E27FC236}">
                <a16:creationId xmlns:a16="http://schemas.microsoft.com/office/drawing/2014/main" id="{7AB1D33B-0E30-CDCD-BD6F-AF3268BFCB82}"/>
              </a:ext>
            </a:extLst>
          </p:cNvPr>
          <p:cNvSpPr>
            <a:spLocks noGrp="1"/>
          </p:cNvSpPr>
          <p:nvPr>
            <p:ph idx="1"/>
          </p:nvPr>
        </p:nvSpPr>
        <p:spPr>
          <a:xfrm>
            <a:off x="1069848" y="2121408"/>
            <a:ext cx="4370253" cy="2219098"/>
          </a:xfrm>
        </p:spPr>
        <p:txBody>
          <a:bodyPr>
            <a:normAutofit lnSpcReduction="10000"/>
          </a:bodyPr>
          <a:lstStyle/>
          <a:p>
            <a:pPr marL="0" indent="0">
              <a:buNone/>
            </a:pPr>
            <a:r>
              <a:rPr lang="fr-FR" dirty="0"/>
              <a:t>Les bases de données relationnelles  suivent un schéma fixe et structuré (schéma prédéfini), ce qui signifie que toutes les données doivent respecter la structure définie (types de données, contraintes, relations entre tables).</a:t>
            </a:r>
          </a:p>
        </p:txBody>
      </p:sp>
      <p:sp>
        <p:nvSpPr>
          <p:cNvPr id="5" name="ZoneTexte 4">
            <a:extLst>
              <a:ext uri="{FF2B5EF4-FFF2-40B4-BE49-F238E27FC236}">
                <a16:creationId xmlns:a16="http://schemas.microsoft.com/office/drawing/2014/main" id="{7345B2C2-812E-E9E0-4211-05B220D283D8}"/>
              </a:ext>
            </a:extLst>
          </p:cNvPr>
          <p:cNvSpPr txBox="1"/>
          <p:nvPr/>
        </p:nvSpPr>
        <p:spPr>
          <a:xfrm>
            <a:off x="6481823" y="2093976"/>
            <a:ext cx="4640329" cy="2031325"/>
          </a:xfrm>
          <a:prstGeom prst="rect">
            <a:avLst/>
          </a:prstGeom>
          <a:noFill/>
        </p:spPr>
        <p:txBody>
          <a:bodyPr wrap="square" rtlCol="0">
            <a:spAutoFit/>
          </a:bodyPr>
          <a:lstStyle/>
          <a:p>
            <a:r>
              <a:rPr lang="fr-FR" dirty="0"/>
              <a:t>Par contre les bases de données non </a:t>
            </a:r>
            <a:r>
              <a:rPr lang="fr-FR" dirty="0" err="1"/>
              <a:t>relationnnelles</a:t>
            </a:r>
            <a:r>
              <a:rPr lang="fr-FR" dirty="0"/>
              <a:t> n’ont pas de schéma fixe, ce qui permet une plus grande flexibilité dans la manière dont les données sont stockées. Les données peuvent être stockées sous forme de documents JSON, XML, ou même des objets.</a:t>
            </a:r>
          </a:p>
        </p:txBody>
      </p:sp>
    </p:spTree>
    <p:extLst>
      <p:ext uri="{BB962C8B-B14F-4D97-AF65-F5344CB8AC3E}">
        <p14:creationId xmlns:p14="http://schemas.microsoft.com/office/powerpoint/2010/main" val="2049509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E1BC2C-13A9-76D2-281E-F29F850DB6E4}"/>
              </a:ext>
            </a:extLst>
          </p:cNvPr>
          <p:cNvSpPr>
            <a:spLocks noGrp="1"/>
          </p:cNvSpPr>
          <p:nvPr>
            <p:ph type="title"/>
          </p:nvPr>
        </p:nvSpPr>
        <p:spPr/>
        <p:txBody>
          <a:bodyPr/>
          <a:lstStyle/>
          <a:p>
            <a:pPr algn="ctr"/>
            <a:r>
              <a:rPr lang="fr-FR" dirty="0"/>
              <a:t>Langage de requête</a:t>
            </a:r>
          </a:p>
        </p:txBody>
      </p:sp>
      <p:sp>
        <p:nvSpPr>
          <p:cNvPr id="4" name="Rectangle 1">
            <a:extLst>
              <a:ext uri="{FF2B5EF4-FFF2-40B4-BE49-F238E27FC236}">
                <a16:creationId xmlns:a16="http://schemas.microsoft.com/office/drawing/2014/main" id="{F333CDCA-1AB9-2AC5-BA9B-55C5A09DC2B1}"/>
              </a:ext>
            </a:extLst>
          </p:cNvPr>
          <p:cNvSpPr>
            <a:spLocks noGrp="1" noChangeArrowheads="1"/>
          </p:cNvSpPr>
          <p:nvPr>
            <p:ph idx="1"/>
          </p:nvPr>
        </p:nvSpPr>
        <p:spPr bwMode="auto">
          <a:xfrm>
            <a:off x="572136" y="1718237"/>
            <a:ext cx="581708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fr-FR" sz="1800" dirty="0"/>
              <a:t>Les bases de données relationnelles </a:t>
            </a:r>
            <a:r>
              <a:rPr lang="fr-FR" sz="1800" dirty="0">
                <a:latin typeface="Arial" panose="020B0604020202020204" pitchFamily="34" charset="0"/>
              </a:rPr>
              <a:t>ut</a:t>
            </a:r>
            <a:r>
              <a:rPr kumimoji="0" lang="fr-FR" altLang="fr-FR" sz="1800" b="0" i="0" u="none" strike="noStrike" cap="none" normalizeH="0" baseline="0" dirty="0">
                <a:ln>
                  <a:noFill/>
                </a:ln>
                <a:solidFill>
                  <a:schemeClr val="tx1"/>
                </a:solidFill>
                <a:effectLst/>
                <a:latin typeface="Arial" panose="020B0604020202020204" pitchFamily="34" charset="0"/>
              </a:rPr>
              <a:t>ilisent du langage SQL (</a:t>
            </a:r>
            <a:r>
              <a:rPr kumimoji="0" lang="fr-FR" altLang="fr-FR" sz="1800" b="0" i="0" u="none" strike="noStrike" cap="none" normalizeH="0" baseline="0" dirty="0" err="1">
                <a:ln>
                  <a:noFill/>
                </a:ln>
                <a:solidFill>
                  <a:schemeClr val="tx1"/>
                </a:solidFill>
                <a:effectLst/>
                <a:latin typeface="Arial" panose="020B0604020202020204" pitchFamily="34" charset="0"/>
              </a:rPr>
              <a:t>Structured</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Query</a:t>
            </a:r>
            <a:r>
              <a:rPr kumimoji="0" lang="fr-FR" altLang="fr-FR" sz="1800" b="0" i="0" u="none" strike="noStrike" cap="none" normalizeH="0" baseline="0" dirty="0">
                <a:ln>
                  <a:noFill/>
                </a:ln>
                <a:solidFill>
                  <a:schemeClr val="tx1"/>
                </a:solidFill>
                <a:effectLst/>
                <a:latin typeface="Arial" panose="020B0604020202020204" pitchFamily="34" charset="0"/>
              </a:rPr>
              <a:t> </a:t>
            </a:r>
            <a:r>
              <a:rPr kumimoji="0" lang="fr-FR" altLang="fr-FR" sz="1800" b="0" i="0" u="none" strike="noStrike" cap="none" normalizeH="0" baseline="0" dirty="0" err="1">
                <a:ln>
                  <a:noFill/>
                </a:ln>
                <a:solidFill>
                  <a:schemeClr val="tx1"/>
                </a:solidFill>
                <a:effectLst/>
                <a:latin typeface="Arial" panose="020B0604020202020204" pitchFamily="34" charset="0"/>
              </a:rPr>
              <a:t>Language</a:t>
            </a:r>
            <a:r>
              <a:rPr kumimoji="0" lang="fr-FR" altLang="fr-FR" sz="1800" b="0" i="0" u="none" strike="noStrike" cap="none" normalizeH="0" baseline="0" dirty="0">
                <a:ln>
                  <a:noFill/>
                </a:ln>
                <a:solidFill>
                  <a:schemeClr val="tx1"/>
                </a:solidFill>
                <a:effectLst/>
                <a:latin typeface="Arial" panose="020B0604020202020204" pitchFamily="34" charset="0"/>
              </a:rPr>
              <a:t>) pour manipuler et interroger les données.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075" name="Picture 3">
            <a:extLst>
              <a:ext uri="{FF2B5EF4-FFF2-40B4-BE49-F238E27FC236}">
                <a16:creationId xmlns:a16="http://schemas.microsoft.com/office/drawing/2014/main" id="{80ACB2F4-E647-D913-71AF-F569AA1344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60" y="3138849"/>
            <a:ext cx="4552950" cy="3381375"/>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D6957B8-BA66-2DFE-FB26-3E333A619391}"/>
              </a:ext>
            </a:extLst>
          </p:cNvPr>
          <p:cNvSpPr txBox="1"/>
          <p:nvPr/>
        </p:nvSpPr>
        <p:spPr>
          <a:xfrm>
            <a:off x="6516547" y="2093976"/>
            <a:ext cx="4803494" cy="1477328"/>
          </a:xfrm>
          <a:prstGeom prst="rect">
            <a:avLst/>
          </a:prstGeom>
          <a:noFill/>
        </p:spPr>
        <p:txBody>
          <a:bodyPr wrap="square" rtlCol="0">
            <a:spAutoFit/>
          </a:bodyPr>
          <a:lstStyle/>
          <a:p>
            <a:r>
              <a:rPr lang="fr-FR" dirty="0"/>
              <a:t>Pas de langage de requête standard comme SQL, chaque type de base NoSQL peut avoir son propre langage ou API pour interagir avec les données dans les bases de données non relationnelles </a:t>
            </a:r>
          </a:p>
        </p:txBody>
      </p:sp>
      <p:pic>
        <p:nvPicPr>
          <p:cNvPr id="3077" name="Picture 5">
            <a:extLst>
              <a:ext uri="{FF2B5EF4-FFF2-40B4-BE49-F238E27FC236}">
                <a16:creationId xmlns:a16="http://schemas.microsoft.com/office/drawing/2014/main" id="{25051460-72C5-7969-3486-3BDE2EDD2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71304"/>
            <a:ext cx="5355340" cy="280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534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6F6D75-998C-F435-1F59-FEE43722D8B6}"/>
              </a:ext>
            </a:extLst>
          </p:cNvPr>
          <p:cNvSpPr>
            <a:spLocks noGrp="1"/>
          </p:cNvSpPr>
          <p:nvPr>
            <p:ph type="title"/>
          </p:nvPr>
        </p:nvSpPr>
        <p:spPr/>
        <p:txBody>
          <a:bodyPr/>
          <a:lstStyle/>
          <a:p>
            <a:pPr algn="ctr"/>
            <a:r>
              <a:rPr lang="fr-FR" dirty="0"/>
              <a:t>Relations</a:t>
            </a:r>
          </a:p>
        </p:txBody>
      </p:sp>
      <p:sp>
        <p:nvSpPr>
          <p:cNvPr id="3" name="Espace réservé du contenu 2">
            <a:extLst>
              <a:ext uri="{FF2B5EF4-FFF2-40B4-BE49-F238E27FC236}">
                <a16:creationId xmlns:a16="http://schemas.microsoft.com/office/drawing/2014/main" id="{B122BC06-C79A-33AE-47D1-557647220F15}"/>
              </a:ext>
            </a:extLst>
          </p:cNvPr>
          <p:cNvSpPr>
            <a:spLocks noGrp="1"/>
          </p:cNvSpPr>
          <p:nvPr>
            <p:ph idx="1"/>
          </p:nvPr>
        </p:nvSpPr>
        <p:spPr>
          <a:xfrm>
            <a:off x="1069848" y="2121408"/>
            <a:ext cx="4300805" cy="1744536"/>
          </a:xfrm>
        </p:spPr>
        <p:txBody>
          <a:bodyPr>
            <a:normAutofit fontScale="92500" lnSpcReduction="10000"/>
          </a:bodyPr>
          <a:lstStyle/>
          <a:p>
            <a:pPr marL="0" indent="0">
              <a:buNone/>
            </a:pPr>
            <a:r>
              <a:rPr lang="fr-FR" dirty="0"/>
              <a:t>Les tables sont reliées entre elles dans les bases de données relationnelles via des clés primaires et étrangères. Cela permet d'organiser les données de manière structurée et de maintenir l'intégrité référentielle.</a:t>
            </a:r>
          </a:p>
        </p:txBody>
      </p:sp>
      <p:sp>
        <p:nvSpPr>
          <p:cNvPr id="4" name="ZoneTexte 3">
            <a:extLst>
              <a:ext uri="{FF2B5EF4-FFF2-40B4-BE49-F238E27FC236}">
                <a16:creationId xmlns:a16="http://schemas.microsoft.com/office/drawing/2014/main" id="{418F2ADD-D4A0-1A5C-07F7-E2552A7A681D}"/>
              </a:ext>
            </a:extLst>
          </p:cNvPr>
          <p:cNvSpPr txBox="1"/>
          <p:nvPr/>
        </p:nvSpPr>
        <p:spPr>
          <a:xfrm>
            <a:off x="5937813" y="1979271"/>
            <a:ext cx="5266481" cy="1477328"/>
          </a:xfrm>
          <a:prstGeom prst="rect">
            <a:avLst/>
          </a:prstGeom>
          <a:noFill/>
        </p:spPr>
        <p:txBody>
          <a:bodyPr wrap="square" rtlCol="0">
            <a:spAutoFit/>
          </a:bodyPr>
          <a:lstStyle/>
          <a:p>
            <a:r>
              <a:rPr lang="fr-FR" dirty="0"/>
              <a:t>Moins d'accent sur les relations complexes entre données. Les relations sont souvent gérées dans l'application plutôt que dans la base de données elle-même dans les bases de données non relationnelles </a:t>
            </a:r>
          </a:p>
        </p:txBody>
      </p:sp>
    </p:spTree>
    <p:extLst>
      <p:ext uri="{BB962C8B-B14F-4D97-AF65-F5344CB8AC3E}">
        <p14:creationId xmlns:p14="http://schemas.microsoft.com/office/powerpoint/2010/main" val="3218917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25478A-B8F0-EC18-1ADD-A75004C7B11D}"/>
              </a:ext>
            </a:extLst>
          </p:cNvPr>
          <p:cNvSpPr>
            <a:spLocks noGrp="1"/>
          </p:cNvSpPr>
          <p:nvPr>
            <p:ph type="title"/>
          </p:nvPr>
        </p:nvSpPr>
        <p:spPr/>
        <p:txBody>
          <a:bodyPr/>
          <a:lstStyle/>
          <a:p>
            <a:pPr algn="ctr"/>
            <a:r>
              <a:rPr lang="fr-FR" dirty="0"/>
              <a:t>Avantages</a:t>
            </a:r>
          </a:p>
        </p:txBody>
      </p:sp>
      <p:sp>
        <p:nvSpPr>
          <p:cNvPr id="3" name="Espace réservé du contenu 2">
            <a:extLst>
              <a:ext uri="{FF2B5EF4-FFF2-40B4-BE49-F238E27FC236}">
                <a16:creationId xmlns:a16="http://schemas.microsoft.com/office/drawing/2014/main" id="{377AEECD-75EB-059A-99B4-CE7478EEB024}"/>
              </a:ext>
            </a:extLst>
          </p:cNvPr>
          <p:cNvSpPr>
            <a:spLocks noGrp="1"/>
          </p:cNvSpPr>
          <p:nvPr>
            <p:ph idx="1"/>
          </p:nvPr>
        </p:nvSpPr>
        <p:spPr>
          <a:xfrm>
            <a:off x="1069848" y="2121408"/>
            <a:ext cx="4867965" cy="4050792"/>
          </a:xfrm>
        </p:spPr>
        <p:txBody>
          <a:bodyPr/>
          <a:lstStyle/>
          <a:p>
            <a:pPr marL="0" indent="0">
              <a:buNone/>
            </a:pPr>
            <a:r>
              <a:rPr lang="fr-FR" dirty="0"/>
              <a:t>Les bases de données relationnelles: </a:t>
            </a:r>
          </a:p>
          <a:p>
            <a:pPr marL="0" indent="0">
              <a:buNone/>
            </a:pPr>
            <a:r>
              <a:rPr lang="fr-FR" dirty="0"/>
              <a:t>Très bon pour les systèmes avec des données structurées et des relations </a:t>
            </a:r>
            <a:r>
              <a:rPr lang="fr-FR" dirty="0" err="1"/>
              <a:t>comples</a:t>
            </a:r>
            <a:r>
              <a:rPr lang="fr-FR" dirty="0"/>
              <a:t>.</a:t>
            </a:r>
          </a:p>
          <a:p>
            <a:pPr marL="0" indent="0">
              <a:buNone/>
            </a:pPr>
            <a:r>
              <a:rPr lang="fr-FR" dirty="0"/>
              <a:t>Intégrité des données et gestion des transactions via des mécanismes comme ACID (Atomicité, Cohérence, Isolation, Durabilité). </a:t>
            </a:r>
          </a:p>
        </p:txBody>
      </p:sp>
      <p:sp>
        <p:nvSpPr>
          <p:cNvPr id="7" name="ZoneTexte 6">
            <a:extLst>
              <a:ext uri="{FF2B5EF4-FFF2-40B4-BE49-F238E27FC236}">
                <a16:creationId xmlns:a16="http://schemas.microsoft.com/office/drawing/2014/main" id="{F8C5B5FB-1496-FC4A-C970-D0222C2BD83E}"/>
              </a:ext>
            </a:extLst>
          </p:cNvPr>
          <p:cNvSpPr txBox="1"/>
          <p:nvPr/>
        </p:nvSpPr>
        <p:spPr>
          <a:xfrm>
            <a:off x="6620719" y="2002420"/>
            <a:ext cx="5011838" cy="3416320"/>
          </a:xfrm>
          <a:prstGeom prst="rect">
            <a:avLst/>
          </a:prstGeom>
          <a:noFill/>
        </p:spPr>
        <p:txBody>
          <a:bodyPr wrap="square" rtlCol="0">
            <a:spAutoFit/>
          </a:bodyPr>
          <a:lstStyle/>
          <a:p>
            <a:r>
              <a:rPr lang="fr-FR" dirty="0"/>
              <a:t>Les bases de données non relationnelles</a:t>
            </a:r>
          </a:p>
          <a:p>
            <a:pPr marL="0" indent="0">
              <a:buNone/>
            </a:pPr>
            <a:r>
              <a:rPr lang="fr-FR" dirty="0"/>
              <a:t>Très flexible, idéal pour les données non structurées ou les environnements où la structure évolue rapidement.</a:t>
            </a:r>
          </a:p>
          <a:p>
            <a:pPr marL="0" indent="0">
              <a:buNone/>
            </a:pPr>
            <a:r>
              <a:rPr lang="fr-FR" dirty="0"/>
              <a:t>Conçu pour des environnements massivement évolutifs et distribué, parfait pour le </a:t>
            </a:r>
            <a:r>
              <a:rPr lang="fr-FR" b="1" dirty="0"/>
              <a:t>Big Data</a:t>
            </a:r>
            <a:endParaRPr lang="fr-FR" dirty="0"/>
          </a:p>
          <a:p>
            <a:endParaRPr lang="fr-FR" dirty="0"/>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267840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B15D0E-DDC9-C33C-9F9F-9837EAE1236E}"/>
              </a:ext>
            </a:extLst>
          </p:cNvPr>
          <p:cNvSpPr>
            <a:spLocks noGrp="1"/>
          </p:cNvSpPr>
          <p:nvPr>
            <p:ph type="title"/>
          </p:nvPr>
        </p:nvSpPr>
        <p:spPr/>
        <p:txBody>
          <a:bodyPr/>
          <a:lstStyle/>
          <a:p>
            <a:pPr algn="ctr"/>
            <a:r>
              <a:rPr lang="fr-FR" dirty="0"/>
              <a:t>Cas d’utilisation</a:t>
            </a:r>
          </a:p>
        </p:txBody>
      </p:sp>
      <p:sp>
        <p:nvSpPr>
          <p:cNvPr id="3" name="Espace réservé du contenu 2">
            <a:extLst>
              <a:ext uri="{FF2B5EF4-FFF2-40B4-BE49-F238E27FC236}">
                <a16:creationId xmlns:a16="http://schemas.microsoft.com/office/drawing/2014/main" id="{3CA1556A-AC44-FE6D-DE06-024BF701AD7B}"/>
              </a:ext>
            </a:extLst>
          </p:cNvPr>
          <p:cNvSpPr>
            <a:spLocks noGrp="1"/>
          </p:cNvSpPr>
          <p:nvPr>
            <p:ph idx="1"/>
          </p:nvPr>
        </p:nvSpPr>
        <p:spPr>
          <a:xfrm>
            <a:off x="1069848" y="2121408"/>
            <a:ext cx="4323955" cy="4050792"/>
          </a:xfrm>
        </p:spPr>
        <p:txBody>
          <a:bodyPr/>
          <a:lstStyle/>
          <a:p>
            <a:pPr marL="0" indent="0">
              <a:buNone/>
            </a:pPr>
            <a:r>
              <a:rPr lang="fr-FR" dirty="0"/>
              <a:t>Base de données relationnelles:</a:t>
            </a:r>
          </a:p>
          <a:p>
            <a:pPr marL="0" indent="0">
              <a:buNone/>
            </a:pPr>
            <a:r>
              <a:rPr lang="fr-FR" dirty="0"/>
              <a:t>Systèmes de gestion des ressources humaines (RH)</a:t>
            </a:r>
          </a:p>
          <a:p>
            <a:pPr marL="0" indent="0">
              <a:buNone/>
            </a:pPr>
            <a:r>
              <a:rPr lang="fr-FR" dirty="0"/>
              <a:t>Systèmes de gestion de bases de données d’hôpitaux</a:t>
            </a:r>
          </a:p>
        </p:txBody>
      </p:sp>
      <p:sp>
        <p:nvSpPr>
          <p:cNvPr id="4" name="ZoneTexte 3">
            <a:extLst>
              <a:ext uri="{FF2B5EF4-FFF2-40B4-BE49-F238E27FC236}">
                <a16:creationId xmlns:a16="http://schemas.microsoft.com/office/drawing/2014/main" id="{3DAAC0FD-9432-77FB-61C1-25A4E64FAAF6}"/>
              </a:ext>
            </a:extLst>
          </p:cNvPr>
          <p:cNvSpPr txBox="1"/>
          <p:nvPr/>
        </p:nvSpPr>
        <p:spPr>
          <a:xfrm>
            <a:off x="6192456" y="2093976"/>
            <a:ext cx="4757195" cy="2862322"/>
          </a:xfrm>
          <a:prstGeom prst="rect">
            <a:avLst/>
          </a:prstGeom>
          <a:noFill/>
        </p:spPr>
        <p:txBody>
          <a:bodyPr wrap="square" rtlCol="0">
            <a:spAutoFit/>
          </a:bodyPr>
          <a:lstStyle/>
          <a:p>
            <a:r>
              <a:rPr lang="fr-FR" dirty="0"/>
              <a:t>Base de données non relationnelles:</a:t>
            </a:r>
          </a:p>
          <a:p>
            <a:r>
              <a:rPr lang="fr-FR" dirty="0"/>
              <a:t>Big Data et Analyse de données à grande échelle</a:t>
            </a:r>
          </a:p>
          <a:p>
            <a:endParaRPr lang="fr-FR" dirty="0"/>
          </a:p>
          <a:p>
            <a:r>
              <a:rPr lang="fr-FR" dirty="0"/>
              <a:t>Gestion des contenus multimédias (images, vidéos, audio</a:t>
            </a:r>
          </a:p>
          <a:p>
            <a:endParaRPr lang="fr-FR" dirty="0"/>
          </a:p>
          <a:p>
            <a:endParaRPr lang="fr-FR" dirty="0"/>
          </a:p>
          <a:p>
            <a:endParaRPr lang="fr-FR" dirty="0"/>
          </a:p>
          <a:p>
            <a:endParaRPr lang="fr-FR" dirty="0"/>
          </a:p>
        </p:txBody>
      </p:sp>
    </p:spTree>
    <p:extLst>
      <p:ext uri="{BB962C8B-B14F-4D97-AF65-F5344CB8AC3E}">
        <p14:creationId xmlns:p14="http://schemas.microsoft.com/office/powerpoint/2010/main" val="8976883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ype de bois">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TM03090434[[fn=Type de bois]]</Template>
  <TotalTime>282</TotalTime>
  <Words>632</Words>
  <Application>Microsoft Office PowerPoint</Application>
  <PresentationFormat>Grand écran</PresentationFormat>
  <Paragraphs>42</Paragraphs>
  <Slides>10</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vt:i4>
      </vt:variant>
    </vt:vector>
  </HeadingPairs>
  <TitlesOfParts>
    <vt:vector size="17" baseType="lpstr">
      <vt:lpstr>Arial</vt:lpstr>
      <vt:lpstr>Inter</vt:lpstr>
      <vt:lpstr>OracleSansVF</vt:lpstr>
      <vt:lpstr>Rockwell</vt:lpstr>
      <vt:lpstr>Rockwell Condensed</vt:lpstr>
      <vt:lpstr>Wingdings</vt:lpstr>
      <vt:lpstr>Type de bois</vt:lpstr>
      <vt:lpstr>LES DIFFÉRENCES ENTRE LES BASES DE DONNÉES RELATIONNELLES ET NON RELATIONNELLES</vt:lpstr>
      <vt:lpstr>Base de données</vt:lpstr>
      <vt:lpstr>Les différences entre base de données relationnelle et non relationnelle</vt:lpstr>
      <vt:lpstr>Structure</vt:lpstr>
      <vt:lpstr>Modèle de données</vt:lpstr>
      <vt:lpstr>Langage de requête</vt:lpstr>
      <vt:lpstr>Relations</vt:lpstr>
      <vt:lpstr>Avantages</vt:lpstr>
      <vt:lpstr>Cas d’utilisation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1</cp:revision>
  <dcterms:created xsi:type="dcterms:W3CDTF">2024-09-06T13:38:00Z</dcterms:created>
  <dcterms:modified xsi:type="dcterms:W3CDTF">2024-09-06T18:20:16Z</dcterms:modified>
</cp:coreProperties>
</file>