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520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タイトルテキスト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本文レベル1</a:t>
            </a:r>
          </a:p>
          <a:p>
            <a:pPr lvl="1">
              <a:defRPr sz="1800"/>
            </a:pPr>
            <a:r>
              <a:rPr sz="3400"/>
              <a:t>本文レベル2</a:t>
            </a:r>
          </a:p>
          <a:p>
            <a:pPr lvl="2">
              <a:defRPr sz="1800"/>
            </a:pPr>
            <a:r>
              <a:rPr sz="3400"/>
              <a:t>本文レベル3</a:t>
            </a:r>
          </a:p>
          <a:p>
            <a:pPr lvl="3">
              <a:defRPr sz="1800"/>
            </a:pPr>
            <a:r>
              <a:rPr sz="3400"/>
              <a:t>本文レベル4</a:t>
            </a:r>
          </a:p>
          <a:p>
            <a:pPr lvl="4">
              <a:defRPr sz="1800"/>
            </a:pPr>
            <a:r>
              <a:rPr sz="34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画像（縦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本文レベル1</a:t>
            </a:r>
          </a:p>
          <a:p>
            <a:pPr lvl="1">
              <a:defRPr sz="1800"/>
            </a:pPr>
            <a:r>
              <a:rPr sz="3400"/>
              <a:t>本文レベル2</a:t>
            </a:r>
          </a:p>
          <a:p>
            <a:pPr lvl="2">
              <a:defRPr sz="1800"/>
            </a:pPr>
            <a:r>
              <a:rPr sz="3400"/>
              <a:t>本文レベル3</a:t>
            </a:r>
          </a:p>
          <a:p>
            <a:pPr lvl="3">
              <a:defRPr sz="1800"/>
            </a:pPr>
            <a:r>
              <a:rPr sz="3400"/>
              <a:t>本文レベル4</a:t>
            </a:r>
          </a:p>
          <a:p>
            <a:pPr lvl="4">
              <a:defRPr sz="1800"/>
            </a:pPr>
            <a:r>
              <a:rPr sz="34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タイトル &amp; 箇条書き（左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タイトルテキスト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400"/>
            </a:lvl5pPr>
          </a:lstStyle>
          <a:p>
            <a:pPr lvl="0">
              <a:defRPr sz="1800"/>
            </a:pPr>
            <a:r>
              <a:rPr sz="2800"/>
              <a:t>本文レベル1</a:t>
            </a:r>
          </a:p>
          <a:p>
            <a:pPr lvl="1">
              <a:defRPr sz="1800"/>
            </a:pPr>
            <a:r>
              <a:rPr sz="2400"/>
              <a:t>本文レベル2</a:t>
            </a:r>
          </a:p>
          <a:p>
            <a:pPr lvl="2">
              <a:defRPr sz="1800"/>
            </a:pPr>
            <a:r>
              <a:rPr sz="2000"/>
              <a:t>本文レベル3</a:t>
            </a:r>
          </a:p>
          <a:p>
            <a:pPr lvl="3"/>
            <a:r>
              <a:t>本文レベル4</a:t>
            </a:r>
          </a:p>
          <a:p>
            <a:pPr lvl="4">
              <a:defRPr sz="1800"/>
            </a:pPr>
            <a:r>
              <a:rPr sz="14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タイトル &amp; 箇条書き（右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本文レベル1</a:t>
            </a:r>
          </a:p>
          <a:p>
            <a:pPr lvl="1">
              <a:defRPr sz="1800"/>
            </a:pPr>
            <a:r>
              <a:rPr sz="4200"/>
              <a:t>本文レベル2</a:t>
            </a:r>
          </a:p>
          <a:p>
            <a:pPr lvl="2">
              <a:defRPr sz="1800"/>
            </a:pPr>
            <a:r>
              <a:rPr sz="4200"/>
              <a:t>本文レベル3</a:t>
            </a:r>
          </a:p>
          <a:p>
            <a:pPr lvl="3">
              <a:defRPr sz="1800"/>
            </a:pPr>
            <a:r>
              <a:rPr sz="4200"/>
              <a:t>本文レベル4</a:t>
            </a:r>
          </a:p>
          <a:p>
            <a:pPr lvl="4">
              <a:defRPr sz="1800"/>
            </a:pPr>
            <a:r>
              <a:rPr sz="4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タイトル &amp; 箇条書き（2 段組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本文レベル1</a:t>
            </a:r>
          </a:p>
          <a:p>
            <a:pPr lvl="1">
              <a:defRPr sz="1800"/>
            </a:pPr>
            <a:r>
              <a:rPr sz="4200"/>
              <a:t>本文レベル2</a:t>
            </a:r>
          </a:p>
          <a:p>
            <a:pPr lvl="2">
              <a:defRPr sz="1800"/>
            </a:pPr>
            <a:r>
              <a:rPr sz="4200"/>
              <a:t>本文レベル3</a:t>
            </a:r>
          </a:p>
          <a:p>
            <a:pPr lvl="3">
              <a:defRPr sz="1800"/>
            </a:pPr>
            <a:r>
              <a:rPr sz="4200"/>
              <a:t>本文レベル4</a:t>
            </a:r>
          </a:p>
          <a:p>
            <a:pPr lvl="4">
              <a:defRPr sz="1800"/>
            </a:pPr>
            <a:r>
              <a:rPr sz="4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画像（横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本文レベル1</a:t>
            </a:r>
          </a:p>
          <a:p>
            <a:pPr lvl="1">
              <a:defRPr sz="1800"/>
            </a:pPr>
            <a:r>
              <a:rPr sz="4200"/>
              <a:t>本文レベル2</a:t>
            </a:r>
          </a:p>
          <a:p>
            <a:pPr lvl="2">
              <a:defRPr sz="1800"/>
            </a:pPr>
            <a:r>
              <a:rPr sz="4200"/>
              <a:t>本文レベル3</a:t>
            </a:r>
          </a:p>
          <a:p>
            <a:pPr lvl="3">
              <a:defRPr sz="1800"/>
            </a:pPr>
            <a:r>
              <a:rPr sz="4200"/>
              <a:t>本文レベル4</a:t>
            </a:r>
          </a:p>
          <a:p>
            <a:pPr lvl="4">
              <a:defRPr sz="1800"/>
            </a:pPr>
            <a:r>
              <a:rPr sz="4200"/>
              <a:t>本文レベル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7.png"/><Relationship Id="rId3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8.png"/><Relationship Id="rId3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8.png"/><Relationship Id="rId3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8.png"/><Relationship Id="rId3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168400" y="1638300"/>
            <a:ext cx="10464800" cy="330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6400"/>
              <a:t>Derivation and approximation of mechanistic rate equations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1295400" y="5702300"/>
            <a:ext cx="10401300" cy="1409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柚木克之 (YUGI, Katsuyuki)</a:t>
            </a:r>
          </a:p>
          <a:p>
            <a:pPr lvl="0">
              <a:defRPr sz="1800"/>
            </a:pPr>
            <a:r>
              <a:rPr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Kuroda Lab., The University of Tokyo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実際の代謝経路は</a:t>
            </a:r>
          </a:p>
          <a:p>
            <a:pPr lvl="0">
              <a:defRPr sz="1800"/>
            </a:pPr>
            <a:r>
              <a:rPr sz="4800"/>
              <a:t>多基質多産物反応に満ちている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1270000" y="5143500"/>
            <a:ext cx="10464800" cy="411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702310" lvl="0" indent="-451484" defTabSz="461518">
              <a:spcBef>
                <a:spcPts val="1800"/>
              </a:spcBef>
              <a:defRPr sz="1800"/>
            </a:pPr>
            <a:r>
              <a:rPr sz="2212"/>
              <a:t>解糖系</a:t>
            </a:r>
          </a:p>
          <a:p>
            <a:pPr marL="1053465" lvl="1" indent="-451484" defTabSz="461518">
              <a:spcBef>
                <a:spcPts val="1800"/>
              </a:spcBef>
              <a:defRPr sz="1800"/>
            </a:pPr>
            <a:r>
              <a:rPr sz="1896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sz="1896"/>
              <a:t>酵素中、</a:t>
            </a:r>
            <a:r>
              <a:rPr sz="1896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sz="1896"/>
              <a:t>つが多基質多産物</a:t>
            </a:r>
          </a:p>
          <a:p>
            <a:pPr marL="1053465" lvl="1" indent="-451484" defTabSz="461518">
              <a:spcBef>
                <a:spcPts val="1800"/>
              </a:spcBef>
              <a:defRPr sz="1800"/>
            </a:pPr>
            <a:endParaRPr sz="1896"/>
          </a:p>
          <a:p>
            <a:pPr marL="702310" lvl="0" indent="-451484" defTabSz="461518">
              <a:spcBef>
                <a:spcPts val="1800"/>
              </a:spcBef>
              <a:defRPr sz="1800"/>
            </a:pPr>
            <a:r>
              <a:rPr sz="2212">
                <a:latin typeface="Times New Roman"/>
                <a:ea typeface="Times New Roman"/>
                <a:cs typeface="Times New Roman"/>
                <a:sym typeface="Times New Roman"/>
              </a:rPr>
              <a:t>TCA</a:t>
            </a:r>
            <a:r>
              <a:rPr sz="2212"/>
              <a:t>サイクル</a:t>
            </a:r>
          </a:p>
          <a:p>
            <a:pPr marL="1053465" lvl="1" indent="-451484" defTabSz="461518">
              <a:spcBef>
                <a:spcPts val="1800"/>
              </a:spcBef>
              <a:defRPr sz="1800"/>
            </a:pPr>
            <a:r>
              <a:rPr sz="1896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sz="1896"/>
              <a:t>酵素中、</a:t>
            </a:r>
            <a:r>
              <a:rPr sz="1896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sz="1896"/>
              <a:t>つが多基質多産物</a:t>
            </a:r>
          </a:p>
          <a:p>
            <a:pPr marL="702310" lvl="0" indent="-451484" defTabSz="461518">
              <a:spcBef>
                <a:spcPts val="1800"/>
              </a:spcBef>
              <a:defRPr sz="1800"/>
            </a:pPr>
            <a:endParaRPr sz="2212"/>
          </a:p>
          <a:p>
            <a:pPr marL="702310" lvl="0" indent="-451484" defTabSz="461518">
              <a:spcBef>
                <a:spcPts val="1800"/>
              </a:spcBef>
              <a:defRPr sz="1800"/>
            </a:pPr>
            <a:r>
              <a:rPr sz="2212">
                <a:latin typeface="Times New Roman"/>
                <a:ea typeface="Times New Roman"/>
                <a:cs typeface="Times New Roman"/>
                <a:sym typeface="Times New Roman"/>
              </a:rPr>
              <a:t>Michaelis-Menten</a:t>
            </a:r>
            <a:r>
              <a:rPr sz="2212"/>
              <a:t>式で記述できる代謝酵素は少数</a:t>
            </a:r>
          </a:p>
        </p:txBody>
      </p:sp>
      <p:sp>
        <p:nvSpPr>
          <p:cNvPr id="114" name="Shape 114"/>
          <p:cNvSpPr/>
          <p:nvPr/>
        </p:nvSpPr>
        <p:spPr>
          <a:xfrm>
            <a:off x="2755577" y="4038600"/>
            <a:ext cx="179152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Glucose</a:t>
            </a:r>
          </a:p>
        </p:txBody>
      </p:sp>
      <p:sp>
        <p:nvSpPr>
          <p:cNvPr id="115" name="Shape 115"/>
          <p:cNvSpPr/>
          <p:nvPr/>
        </p:nvSpPr>
        <p:spPr>
          <a:xfrm>
            <a:off x="7988219" y="4038600"/>
            <a:ext cx="2630017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Glucose 6-P</a:t>
            </a:r>
          </a:p>
        </p:txBody>
      </p:sp>
      <p:sp>
        <p:nvSpPr>
          <p:cNvPr id="116" name="Shape 116"/>
          <p:cNvSpPr/>
          <p:nvPr/>
        </p:nvSpPr>
        <p:spPr>
          <a:xfrm>
            <a:off x="3890857" y="2971800"/>
            <a:ext cx="969541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ATP</a:t>
            </a:r>
          </a:p>
        </p:txBody>
      </p:sp>
      <p:sp>
        <p:nvSpPr>
          <p:cNvPr id="117" name="Shape 117"/>
          <p:cNvSpPr/>
          <p:nvPr/>
        </p:nvSpPr>
        <p:spPr>
          <a:xfrm>
            <a:off x="7674254" y="2971800"/>
            <a:ext cx="1054373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ADP</a:t>
            </a:r>
          </a:p>
        </p:txBody>
      </p:sp>
      <p:sp>
        <p:nvSpPr>
          <p:cNvPr id="118" name="Shape 118"/>
          <p:cNvSpPr/>
          <p:nvPr/>
        </p:nvSpPr>
        <p:spPr>
          <a:xfrm flipH="1">
            <a:off x="5003800" y="4330700"/>
            <a:ext cx="2578100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660900" y="3632200"/>
            <a:ext cx="3225800" cy="683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694" extrusionOk="0">
                <a:moveTo>
                  <a:pt x="0" y="360"/>
                </a:moveTo>
                <a:cubicBezTo>
                  <a:pt x="0" y="360"/>
                  <a:pt x="10290" y="21600"/>
                  <a:pt x="21600" y="0"/>
                </a:cubicBezTo>
              </a:path>
            </a:pathLst>
          </a:cu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Clelandの命名規則(1/3)：基質・産物数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基質・産物の数を Uni, Bi, Ter, Quad (それぞれ１〜４)で表す</a:t>
            </a:r>
          </a:p>
          <a:p>
            <a:pPr lvl="1">
              <a:defRPr sz="1800"/>
            </a:pPr>
            <a:endParaRPr sz="2400"/>
          </a:p>
          <a:p>
            <a:pPr lvl="0">
              <a:defRPr sz="1800"/>
            </a:pPr>
            <a:r>
              <a:rPr sz="2800"/>
              <a:t>Uni Bi →１基質２産物反応</a:t>
            </a:r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Bi Bi → ２基質２産物反応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Clelandの命名規則(2/3)：Cleland diagram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1270000" y="2235200"/>
            <a:ext cx="10464800" cy="4546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よくある酵素反応の表記</a:t>
            </a:r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この酵素反応をCleland diagramで表記</a:t>
            </a:r>
          </a:p>
          <a:p>
            <a:pPr lvl="1">
              <a:defRPr sz="1800"/>
            </a:pPr>
            <a:r>
              <a:rPr sz="2400"/>
              <a:t>酵素の状態（フリーもしくは酵素・基質複合体）を線の下に書く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4000500" y="8610600"/>
            <a:ext cx="5549900" cy="18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 flipV="1">
            <a:off x="5105400" y="7531100"/>
            <a:ext cx="0" cy="10795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844355" y="6753671"/>
            <a:ext cx="520899" cy="78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800"/>
              <a:t>S</a:t>
            </a:r>
          </a:p>
        </p:txBody>
      </p:sp>
      <p:sp>
        <p:nvSpPr>
          <p:cNvPr id="129" name="Shape 129"/>
          <p:cNvSpPr/>
          <p:nvPr/>
        </p:nvSpPr>
        <p:spPr>
          <a:xfrm>
            <a:off x="8133655" y="6753671"/>
            <a:ext cx="520899" cy="78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800"/>
              <a:t>P</a:t>
            </a:r>
          </a:p>
        </p:txBody>
      </p:sp>
      <p:sp>
        <p:nvSpPr>
          <p:cNvPr id="130" name="Shape 130"/>
          <p:cNvSpPr/>
          <p:nvPr/>
        </p:nvSpPr>
        <p:spPr>
          <a:xfrm>
            <a:off x="4127450" y="8518971"/>
            <a:ext cx="520899" cy="78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800"/>
              <a:t>E</a:t>
            </a:r>
          </a:p>
        </p:txBody>
      </p:sp>
      <p:sp>
        <p:nvSpPr>
          <p:cNvPr id="131" name="Shape 131"/>
          <p:cNvSpPr/>
          <p:nvPr/>
        </p:nvSpPr>
        <p:spPr>
          <a:xfrm>
            <a:off x="5621808" y="8518971"/>
            <a:ext cx="2349700" cy="78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800"/>
              <a:t>(ES-EP)</a:t>
            </a:r>
          </a:p>
        </p:txBody>
      </p:sp>
      <p:sp>
        <p:nvSpPr>
          <p:cNvPr id="132" name="Shape 132"/>
          <p:cNvSpPr/>
          <p:nvPr/>
        </p:nvSpPr>
        <p:spPr>
          <a:xfrm>
            <a:off x="8877250" y="8518971"/>
            <a:ext cx="520899" cy="78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800"/>
              <a:t>E</a:t>
            </a:r>
          </a:p>
        </p:txBody>
      </p:sp>
      <p:sp>
        <p:nvSpPr>
          <p:cNvPr id="133" name="Shape 133"/>
          <p:cNvSpPr/>
          <p:nvPr/>
        </p:nvSpPr>
        <p:spPr>
          <a:xfrm>
            <a:off x="4521510" y="7699561"/>
            <a:ext cx="469628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34" name="Shape 134"/>
          <p:cNvSpPr/>
          <p:nvPr/>
        </p:nvSpPr>
        <p:spPr>
          <a:xfrm>
            <a:off x="8382000" y="7531100"/>
            <a:ext cx="0" cy="10795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219749" y="7718611"/>
            <a:ext cx="571129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</a:p>
        </p:txBody>
      </p:sp>
      <p:sp>
        <p:nvSpPr>
          <p:cNvPr id="136" name="Shape 136"/>
          <p:cNvSpPr/>
          <p:nvPr/>
        </p:nvSpPr>
        <p:spPr>
          <a:xfrm>
            <a:off x="7797750" y="7744011"/>
            <a:ext cx="469628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37" name="Shape 137"/>
          <p:cNvSpPr/>
          <p:nvPr/>
        </p:nvSpPr>
        <p:spPr>
          <a:xfrm>
            <a:off x="8509000" y="7769411"/>
            <a:ext cx="571128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</a:p>
        </p:txBody>
      </p:sp>
      <p:sp>
        <p:nvSpPr>
          <p:cNvPr id="138" name="Shape 138"/>
          <p:cNvSpPr/>
          <p:nvPr/>
        </p:nvSpPr>
        <p:spPr>
          <a:xfrm>
            <a:off x="2743348" y="3807271"/>
            <a:ext cx="8064402" cy="78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800"/>
              <a:t>S + E        (ES-EP)        P + E</a:t>
            </a:r>
          </a:p>
        </p:txBody>
      </p:sp>
      <p:sp>
        <p:nvSpPr>
          <p:cNvPr id="139" name="Shape 139"/>
          <p:cNvSpPr/>
          <p:nvPr/>
        </p:nvSpPr>
        <p:spPr>
          <a:xfrm>
            <a:off x="4800600" y="3375211"/>
            <a:ext cx="469628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40" name="Shape 140"/>
          <p:cNvSpPr/>
          <p:nvPr/>
        </p:nvSpPr>
        <p:spPr>
          <a:xfrm>
            <a:off x="4762500" y="4327711"/>
            <a:ext cx="571128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</a:p>
        </p:txBody>
      </p:sp>
      <p:sp>
        <p:nvSpPr>
          <p:cNvPr id="141" name="Shape 141"/>
          <p:cNvSpPr/>
          <p:nvPr/>
        </p:nvSpPr>
        <p:spPr>
          <a:xfrm>
            <a:off x="8267700" y="3375211"/>
            <a:ext cx="469628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42" name="Shape 142"/>
          <p:cNvSpPr/>
          <p:nvPr/>
        </p:nvSpPr>
        <p:spPr>
          <a:xfrm>
            <a:off x="8191500" y="4327711"/>
            <a:ext cx="571128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</a:p>
        </p:txBody>
      </p:sp>
      <p:sp>
        <p:nvSpPr>
          <p:cNvPr id="143" name="Shape 143"/>
          <p:cNvSpPr/>
          <p:nvPr/>
        </p:nvSpPr>
        <p:spPr>
          <a:xfrm flipH="1" flipV="1">
            <a:off x="4546600" y="4076699"/>
            <a:ext cx="952500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 flipH="1" flipV="1">
            <a:off x="8051800" y="4076700"/>
            <a:ext cx="952500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546600" y="4279900"/>
            <a:ext cx="889000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8051800" y="4267200"/>
            <a:ext cx="889000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Clelandの命名規則(3/3)：結合順序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762000" y="2578100"/>
            <a:ext cx="5295900" cy="5664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複数の基質・産物</a:t>
            </a:r>
          </a:p>
          <a:p>
            <a:pPr lvl="1">
              <a:defRPr sz="1800"/>
            </a:pPr>
            <a:r>
              <a:rPr sz="2400"/>
              <a:t>酵素への結合順序によって速度式が異なる</a:t>
            </a:r>
          </a:p>
          <a:p>
            <a:pPr lvl="1">
              <a:defRPr sz="1800"/>
            </a:pPr>
            <a:r>
              <a:rPr sz="2400"/>
              <a:t>Ordered, Ping-Pong, Random に分類</a:t>
            </a:r>
          </a:p>
          <a:p>
            <a:pPr lvl="1">
              <a:defRPr sz="1800"/>
            </a:pPr>
            <a:endParaRPr sz="2400"/>
          </a:p>
          <a:p>
            <a:pPr lvl="0">
              <a:defRPr sz="1800"/>
            </a:pPr>
            <a:r>
              <a:rPr sz="2800"/>
              <a:t>Cleland diagramで表記</a:t>
            </a:r>
          </a:p>
          <a:p>
            <a:pPr lvl="1">
              <a:defRPr sz="1800"/>
            </a:pPr>
            <a:r>
              <a:rPr sz="2400"/>
              <a:t>結合順序の違いを明示するのに便利</a:t>
            </a:r>
          </a:p>
        </p:txBody>
      </p:sp>
      <p:sp>
        <p:nvSpPr>
          <p:cNvPr id="150" name="Shape 150"/>
          <p:cNvSpPr/>
          <p:nvPr/>
        </p:nvSpPr>
        <p:spPr>
          <a:xfrm flipV="1">
            <a:off x="7073900" y="3695700"/>
            <a:ext cx="5549900" cy="18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V="1">
            <a:off x="7505700" y="30734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 flipV="1">
            <a:off x="8661400" y="30734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1137900" y="30607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2153900" y="30734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7320905" y="25767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</a:t>
            </a:r>
          </a:p>
        </p:txBody>
      </p:sp>
      <p:sp>
        <p:nvSpPr>
          <p:cNvPr id="156" name="Shape 156"/>
          <p:cNvSpPr/>
          <p:nvPr/>
        </p:nvSpPr>
        <p:spPr>
          <a:xfrm>
            <a:off x="8476605" y="25767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B</a:t>
            </a:r>
          </a:p>
        </p:txBody>
      </p:sp>
      <p:sp>
        <p:nvSpPr>
          <p:cNvPr id="157" name="Shape 157"/>
          <p:cNvSpPr/>
          <p:nvPr/>
        </p:nvSpPr>
        <p:spPr>
          <a:xfrm>
            <a:off x="10940405" y="25640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P</a:t>
            </a:r>
          </a:p>
        </p:txBody>
      </p:sp>
      <p:sp>
        <p:nvSpPr>
          <p:cNvPr id="158" name="Shape 158"/>
          <p:cNvSpPr/>
          <p:nvPr/>
        </p:nvSpPr>
        <p:spPr>
          <a:xfrm>
            <a:off x="11952213" y="2576735"/>
            <a:ext cx="35138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Q</a:t>
            </a:r>
          </a:p>
        </p:txBody>
      </p:sp>
      <p:sp>
        <p:nvSpPr>
          <p:cNvPr id="159" name="Shape 159"/>
          <p:cNvSpPr/>
          <p:nvPr/>
        </p:nvSpPr>
        <p:spPr>
          <a:xfrm>
            <a:off x="7035800" y="37070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</a:t>
            </a:r>
          </a:p>
        </p:txBody>
      </p:sp>
      <p:sp>
        <p:nvSpPr>
          <p:cNvPr id="160" name="Shape 160"/>
          <p:cNvSpPr/>
          <p:nvPr/>
        </p:nvSpPr>
        <p:spPr>
          <a:xfrm>
            <a:off x="7905105" y="3707035"/>
            <a:ext cx="52089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EA</a:t>
            </a:r>
          </a:p>
        </p:txBody>
      </p:sp>
      <p:sp>
        <p:nvSpPr>
          <p:cNvPr id="161" name="Shape 161"/>
          <p:cNvSpPr/>
          <p:nvPr/>
        </p:nvSpPr>
        <p:spPr>
          <a:xfrm>
            <a:off x="9084667" y="3707035"/>
            <a:ext cx="167238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(EAB-EPQ)</a:t>
            </a:r>
          </a:p>
        </p:txBody>
      </p:sp>
      <p:sp>
        <p:nvSpPr>
          <p:cNvPr id="162" name="Shape 162"/>
          <p:cNvSpPr/>
          <p:nvPr/>
        </p:nvSpPr>
        <p:spPr>
          <a:xfrm>
            <a:off x="11401871" y="3707035"/>
            <a:ext cx="5546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</a:t>
            </a:r>
          </a:p>
        </p:txBody>
      </p:sp>
      <p:sp>
        <p:nvSpPr>
          <p:cNvPr id="163" name="Shape 163"/>
          <p:cNvSpPr/>
          <p:nvPr/>
        </p:nvSpPr>
        <p:spPr>
          <a:xfrm>
            <a:off x="12319000" y="37070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</a:t>
            </a:r>
          </a:p>
        </p:txBody>
      </p:sp>
      <p:sp>
        <p:nvSpPr>
          <p:cNvPr id="164" name="Shape 164"/>
          <p:cNvSpPr/>
          <p:nvPr/>
        </p:nvSpPr>
        <p:spPr>
          <a:xfrm>
            <a:off x="7391400" y="7950200"/>
            <a:ext cx="1193800" cy="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763000" y="8369300"/>
            <a:ext cx="2044700" cy="3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 flipV="1">
            <a:off x="7416800" y="7594600"/>
            <a:ext cx="0" cy="3810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248946" y="7141554"/>
            <a:ext cx="283717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A</a:t>
            </a:r>
          </a:p>
        </p:txBody>
      </p:sp>
      <p:sp>
        <p:nvSpPr>
          <p:cNvPr id="168" name="Shape 168"/>
          <p:cNvSpPr/>
          <p:nvPr/>
        </p:nvSpPr>
        <p:spPr>
          <a:xfrm>
            <a:off x="8404646" y="7141554"/>
            <a:ext cx="283717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B</a:t>
            </a:r>
          </a:p>
        </p:txBody>
      </p:sp>
      <p:sp>
        <p:nvSpPr>
          <p:cNvPr id="169" name="Shape 169"/>
          <p:cNvSpPr/>
          <p:nvPr/>
        </p:nvSpPr>
        <p:spPr>
          <a:xfrm>
            <a:off x="7391400" y="8813800"/>
            <a:ext cx="1193800" cy="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 flipV="1">
            <a:off x="8547100" y="7594600"/>
            <a:ext cx="0" cy="3810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7416800" y="8788400"/>
            <a:ext cx="0" cy="3810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47100" y="8788400"/>
            <a:ext cx="0" cy="3810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430046" y="9262454"/>
            <a:ext cx="283717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A</a:t>
            </a:r>
          </a:p>
        </p:txBody>
      </p:sp>
      <p:sp>
        <p:nvSpPr>
          <p:cNvPr id="174" name="Shape 174"/>
          <p:cNvSpPr/>
          <p:nvPr/>
        </p:nvSpPr>
        <p:spPr>
          <a:xfrm>
            <a:off x="7274346" y="9249754"/>
            <a:ext cx="283717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B</a:t>
            </a:r>
          </a:p>
        </p:txBody>
      </p:sp>
      <p:sp>
        <p:nvSpPr>
          <p:cNvPr id="175" name="Shape 175"/>
          <p:cNvSpPr/>
          <p:nvPr/>
        </p:nvSpPr>
        <p:spPr>
          <a:xfrm>
            <a:off x="7773888" y="7954354"/>
            <a:ext cx="453133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EA</a:t>
            </a:r>
          </a:p>
        </p:txBody>
      </p:sp>
      <p:sp>
        <p:nvSpPr>
          <p:cNvPr id="176" name="Shape 176"/>
          <p:cNvSpPr/>
          <p:nvPr/>
        </p:nvSpPr>
        <p:spPr>
          <a:xfrm>
            <a:off x="7773888" y="8424254"/>
            <a:ext cx="453133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EB</a:t>
            </a:r>
          </a:p>
        </p:txBody>
      </p:sp>
      <p:sp>
        <p:nvSpPr>
          <p:cNvPr id="177" name="Shape 177"/>
          <p:cNvSpPr/>
          <p:nvPr/>
        </p:nvSpPr>
        <p:spPr>
          <a:xfrm>
            <a:off x="10998200" y="7937500"/>
            <a:ext cx="1193800" cy="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1010900" y="7581900"/>
            <a:ext cx="0" cy="3810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0855746" y="7128854"/>
            <a:ext cx="283717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</a:t>
            </a:r>
          </a:p>
        </p:txBody>
      </p:sp>
      <p:sp>
        <p:nvSpPr>
          <p:cNvPr id="180" name="Shape 180"/>
          <p:cNvSpPr/>
          <p:nvPr/>
        </p:nvSpPr>
        <p:spPr>
          <a:xfrm>
            <a:off x="11997370" y="7128854"/>
            <a:ext cx="311870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Q</a:t>
            </a:r>
          </a:p>
        </p:txBody>
      </p:sp>
      <p:sp>
        <p:nvSpPr>
          <p:cNvPr id="181" name="Shape 181"/>
          <p:cNvSpPr/>
          <p:nvPr/>
        </p:nvSpPr>
        <p:spPr>
          <a:xfrm>
            <a:off x="10998200" y="8801100"/>
            <a:ext cx="1193800" cy="5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2166600" y="7581900"/>
            <a:ext cx="0" cy="3810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 flipV="1">
            <a:off x="11010900" y="8788400"/>
            <a:ext cx="0" cy="3810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 flipV="1">
            <a:off x="12166600" y="8788400"/>
            <a:ext cx="0" cy="3810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2036846" y="9249754"/>
            <a:ext cx="283717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</a:t>
            </a:r>
          </a:p>
        </p:txBody>
      </p:sp>
      <p:sp>
        <p:nvSpPr>
          <p:cNvPr id="186" name="Shape 186"/>
          <p:cNvSpPr/>
          <p:nvPr/>
        </p:nvSpPr>
        <p:spPr>
          <a:xfrm>
            <a:off x="10867070" y="9237054"/>
            <a:ext cx="311870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Q</a:t>
            </a:r>
          </a:p>
        </p:txBody>
      </p:sp>
      <p:sp>
        <p:nvSpPr>
          <p:cNvPr id="187" name="Shape 187"/>
          <p:cNvSpPr/>
          <p:nvPr/>
        </p:nvSpPr>
        <p:spPr>
          <a:xfrm>
            <a:off x="11367988" y="7954354"/>
            <a:ext cx="453133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EP</a:t>
            </a:r>
          </a:p>
        </p:txBody>
      </p:sp>
      <p:sp>
        <p:nvSpPr>
          <p:cNvPr id="188" name="Shape 188"/>
          <p:cNvSpPr/>
          <p:nvPr/>
        </p:nvSpPr>
        <p:spPr>
          <a:xfrm>
            <a:off x="11353911" y="8424254"/>
            <a:ext cx="481286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EQ</a:t>
            </a:r>
          </a:p>
        </p:txBody>
      </p:sp>
      <p:sp>
        <p:nvSpPr>
          <p:cNvPr id="189" name="Shape 189"/>
          <p:cNvSpPr/>
          <p:nvPr/>
        </p:nvSpPr>
        <p:spPr>
          <a:xfrm>
            <a:off x="9080810" y="8398854"/>
            <a:ext cx="1412702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(EAB-EPQ)</a:t>
            </a:r>
          </a:p>
        </p:txBody>
      </p:sp>
      <p:sp>
        <p:nvSpPr>
          <p:cNvPr id="190" name="Shape 190"/>
          <p:cNvSpPr/>
          <p:nvPr/>
        </p:nvSpPr>
        <p:spPr>
          <a:xfrm flipV="1">
            <a:off x="7175500" y="7962900"/>
            <a:ext cx="228600" cy="43180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7175500" y="8382000"/>
            <a:ext cx="228600" cy="43180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 flipH="1" flipV="1">
            <a:off x="8559800" y="7950200"/>
            <a:ext cx="228600" cy="43180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flipH="1">
            <a:off x="8559800" y="8369300"/>
            <a:ext cx="228600" cy="43180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 flipV="1">
            <a:off x="10782300" y="7950200"/>
            <a:ext cx="228600" cy="43180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0782300" y="8369300"/>
            <a:ext cx="228600" cy="43180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 flipH="1" flipV="1">
            <a:off x="12166600" y="7937500"/>
            <a:ext cx="228600" cy="43180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 flipH="1">
            <a:off x="12166600" y="8356600"/>
            <a:ext cx="228600" cy="43180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 flipV="1">
            <a:off x="6743700" y="8382000"/>
            <a:ext cx="457200" cy="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flipV="1">
            <a:off x="12369800" y="8356600"/>
            <a:ext cx="457200" cy="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6752687" y="8392504"/>
            <a:ext cx="283717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E</a:t>
            </a:r>
          </a:p>
        </p:txBody>
      </p:sp>
      <p:sp>
        <p:nvSpPr>
          <p:cNvPr id="201" name="Shape 201"/>
          <p:cNvSpPr/>
          <p:nvPr/>
        </p:nvSpPr>
        <p:spPr>
          <a:xfrm>
            <a:off x="12547600" y="8379804"/>
            <a:ext cx="283717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E</a:t>
            </a:r>
          </a:p>
        </p:txBody>
      </p:sp>
      <p:sp>
        <p:nvSpPr>
          <p:cNvPr id="202" name="Shape 202"/>
          <p:cNvSpPr/>
          <p:nvPr/>
        </p:nvSpPr>
        <p:spPr>
          <a:xfrm>
            <a:off x="6400672" y="4298950"/>
            <a:ext cx="196215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/>
            </a:lvl1pPr>
          </a:lstStyle>
          <a:p>
            <a:pPr lvl="0">
              <a:defRPr sz="1800" u="none"/>
            </a:pPr>
            <a:r>
              <a:rPr sz="2400" u="sng"/>
              <a:t>Ping-Pong Bi Bi</a:t>
            </a:r>
          </a:p>
        </p:txBody>
      </p:sp>
      <p:sp>
        <p:nvSpPr>
          <p:cNvPr id="203" name="Shape 203"/>
          <p:cNvSpPr/>
          <p:nvPr/>
        </p:nvSpPr>
        <p:spPr>
          <a:xfrm>
            <a:off x="6361484" y="2089150"/>
            <a:ext cx="184487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/>
            </a:lvl1pPr>
          </a:lstStyle>
          <a:p>
            <a:pPr lvl="0">
              <a:defRPr sz="1800" u="none"/>
            </a:pPr>
            <a:r>
              <a:rPr sz="2400" u="sng"/>
              <a:t>Ordered Bi Bi</a:t>
            </a:r>
          </a:p>
        </p:txBody>
      </p:sp>
      <p:sp>
        <p:nvSpPr>
          <p:cNvPr id="204" name="Shape 204"/>
          <p:cNvSpPr/>
          <p:nvPr/>
        </p:nvSpPr>
        <p:spPr>
          <a:xfrm>
            <a:off x="6365701" y="6597650"/>
            <a:ext cx="178564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/>
            </a:lvl1pPr>
          </a:lstStyle>
          <a:p>
            <a:pPr lvl="0">
              <a:defRPr sz="1800" u="none"/>
            </a:pPr>
            <a:r>
              <a:rPr sz="2400" u="sng"/>
              <a:t>Random Bi Bi</a:t>
            </a:r>
          </a:p>
        </p:txBody>
      </p:sp>
      <p:sp>
        <p:nvSpPr>
          <p:cNvPr id="205" name="Shape 205"/>
          <p:cNvSpPr/>
          <p:nvPr/>
        </p:nvSpPr>
        <p:spPr>
          <a:xfrm flipV="1">
            <a:off x="7099300" y="5968982"/>
            <a:ext cx="5549900" cy="19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 flipV="1">
            <a:off x="7556500" y="53721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9296400" y="53721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 flipV="1">
            <a:off x="10350500" y="53721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2039600" y="53721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7391827" y="4862735"/>
            <a:ext cx="31760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</a:t>
            </a:r>
          </a:p>
        </p:txBody>
      </p:sp>
      <p:sp>
        <p:nvSpPr>
          <p:cNvPr id="211" name="Shape 211"/>
          <p:cNvSpPr/>
          <p:nvPr/>
        </p:nvSpPr>
        <p:spPr>
          <a:xfrm>
            <a:off x="9139857" y="48627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P</a:t>
            </a:r>
          </a:p>
        </p:txBody>
      </p:sp>
      <p:sp>
        <p:nvSpPr>
          <p:cNvPr id="212" name="Shape 212"/>
          <p:cNvSpPr/>
          <p:nvPr/>
        </p:nvSpPr>
        <p:spPr>
          <a:xfrm>
            <a:off x="10181257" y="48627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B</a:t>
            </a:r>
          </a:p>
        </p:txBody>
      </p:sp>
      <p:sp>
        <p:nvSpPr>
          <p:cNvPr id="213" name="Shape 213"/>
          <p:cNvSpPr/>
          <p:nvPr/>
        </p:nvSpPr>
        <p:spPr>
          <a:xfrm>
            <a:off x="11866165" y="4862735"/>
            <a:ext cx="35138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Q</a:t>
            </a:r>
          </a:p>
        </p:txBody>
      </p:sp>
      <p:sp>
        <p:nvSpPr>
          <p:cNvPr id="214" name="Shape 214"/>
          <p:cNvSpPr/>
          <p:nvPr/>
        </p:nvSpPr>
        <p:spPr>
          <a:xfrm>
            <a:off x="7057057" y="59676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</a:t>
            </a:r>
          </a:p>
        </p:txBody>
      </p:sp>
      <p:sp>
        <p:nvSpPr>
          <p:cNvPr id="215" name="Shape 215"/>
          <p:cNvSpPr/>
          <p:nvPr/>
        </p:nvSpPr>
        <p:spPr>
          <a:xfrm>
            <a:off x="7827441" y="5967635"/>
            <a:ext cx="129971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(EA-E’P)</a:t>
            </a:r>
          </a:p>
        </p:txBody>
      </p:sp>
      <p:sp>
        <p:nvSpPr>
          <p:cNvPr id="216" name="Shape 216"/>
          <p:cNvSpPr/>
          <p:nvPr/>
        </p:nvSpPr>
        <p:spPr>
          <a:xfrm>
            <a:off x="9664848" y="5967635"/>
            <a:ext cx="38531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E’</a:t>
            </a:r>
          </a:p>
        </p:txBody>
      </p:sp>
      <p:sp>
        <p:nvSpPr>
          <p:cNvPr id="217" name="Shape 217"/>
          <p:cNvSpPr/>
          <p:nvPr/>
        </p:nvSpPr>
        <p:spPr>
          <a:xfrm>
            <a:off x="10536808" y="5967635"/>
            <a:ext cx="133350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(E’B-EQ)</a:t>
            </a:r>
          </a:p>
        </p:txBody>
      </p:sp>
      <p:sp>
        <p:nvSpPr>
          <p:cNvPr id="218" name="Shape 218"/>
          <p:cNvSpPr/>
          <p:nvPr/>
        </p:nvSpPr>
        <p:spPr>
          <a:xfrm>
            <a:off x="12344400" y="59676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多基質多産物反応の速度式を導くには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Briggs-Haldaneの方法</a:t>
            </a:r>
          </a:p>
          <a:p>
            <a:pPr lvl="1">
              <a:defRPr sz="1800"/>
            </a:pPr>
            <a:r>
              <a:rPr sz="2400"/>
              <a:t>酵素・基質複合体濃度の定常状態を仮定</a:t>
            </a:r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これを多基質多産物反応に拡張</a:t>
            </a:r>
          </a:p>
          <a:p>
            <a:pPr lvl="1">
              <a:defRPr sz="1800"/>
            </a:pPr>
            <a:r>
              <a:rPr sz="2400"/>
              <a:t>すべての酵素・基質複合体濃度が定常状態にあると仮定</a:t>
            </a:r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ただし、すべて数式でやると間違いやすい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578358">
              <a:defRPr sz="1800"/>
            </a:pPr>
            <a:r>
              <a:rPr sz="4752" dirty="0"/>
              <a:t>King-Altman法：図形による速度式導出</a:t>
            </a:r>
          </a:p>
          <a:p>
            <a:pPr lvl="0" defTabSz="578358">
              <a:defRPr sz="1800"/>
            </a:pPr>
            <a:r>
              <a:rPr sz="3564" dirty="0"/>
              <a:t>Briggs-Haldaneの計算と等価な解法である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863600" y="2641600"/>
            <a:ext cx="10464800" cy="252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Cleland diagram (左)から King-Altman diagram (右)をつくる</a:t>
            </a:r>
          </a:p>
          <a:p>
            <a:pPr lvl="1">
              <a:defRPr sz="1800"/>
            </a:pPr>
            <a:r>
              <a:rPr sz="2400"/>
              <a:t>酵素の状態を</a:t>
            </a:r>
            <a:r>
              <a:rPr sz="2400">
                <a:solidFill>
                  <a:srgbClr val="E32400"/>
                </a:solidFill>
              </a:rPr>
              <a:t>ノード</a:t>
            </a:r>
            <a:r>
              <a:rPr sz="2400"/>
              <a:t>（節点）とするグラフ</a:t>
            </a:r>
          </a:p>
          <a:p>
            <a:pPr lvl="1">
              <a:defRPr sz="1800"/>
            </a:pPr>
            <a:r>
              <a:rPr sz="2400"/>
              <a:t>これ以降、Ordered Uni Bi 反応を例にとって説明する</a:t>
            </a:r>
          </a:p>
        </p:txBody>
      </p:sp>
      <p:sp>
        <p:nvSpPr>
          <p:cNvPr id="225" name="Shape 225"/>
          <p:cNvSpPr/>
          <p:nvPr/>
        </p:nvSpPr>
        <p:spPr>
          <a:xfrm flipV="1">
            <a:off x="304800" y="8001006"/>
            <a:ext cx="6019800" cy="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 flipV="1">
            <a:off x="1079500" y="6921500"/>
            <a:ext cx="0" cy="10795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69280" y="6223000"/>
            <a:ext cx="41925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228" name="Shape 228"/>
          <p:cNvSpPr/>
          <p:nvPr/>
        </p:nvSpPr>
        <p:spPr>
          <a:xfrm>
            <a:off x="3815680" y="6223000"/>
            <a:ext cx="41925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P</a:t>
            </a:r>
          </a:p>
        </p:txBody>
      </p:sp>
      <p:sp>
        <p:nvSpPr>
          <p:cNvPr id="229" name="Shape 229"/>
          <p:cNvSpPr/>
          <p:nvPr/>
        </p:nvSpPr>
        <p:spPr>
          <a:xfrm>
            <a:off x="304775" y="7988300"/>
            <a:ext cx="41925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</a:t>
            </a:r>
          </a:p>
        </p:txBody>
      </p:sp>
      <p:sp>
        <p:nvSpPr>
          <p:cNvPr id="230" name="Shape 230"/>
          <p:cNvSpPr/>
          <p:nvPr/>
        </p:nvSpPr>
        <p:spPr>
          <a:xfrm>
            <a:off x="1507021" y="7988300"/>
            <a:ext cx="2146474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(EA-EPQ)</a:t>
            </a:r>
          </a:p>
        </p:txBody>
      </p:sp>
      <p:sp>
        <p:nvSpPr>
          <p:cNvPr id="231" name="Shape 231"/>
          <p:cNvSpPr/>
          <p:nvPr/>
        </p:nvSpPr>
        <p:spPr>
          <a:xfrm>
            <a:off x="5880075" y="7988300"/>
            <a:ext cx="41925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</a:t>
            </a:r>
          </a:p>
        </p:txBody>
      </p:sp>
      <p:sp>
        <p:nvSpPr>
          <p:cNvPr id="232" name="Shape 232"/>
          <p:cNvSpPr/>
          <p:nvPr/>
        </p:nvSpPr>
        <p:spPr>
          <a:xfrm>
            <a:off x="643731" y="7181850"/>
            <a:ext cx="351186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33" name="Shape 233"/>
          <p:cNvSpPr/>
          <p:nvPr/>
        </p:nvSpPr>
        <p:spPr>
          <a:xfrm>
            <a:off x="4013200" y="6921500"/>
            <a:ext cx="0" cy="10795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206487" y="7200900"/>
            <a:ext cx="41885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</a:p>
        </p:txBody>
      </p:sp>
      <p:sp>
        <p:nvSpPr>
          <p:cNvPr id="235" name="Shape 235"/>
          <p:cNvSpPr/>
          <p:nvPr/>
        </p:nvSpPr>
        <p:spPr>
          <a:xfrm>
            <a:off x="3589771" y="7226300"/>
            <a:ext cx="351186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36" name="Shape 236"/>
          <p:cNvSpPr/>
          <p:nvPr/>
        </p:nvSpPr>
        <p:spPr>
          <a:xfrm>
            <a:off x="4076637" y="7251700"/>
            <a:ext cx="41885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</a:p>
        </p:txBody>
      </p:sp>
      <p:sp>
        <p:nvSpPr>
          <p:cNvPr id="237" name="Shape 237"/>
          <p:cNvSpPr/>
          <p:nvPr/>
        </p:nvSpPr>
        <p:spPr>
          <a:xfrm>
            <a:off x="6540500" y="6604000"/>
            <a:ext cx="1104900" cy="1270000"/>
          </a:xfrm>
          <a:prstGeom prst="rightArrow">
            <a:avLst>
              <a:gd name="adj1" fmla="val 32000"/>
              <a:gd name="adj2" fmla="val 50575"/>
            </a:avLst>
          </a:prstGeom>
          <a:blipFill>
            <a:blip r:embed="rId2"/>
          </a:blipFill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7823224" y="5918200"/>
            <a:ext cx="41925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</a:t>
            </a:r>
          </a:p>
        </p:txBody>
      </p:sp>
      <p:sp>
        <p:nvSpPr>
          <p:cNvPr id="239" name="Shape 239"/>
          <p:cNvSpPr/>
          <p:nvPr/>
        </p:nvSpPr>
        <p:spPr>
          <a:xfrm>
            <a:off x="10572663" y="5911850"/>
            <a:ext cx="2146474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(EA-EPQ)</a:t>
            </a:r>
          </a:p>
        </p:txBody>
      </p:sp>
      <p:sp>
        <p:nvSpPr>
          <p:cNvPr id="240" name="Shape 240"/>
          <p:cNvSpPr/>
          <p:nvPr/>
        </p:nvSpPr>
        <p:spPr>
          <a:xfrm>
            <a:off x="9093262" y="5626100"/>
            <a:ext cx="774304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</a:p>
        </p:txBody>
      </p:sp>
      <p:sp>
        <p:nvSpPr>
          <p:cNvPr id="241" name="Shape 241"/>
          <p:cNvSpPr/>
          <p:nvPr/>
        </p:nvSpPr>
        <p:spPr>
          <a:xfrm>
            <a:off x="9270937" y="6362700"/>
            <a:ext cx="41885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</a:p>
        </p:txBody>
      </p:sp>
      <p:sp>
        <p:nvSpPr>
          <p:cNvPr id="242" name="Shape 242"/>
          <p:cNvSpPr/>
          <p:nvPr/>
        </p:nvSpPr>
        <p:spPr>
          <a:xfrm>
            <a:off x="9973716" y="6858000"/>
            <a:ext cx="79137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[P]</a:t>
            </a:r>
          </a:p>
        </p:txBody>
      </p:sp>
      <p:sp>
        <p:nvSpPr>
          <p:cNvPr id="243" name="Shape 243"/>
          <p:cNvSpPr/>
          <p:nvPr/>
        </p:nvSpPr>
        <p:spPr>
          <a:xfrm>
            <a:off x="10917721" y="7391400"/>
            <a:ext cx="35118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44" name="Shape 244"/>
          <p:cNvSpPr/>
          <p:nvPr/>
        </p:nvSpPr>
        <p:spPr>
          <a:xfrm>
            <a:off x="9474187" y="8280400"/>
            <a:ext cx="774875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EQ</a:t>
            </a:r>
          </a:p>
        </p:txBody>
      </p:sp>
      <p:sp>
        <p:nvSpPr>
          <p:cNvPr id="245" name="Shape 245"/>
          <p:cNvSpPr/>
          <p:nvPr/>
        </p:nvSpPr>
        <p:spPr>
          <a:xfrm flipH="1" flipV="1">
            <a:off x="8572500" y="6134099"/>
            <a:ext cx="1841500" cy="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 flipV="1">
            <a:off x="8547100" y="6337297"/>
            <a:ext cx="1841500" cy="4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8274815" y="6796599"/>
            <a:ext cx="1039868" cy="1519803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H="1" flipV="1">
            <a:off x="8465316" y="6733100"/>
            <a:ext cx="1039867" cy="1519804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H="1">
            <a:off x="10173930" y="6666464"/>
            <a:ext cx="1000396" cy="154607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 flipV="1">
            <a:off x="10300929" y="6806168"/>
            <a:ext cx="1000399" cy="1546069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004399" y="7162800"/>
            <a:ext cx="84197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[Q]</a:t>
            </a:r>
          </a:p>
        </p:txBody>
      </p:sp>
      <p:sp>
        <p:nvSpPr>
          <p:cNvPr id="252" name="Shape 252"/>
          <p:cNvSpPr/>
          <p:nvPr/>
        </p:nvSpPr>
        <p:spPr>
          <a:xfrm>
            <a:off x="8356600" y="7391400"/>
            <a:ext cx="35118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53" name="Shape 253"/>
          <p:cNvSpPr/>
          <p:nvPr/>
        </p:nvSpPr>
        <p:spPr>
          <a:xfrm>
            <a:off x="5422962" y="6235700"/>
            <a:ext cx="469925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Q</a:t>
            </a:r>
          </a:p>
        </p:txBody>
      </p:sp>
      <p:sp>
        <p:nvSpPr>
          <p:cNvPr id="254" name="Shape 254"/>
          <p:cNvSpPr/>
          <p:nvPr/>
        </p:nvSpPr>
        <p:spPr>
          <a:xfrm>
            <a:off x="5651500" y="6934200"/>
            <a:ext cx="0" cy="10795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232400" y="7239000"/>
            <a:ext cx="35118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56" name="Shape 256"/>
          <p:cNvSpPr/>
          <p:nvPr/>
        </p:nvSpPr>
        <p:spPr>
          <a:xfrm>
            <a:off x="5715000" y="7264400"/>
            <a:ext cx="418852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</a:p>
        </p:txBody>
      </p:sp>
      <p:sp>
        <p:nvSpPr>
          <p:cNvPr id="257" name="Shape 257"/>
          <p:cNvSpPr/>
          <p:nvPr/>
        </p:nvSpPr>
        <p:spPr>
          <a:xfrm>
            <a:off x="4470387" y="7975600"/>
            <a:ext cx="774875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EQ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36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手順１：一辺少ないグラフを</a:t>
            </a:r>
            <a:r>
              <a:rPr sz="4000"/>
              <a:t>列挙する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342900" y="2057400"/>
            <a:ext cx="12306300" cy="5537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「基本図形」を抽出する</a:t>
            </a:r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基本図形から辺を１つ削ってできるグラフを列挙する</a:t>
            </a:r>
          </a:p>
        </p:txBody>
      </p:sp>
      <p:sp>
        <p:nvSpPr>
          <p:cNvPr id="261" name="Shape 261"/>
          <p:cNvSpPr/>
          <p:nvPr/>
        </p:nvSpPr>
        <p:spPr>
          <a:xfrm>
            <a:off x="2374924" y="3390900"/>
            <a:ext cx="41925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</a:t>
            </a:r>
          </a:p>
        </p:txBody>
      </p:sp>
      <p:sp>
        <p:nvSpPr>
          <p:cNvPr id="262" name="Shape 262"/>
          <p:cNvSpPr/>
          <p:nvPr/>
        </p:nvSpPr>
        <p:spPr>
          <a:xfrm>
            <a:off x="5124363" y="3384550"/>
            <a:ext cx="2146474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(EA-EPQ)</a:t>
            </a:r>
          </a:p>
        </p:txBody>
      </p:sp>
      <p:sp>
        <p:nvSpPr>
          <p:cNvPr id="263" name="Shape 263"/>
          <p:cNvSpPr/>
          <p:nvPr/>
        </p:nvSpPr>
        <p:spPr>
          <a:xfrm>
            <a:off x="3644962" y="3098800"/>
            <a:ext cx="774304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</a:p>
        </p:txBody>
      </p:sp>
      <p:sp>
        <p:nvSpPr>
          <p:cNvPr id="264" name="Shape 264"/>
          <p:cNvSpPr/>
          <p:nvPr/>
        </p:nvSpPr>
        <p:spPr>
          <a:xfrm>
            <a:off x="3822637" y="3835400"/>
            <a:ext cx="41885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</a:p>
        </p:txBody>
      </p:sp>
      <p:sp>
        <p:nvSpPr>
          <p:cNvPr id="265" name="Shape 265"/>
          <p:cNvSpPr/>
          <p:nvPr/>
        </p:nvSpPr>
        <p:spPr>
          <a:xfrm>
            <a:off x="4525416" y="4330700"/>
            <a:ext cx="79137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[P]</a:t>
            </a:r>
          </a:p>
        </p:txBody>
      </p:sp>
      <p:sp>
        <p:nvSpPr>
          <p:cNvPr id="266" name="Shape 266"/>
          <p:cNvSpPr/>
          <p:nvPr/>
        </p:nvSpPr>
        <p:spPr>
          <a:xfrm>
            <a:off x="5469421" y="4864100"/>
            <a:ext cx="35118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67" name="Shape 267"/>
          <p:cNvSpPr/>
          <p:nvPr/>
        </p:nvSpPr>
        <p:spPr>
          <a:xfrm>
            <a:off x="4025887" y="5753100"/>
            <a:ext cx="774875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EQ</a:t>
            </a:r>
          </a:p>
        </p:txBody>
      </p:sp>
      <p:sp>
        <p:nvSpPr>
          <p:cNvPr id="268" name="Shape 268"/>
          <p:cNvSpPr/>
          <p:nvPr/>
        </p:nvSpPr>
        <p:spPr>
          <a:xfrm flipH="1" flipV="1">
            <a:off x="3124200" y="3606799"/>
            <a:ext cx="1841500" cy="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 flipV="1">
            <a:off x="3098800" y="3809997"/>
            <a:ext cx="1841500" cy="4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826515" y="4269299"/>
            <a:ext cx="1039868" cy="1519803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 flipH="1" flipV="1">
            <a:off x="3017016" y="4205800"/>
            <a:ext cx="1039867" cy="1519804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 flipH="1">
            <a:off x="4725630" y="4139164"/>
            <a:ext cx="1000396" cy="154607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 flipV="1">
            <a:off x="4852629" y="4278868"/>
            <a:ext cx="1000399" cy="1546069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556099" y="4635500"/>
            <a:ext cx="84197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[Q]</a:t>
            </a:r>
          </a:p>
        </p:txBody>
      </p:sp>
      <p:sp>
        <p:nvSpPr>
          <p:cNvPr id="275" name="Shape 275"/>
          <p:cNvSpPr/>
          <p:nvPr/>
        </p:nvSpPr>
        <p:spPr>
          <a:xfrm>
            <a:off x="2908300" y="4864100"/>
            <a:ext cx="35118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6" name="Shape 276"/>
          <p:cNvSpPr/>
          <p:nvPr/>
        </p:nvSpPr>
        <p:spPr>
          <a:xfrm rot="10800000">
            <a:off x="9372598" y="4025900"/>
            <a:ext cx="2235201" cy="176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302500" y="4064000"/>
            <a:ext cx="1104900" cy="1270000"/>
          </a:xfrm>
          <a:prstGeom prst="rightArrow">
            <a:avLst>
              <a:gd name="adj1" fmla="val 32000"/>
              <a:gd name="adj2" fmla="val 50575"/>
            </a:avLst>
          </a:prstGeom>
          <a:solidFill>
            <a:srgbClr val="FFD479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 flipV="1">
            <a:off x="2451089" y="7895163"/>
            <a:ext cx="1799188" cy="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 flipV="1">
            <a:off x="8432800" y="7907873"/>
            <a:ext cx="1799187" cy="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2463799" y="7895173"/>
            <a:ext cx="935568" cy="134196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 flipH="1">
            <a:off x="9381066" y="7912100"/>
            <a:ext cx="863601" cy="1354668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5429199" y="7924800"/>
            <a:ext cx="935567" cy="134196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6349999" y="7928837"/>
            <a:ext cx="863601" cy="1354668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1270000" y="38100"/>
            <a:ext cx="10464800" cy="15367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手順２：一辺少ないグラフに矢印をつける</a:t>
            </a:r>
          </a:p>
        </p:txBody>
      </p:sp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xfrm>
            <a:off x="1143000" y="1409700"/>
            <a:ext cx="10706100" cy="2628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すべての矢印が、最終的には１つの頂点に収斂しているようなパターンを列挙する（</a:t>
            </a:r>
            <a:r>
              <a:rPr sz="2800">
                <a:solidFill>
                  <a:srgbClr val="E63B7A"/>
                </a:solidFill>
              </a:rPr>
              <a:t>×</a:t>
            </a:r>
            <a:r>
              <a:rPr sz="2800"/>
              <a:t>のパターンはこれに該当しない）</a:t>
            </a:r>
          </a:p>
          <a:p>
            <a:pPr lvl="0">
              <a:defRPr sz="1800"/>
            </a:pPr>
            <a:r>
              <a:rPr sz="2800"/>
              <a:t>「頂点A → 頂点B → 頂点C」のような連続する矢印は、       頂点Cに収斂しているとみなす（</a:t>
            </a:r>
            <a:r>
              <a:rPr sz="2800">
                <a:solidFill>
                  <a:srgbClr val="0433FF"/>
                </a:solidFill>
              </a:rPr>
              <a:t>青</a:t>
            </a:r>
            <a:r>
              <a:rPr sz="2800"/>
              <a:t>で示した経路）</a:t>
            </a:r>
          </a:p>
        </p:txBody>
      </p:sp>
      <p:sp>
        <p:nvSpPr>
          <p:cNvPr id="287" name="Shape 287"/>
          <p:cNvSpPr/>
          <p:nvPr/>
        </p:nvSpPr>
        <p:spPr>
          <a:xfrm>
            <a:off x="4762423" y="4519082"/>
            <a:ext cx="1452188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 flipH="1" flipV="1">
            <a:off x="4699023" y="4656649"/>
            <a:ext cx="691361" cy="1005455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flipV="1">
            <a:off x="596889" y="4580462"/>
            <a:ext cx="1549411" cy="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609599" y="4567773"/>
            <a:ext cx="745068" cy="1058327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6974629" y="4648199"/>
            <a:ext cx="686702" cy="10086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7061123" y="4493682"/>
            <a:ext cx="1452188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 flipH="1" flipV="1">
            <a:off x="9334500" y="6415093"/>
            <a:ext cx="691360" cy="1005455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 flipH="1">
            <a:off x="10074330" y="6388100"/>
            <a:ext cx="678337" cy="103404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 flipH="1" flipV="1">
            <a:off x="4787900" y="6376993"/>
            <a:ext cx="691360" cy="1005455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 flipV="1">
            <a:off x="5650402" y="6349999"/>
            <a:ext cx="678337" cy="10340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 flipH="1">
            <a:off x="9334486" y="8339667"/>
            <a:ext cx="1341995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 flipH="1">
            <a:off x="4813299" y="8238067"/>
            <a:ext cx="1341995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99" name="Shape 299"/>
          <p:cNvSpPr/>
          <p:nvPr/>
        </p:nvSpPr>
        <p:spPr>
          <a:xfrm flipH="1">
            <a:off x="10070002" y="8445500"/>
            <a:ext cx="678337" cy="103404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flipV="1">
            <a:off x="5510702" y="8331199"/>
            <a:ext cx="678337" cy="10340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9298729" y="4597399"/>
            <a:ext cx="686702" cy="10086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 flipH="1">
            <a:off x="9347199" y="4491567"/>
            <a:ext cx="1341995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127029" y="6426199"/>
            <a:ext cx="686702" cy="10086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 flipV="1">
            <a:off x="7898302" y="6413499"/>
            <a:ext cx="678337" cy="10340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7035800" y="8263463"/>
            <a:ext cx="1452188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 flipH="1">
            <a:off x="7847502" y="8293100"/>
            <a:ext cx="678337" cy="103404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601867" y="6324600"/>
            <a:ext cx="745068" cy="1058327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 flipH="1">
            <a:off x="1346199" y="6315543"/>
            <a:ext cx="778934" cy="1100864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 flipV="1">
            <a:off x="584199" y="8211496"/>
            <a:ext cx="1549411" cy="2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 flipH="1">
            <a:off x="1346199" y="8195143"/>
            <a:ext cx="778934" cy="1100864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933700" y="6235700"/>
            <a:ext cx="1104900" cy="1270000"/>
          </a:xfrm>
          <a:prstGeom prst="rightArrow">
            <a:avLst>
              <a:gd name="adj1" fmla="val 32000"/>
              <a:gd name="adj2" fmla="val 50575"/>
            </a:avLst>
          </a:prstGeom>
          <a:solidFill>
            <a:srgbClr val="FFD479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933700" y="4495800"/>
            <a:ext cx="1104900" cy="1270000"/>
          </a:xfrm>
          <a:prstGeom prst="rightArrow">
            <a:avLst>
              <a:gd name="adj1" fmla="val 32000"/>
              <a:gd name="adj2" fmla="val 50575"/>
            </a:avLst>
          </a:prstGeom>
          <a:solidFill>
            <a:srgbClr val="FFD479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933700" y="7975600"/>
            <a:ext cx="1104900" cy="1270000"/>
          </a:xfrm>
          <a:prstGeom prst="rightArrow">
            <a:avLst>
              <a:gd name="adj1" fmla="val 32000"/>
              <a:gd name="adj2" fmla="val 50575"/>
            </a:avLst>
          </a:prstGeom>
          <a:solidFill>
            <a:srgbClr val="FFD479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 flipH="1">
            <a:off x="11341099" y="4491567"/>
            <a:ext cx="1341995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 flipH="1" flipV="1">
            <a:off x="11315700" y="4611693"/>
            <a:ext cx="691360" cy="1005455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1290300" y="4203700"/>
            <a:ext cx="1270000" cy="1270000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flipV="1">
            <a:off x="11226800" y="4216400"/>
            <a:ext cx="1270000" cy="1270000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1203729" y="6438899"/>
            <a:ext cx="686702" cy="10086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 flipH="1">
            <a:off x="12000402" y="6426200"/>
            <a:ext cx="678337" cy="103404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 flipV="1">
            <a:off x="11962302" y="8458199"/>
            <a:ext cx="678337" cy="10340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11226800" y="8339663"/>
            <a:ext cx="1452188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1315700" y="6248400"/>
            <a:ext cx="1270000" cy="1270000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flipV="1">
            <a:off x="11252200" y="6261100"/>
            <a:ext cx="1270000" cy="1270000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1404600" y="8153400"/>
            <a:ext cx="1270000" cy="1270000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V="1">
            <a:off x="11341100" y="8166100"/>
            <a:ext cx="1270000" cy="1270000"/>
          </a:xfrm>
          <a:prstGeom prst="line">
            <a:avLst/>
          </a:prstGeom>
          <a:ln w="889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 flipV="1">
            <a:off x="4292570" y="4357630"/>
            <a:ext cx="1642594" cy="2"/>
          </a:xfrm>
          <a:prstGeom prst="line">
            <a:avLst/>
          </a:pr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 flipH="1" flipV="1">
            <a:off x="4305297" y="4370395"/>
            <a:ext cx="791637" cy="1183739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 flipH="1">
            <a:off x="8974666" y="4326466"/>
            <a:ext cx="1574827" cy="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983867" y="4330700"/>
            <a:ext cx="718932" cy="1147234"/>
          </a:xfrm>
          <a:prstGeom prst="line">
            <a:avLst/>
          </a:pr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9276386" y="6616700"/>
            <a:ext cx="773547" cy="1109133"/>
          </a:xfrm>
          <a:prstGeom prst="line">
            <a:avLst/>
          </a:pr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 flipH="1">
            <a:off x="10058400" y="6632038"/>
            <a:ext cx="702495" cy="1140363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 flipH="1">
            <a:off x="7865353" y="6654799"/>
            <a:ext cx="753715" cy="1134535"/>
          </a:xfrm>
          <a:prstGeom prst="line">
            <a:avLst/>
          </a:pr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7086600" y="6688666"/>
            <a:ext cx="777350" cy="1081097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 flipH="1">
            <a:off x="8089899" y="8118824"/>
            <a:ext cx="753716" cy="1134535"/>
          </a:xfrm>
          <a:prstGeom prst="line">
            <a:avLst/>
          </a:pr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7188199" y="8098363"/>
            <a:ext cx="1667935" cy="4242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 flipV="1">
            <a:off x="4914900" y="8083332"/>
            <a:ext cx="1642593" cy="1"/>
          </a:xfrm>
          <a:prstGeom prst="line">
            <a:avLst/>
          </a:pr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 flipV="1">
            <a:off x="5774266" y="8070944"/>
            <a:ext cx="743484" cy="1191590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36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手順３：矢印の最終到達点ごとに</a:t>
            </a:r>
          </a:p>
          <a:p>
            <a:pPr lvl="0">
              <a:defRPr sz="1800"/>
            </a:pPr>
            <a:r>
              <a:rPr sz="4400"/>
              <a:t>グラフを分類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673100" y="1676400"/>
            <a:ext cx="11074400" cy="1346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矢印が最終的に到達する頂点が同じグラフをグループとみなす</a:t>
            </a:r>
          </a:p>
        </p:txBody>
      </p:sp>
      <p:sp>
        <p:nvSpPr>
          <p:cNvPr id="341" name="Shape 341"/>
          <p:cNvSpPr/>
          <p:nvPr/>
        </p:nvSpPr>
        <p:spPr>
          <a:xfrm>
            <a:off x="2158923" y="4011082"/>
            <a:ext cx="1452188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 flipH="1" flipV="1">
            <a:off x="2120923" y="4072449"/>
            <a:ext cx="691361" cy="1005455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450629" y="4317999"/>
            <a:ext cx="686702" cy="10086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537123" y="4163482"/>
            <a:ext cx="1452188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 flipH="1" flipV="1">
            <a:off x="8966200" y="6084893"/>
            <a:ext cx="691360" cy="1005455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 flipH="1">
            <a:off x="9833030" y="6057900"/>
            <a:ext cx="678337" cy="103404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 flipH="1" flipV="1">
            <a:off x="2159000" y="5868993"/>
            <a:ext cx="691360" cy="1005455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 flipV="1">
            <a:off x="3046902" y="5841999"/>
            <a:ext cx="678337" cy="10340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 flipH="1">
            <a:off x="8851886" y="7933267"/>
            <a:ext cx="1341995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 flipH="1">
            <a:off x="2209799" y="7730067"/>
            <a:ext cx="1341995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 flipH="1">
            <a:off x="9663602" y="8115300"/>
            <a:ext cx="678337" cy="103404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 flipV="1">
            <a:off x="2894502" y="7772399"/>
            <a:ext cx="678337" cy="10340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854229" y="4267199"/>
            <a:ext cx="686702" cy="10086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 flipH="1">
            <a:off x="8864599" y="4161367"/>
            <a:ext cx="1341995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603029" y="6095999"/>
            <a:ext cx="686702" cy="10086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 flipV="1">
            <a:off x="6310802" y="6070599"/>
            <a:ext cx="678337" cy="10340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511800" y="7933263"/>
            <a:ext cx="1452188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 flipH="1">
            <a:off x="6285402" y="7988300"/>
            <a:ext cx="678337" cy="103404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1600200" y="3670300"/>
            <a:ext cx="2679700" cy="5689600"/>
          </a:xfrm>
          <a:prstGeom prst="roundRect">
            <a:avLst>
              <a:gd name="adj" fmla="val 7109"/>
            </a:avLst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864100" y="3632200"/>
            <a:ext cx="2679700" cy="5689600"/>
          </a:xfrm>
          <a:prstGeom prst="roundRect">
            <a:avLst>
              <a:gd name="adj" fmla="val 7109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8267700" y="3632200"/>
            <a:ext cx="3568700" cy="5689600"/>
          </a:xfrm>
          <a:prstGeom prst="roundRect">
            <a:avLst>
              <a:gd name="adj" fmla="val 5338"/>
            </a:avLst>
          </a:prstGeom>
          <a:ln w="254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675483" y="5104035"/>
            <a:ext cx="5546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</a:t>
            </a:r>
          </a:p>
        </p:txBody>
      </p:sp>
      <p:sp>
        <p:nvSpPr>
          <p:cNvPr id="363" name="Shape 363"/>
          <p:cNvSpPr/>
          <p:nvPr/>
        </p:nvSpPr>
        <p:spPr>
          <a:xfrm>
            <a:off x="2679700" y="6882035"/>
            <a:ext cx="5546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</a:t>
            </a:r>
          </a:p>
        </p:txBody>
      </p:sp>
      <p:sp>
        <p:nvSpPr>
          <p:cNvPr id="364" name="Shape 364"/>
          <p:cNvSpPr/>
          <p:nvPr/>
        </p:nvSpPr>
        <p:spPr>
          <a:xfrm>
            <a:off x="2654300" y="8812435"/>
            <a:ext cx="5546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</a:t>
            </a:r>
          </a:p>
        </p:txBody>
      </p:sp>
      <p:sp>
        <p:nvSpPr>
          <p:cNvPr id="365" name="Shape 365"/>
          <p:cNvSpPr/>
          <p:nvPr/>
        </p:nvSpPr>
        <p:spPr>
          <a:xfrm>
            <a:off x="5185841" y="38340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</a:t>
            </a:r>
          </a:p>
        </p:txBody>
      </p:sp>
      <p:sp>
        <p:nvSpPr>
          <p:cNvPr id="366" name="Shape 366"/>
          <p:cNvSpPr/>
          <p:nvPr/>
        </p:nvSpPr>
        <p:spPr>
          <a:xfrm>
            <a:off x="5232400" y="56628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</a:t>
            </a:r>
          </a:p>
        </p:txBody>
      </p:sp>
      <p:sp>
        <p:nvSpPr>
          <p:cNvPr id="367" name="Shape 367"/>
          <p:cNvSpPr/>
          <p:nvPr/>
        </p:nvSpPr>
        <p:spPr>
          <a:xfrm>
            <a:off x="5232400" y="76694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</a:t>
            </a:r>
          </a:p>
        </p:txBody>
      </p:sp>
      <p:sp>
        <p:nvSpPr>
          <p:cNvPr id="368" name="Shape 368"/>
          <p:cNvSpPr/>
          <p:nvPr/>
        </p:nvSpPr>
        <p:spPr>
          <a:xfrm>
            <a:off x="10257358" y="3935635"/>
            <a:ext cx="14690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(EA-EPQ)</a:t>
            </a:r>
          </a:p>
        </p:txBody>
      </p:sp>
      <p:sp>
        <p:nvSpPr>
          <p:cNvPr id="369" name="Shape 369"/>
          <p:cNvSpPr/>
          <p:nvPr/>
        </p:nvSpPr>
        <p:spPr>
          <a:xfrm>
            <a:off x="10210800" y="5510435"/>
            <a:ext cx="14690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(EA-EPQ)</a:t>
            </a:r>
          </a:p>
        </p:txBody>
      </p:sp>
      <p:sp>
        <p:nvSpPr>
          <p:cNvPr id="370" name="Shape 370"/>
          <p:cNvSpPr/>
          <p:nvPr/>
        </p:nvSpPr>
        <p:spPr>
          <a:xfrm>
            <a:off x="10261600" y="7631335"/>
            <a:ext cx="14690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(EA-EPQ)</a:t>
            </a:r>
          </a:p>
        </p:txBody>
      </p:sp>
      <p:sp>
        <p:nvSpPr>
          <p:cNvPr id="371" name="Shape 371"/>
          <p:cNvSpPr/>
          <p:nvPr/>
        </p:nvSpPr>
        <p:spPr>
          <a:xfrm>
            <a:off x="2171377" y="3135535"/>
            <a:ext cx="1418928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 group</a:t>
            </a:r>
          </a:p>
        </p:txBody>
      </p:sp>
      <p:sp>
        <p:nvSpPr>
          <p:cNvPr id="372" name="Shape 372"/>
          <p:cNvSpPr/>
          <p:nvPr/>
        </p:nvSpPr>
        <p:spPr>
          <a:xfrm>
            <a:off x="5516041" y="3148235"/>
            <a:ext cx="118184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 group</a:t>
            </a:r>
          </a:p>
        </p:txBody>
      </p:sp>
      <p:sp>
        <p:nvSpPr>
          <p:cNvPr id="373" name="Shape 373"/>
          <p:cNvSpPr/>
          <p:nvPr/>
        </p:nvSpPr>
        <p:spPr>
          <a:xfrm>
            <a:off x="8822258" y="3148235"/>
            <a:ext cx="2333328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(EA-EPQ) group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367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手順４：矢印に速度定数を割り当てる</a:t>
            </a:r>
          </a:p>
        </p:txBody>
      </p:sp>
      <p:sp>
        <p:nvSpPr>
          <p:cNvPr id="376" name="Shape 376"/>
          <p:cNvSpPr/>
          <p:nvPr/>
        </p:nvSpPr>
        <p:spPr>
          <a:xfrm>
            <a:off x="1295323" y="3401482"/>
            <a:ext cx="1452188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 flipH="1" flipV="1">
            <a:off x="1257323" y="3462849"/>
            <a:ext cx="691361" cy="1005455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 flipH="1" flipV="1">
            <a:off x="1295400" y="5018093"/>
            <a:ext cx="691360" cy="1005455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 flipV="1">
            <a:off x="2183302" y="4991099"/>
            <a:ext cx="678337" cy="10340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 flipH="1">
            <a:off x="1346199" y="6879167"/>
            <a:ext cx="1341995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 flipV="1">
            <a:off x="2030902" y="6921499"/>
            <a:ext cx="678337" cy="10340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736600" y="3060700"/>
            <a:ext cx="2679700" cy="5397500"/>
          </a:xfrm>
          <a:prstGeom prst="roundRect">
            <a:avLst>
              <a:gd name="adj" fmla="val 7109"/>
            </a:avLst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1811883" y="4494435"/>
            <a:ext cx="5546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</a:t>
            </a:r>
          </a:p>
        </p:txBody>
      </p:sp>
      <p:sp>
        <p:nvSpPr>
          <p:cNvPr id="384" name="Shape 384"/>
          <p:cNvSpPr/>
          <p:nvPr/>
        </p:nvSpPr>
        <p:spPr>
          <a:xfrm>
            <a:off x="1816100" y="6031135"/>
            <a:ext cx="5546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</a:t>
            </a:r>
          </a:p>
        </p:txBody>
      </p:sp>
      <p:sp>
        <p:nvSpPr>
          <p:cNvPr id="385" name="Shape 385"/>
          <p:cNvSpPr/>
          <p:nvPr/>
        </p:nvSpPr>
        <p:spPr>
          <a:xfrm>
            <a:off x="1790700" y="7961535"/>
            <a:ext cx="5546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</a:t>
            </a:r>
          </a:p>
        </p:txBody>
      </p:sp>
      <p:sp>
        <p:nvSpPr>
          <p:cNvPr id="386" name="Shape 386"/>
          <p:cNvSpPr/>
          <p:nvPr/>
        </p:nvSpPr>
        <p:spPr>
          <a:xfrm>
            <a:off x="3797300" y="5118100"/>
            <a:ext cx="1104900" cy="1270000"/>
          </a:xfrm>
          <a:prstGeom prst="rightArrow">
            <a:avLst>
              <a:gd name="adj1" fmla="val 32000"/>
              <a:gd name="adj2" fmla="val 50575"/>
            </a:avLst>
          </a:prstGeom>
          <a:solidFill>
            <a:srgbClr val="FFD479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5740400" y="3526363"/>
            <a:ext cx="1452188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88" name="Shape 388"/>
          <p:cNvSpPr/>
          <p:nvPr/>
        </p:nvSpPr>
        <p:spPr>
          <a:xfrm flipH="1" flipV="1">
            <a:off x="5702300" y="3595693"/>
            <a:ext cx="691360" cy="1005455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 flipH="1" flipV="1">
            <a:off x="5740400" y="5183193"/>
            <a:ext cx="691360" cy="1005455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 flipV="1">
            <a:off x="6628302" y="5156199"/>
            <a:ext cx="678337" cy="10340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 flipH="1">
            <a:off x="5791199" y="6980767"/>
            <a:ext cx="1341995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 flipV="1">
            <a:off x="6475902" y="7023099"/>
            <a:ext cx="678337" cy="1034042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6261100" y="4621435"/>
            <a:ext cx="5546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</a:t>
            </a:r>
          </a:p>
        </p:txBody>
      </p:sp>
      <p:sp>
        <p:nvSpPr>
          <p:cNvPr id="394" name="Shape 394"/>
          <p:cNvSpPr/>
          <p:nvPr/>
        </p:nvSpPr>
        <p:spPr>
          <a:xfrm>
            <a:off x="6261100" y="6196235"/>
            <a:ext cx="5546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</a:t>
            </a:r>
          </a:p>
        </p:txBody>
      </p:sp>
      <p:sp>
        <p:nvSpPr>
          <p:cNvPr id="395" name="Shape 395"/>
          <p:cNvSpPr/>
          <p:nvPr/>
        </p:nvSpPr>
        <p:spPr>
          <a:xfrm>
            <a:off x="6235700" y="8063135"/>
            <a:ext cx="5546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</a:t>
            </a:r>
          </a:p>
        </p:txBody>
      </p:sp>
      <p:sp>
        <p:nvSpPr>
          <p:cNvPr id="396" name="Shape 396"/>
          <p:cNvSpPr/>
          <p:nvPr/>
        </p:nvSpPr>
        <p:spPr>
          <a:xfrm>
            <a:off x="6070662" y="7010400"/>
            <a:ext cx="774304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</a:p>
        </p:txBody>
      </p:sp>
      <p:sp>
        <p:nvSpPr>
          <p:cNvPr id="397" name="Shape 397"/>
          <p:cNvSpPr/>
          <p:nvPr/>
        </p:nvSpPr>
        <p:spPr>
          <a:xfrm>
            <a:off x="6324537" y="3022600"/>
            <a:ext cx="41885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</a:p>
        </p:txBody>
      </p:sp>
      <p:sp>
        <p:nvSpPr>
          <p:cNvPr id="398" name="Shape 398"/>
          <p:cNvSpPr/>
          <p:nvPr/>
        </p:nvSpPr>
        <p:spPr>
          <a:xfrm>
            <a:off x="7107721" y="5600700"/>
            <a:ext cx="35118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99" name="Shape 399"/>
          <p:cNvSpPr/>
          <p:nvPr/>
        </p:nvSpPr>
        <p:spPr>
          <a:xfrm>
            <a:off x="5270599" y="4051300"/>
            <a:ext cx="84197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[Q]</a:t>
            </a:r>
          </a:p>
        </p:txBody>
      </p:sp>
      <p:sp>
        <p:nvSpPr>
          <p:cNvPr id="400" name="Shape 400"/>
          <p:cNvSpPr/>
          <p:nvPr/>
        </p:nvSpPr>
        <p:spPr>
          <a:xfrm>
            <a:off x="7112000" y="7391400"/>
            <a:ext cx="35118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401" name="Shape 401"/>
          <p:cNvSpPr/>
          <p:nvPr/>
        </p:nvSpPr>
        <p:spPr>
          <a:xfrm>
            <a:off x="5270500" y="5638800"/>
            <a:ext cx="84197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[Q]</a:t>
            </a:r>
          </a:p>
        </p:txBody>
      </p:sp>
      <p:sp>
        <p:nvSpPr>
          <p:cNvPr id="402" name="Shape 402"/>
          <p:cNvSpPr/>
          <p:nvPr/>
        </p:nvSpPr>
        <p:spPr>
          <a:xfrm>
            <a:off x="1527047" y="1701800"/>
            <a:ext cx="4775201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/>
              <a:t>矢印に対応する速度定数、</a:t>
            </a:r>
          </a:p>
          <a:p>
            <a:pPr lvl="0" algn="l">
              <a:defRPr sz="1800"/>
            </a:pPr>
            <a:r>
              <a:rPr sz="3000"/>
              <a:t>基質・産物濃度を書き出す</a:t>
            </a:r>
          </a:p>
        </p:txBody>
      </p:sp>
      <p:sp>
        <p:nvSpPr>
          <p:cNvPr id="403" name="Shape 403"/>
          <p:cNvSpPr/>
          <p:nvPr/>
        </p:nvSpPr>
        <p:spPr>
          <a:xfrm>
            <a:off x="7975600" y="1701800"/>
            <a:ext cx="4673600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速度定数および濃度の積をグラフごとに計算する</a:t>
            </a:r>
          </a:p>
        </p:txBody>
      </p:sp>
      <p:sp>
        <p:nvSpPr>
          <p:cNvPr id="404" name="Shape 404"/>
          <p:cNvSpPr/>
          <p:nvPr/>
        </p:nvSpPr>
        <p:spPr>
          <a:xfrm rot="19327502">
            <a:off x="8140700" y="4876800"/>
            <a:ext cx="1104901" cy="1270001"/>
          </a:xfrm>
          <a:prstGeom prst="rightArrow">
            <a:avLst>
              <a:gd name="adj1" fmla="val 32000"/>
              <a:gd name="adj2" fmla="val 50575"/>
            </a:avLst>
          </a:prstGeom>
          <a:solidFill>
            <a:srgbClr val="FFD479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9976259" y="3349811"/>
            <a:ext cx="1776934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[Q]</a:t>
            </a:r>
          </a:p>
        </p:txBody>
      </p:sp>
      <p:sp>
        <p:nvSpPr>
          <p:cNvPr id="406" name="Shape 406"/>
          <p:cNvSpPr/>
          <p:nvPr/>
        </p:nvSpPr>
        <p:spPr>
          <a:xfrm>
            <a:off x="9993176" y="4124511"/>
            <a:ext cx="1675433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[Q]</a:t>
            </a:r>
          </a:p>
        </p:txBody>
      </p:sp>
      <p:sp>
        <p:nvSpPr>
          <p:cNvPr id="407" name="Shape 407"/>
          <p:cNvSpPr/>
          <p:nvPr/>
        </p:nvSpPr>
        <p:spPr>
          <a:xfrm>
            <a:off x="10018526" y="4937311"/>
            <a:ext cx="1573933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</a:p>
        </p:txBody>
      </p:sp>
      <p:sp>
        <p:nvSpPr>
          <p:cNvPr id="408" name="Shape 408"/>
          <p:cNvSpPr/>
          <p:nvPr/>
        </p:nvSpPr>
        <p:spPr>
          <a:xfrm>
            <a:off x="8877300" y="8001000"/>
            <a:ext cx="31369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最後に総和をとる</a:t>
            </a:r>
          </a:p>
        </p:txBody>
      </p:sp>
      <p:sp>
        <p:nvSpPr>
          <p:cNvPr id="409" name="Shape 409"/>
          <p:cNvSpPr/>
          <p:nvPr/>
        </p:nvSpPr>
        <p:spPr>
          <a:xfrm>
            <a:off x="9423400" y="3086100"/>
            <a:ext cx="2679700" cy="2641600"/>
          </a:xfrm>
          <a:prstGeom prst="roundRect">
            <a:avLst>
              <a:gd name="adj" fmla="val 7212"/>
            </a:avLst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143500" y="3048000"/>
            <a:ext cx="2679700" cy="5499100"/>
          </a:xfrm>
          <a:prstGeom prst="roundRect">
            <a:avLst>
              <a:gd name="adj" fmla="val 7109"/>
            </a:avLst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 rot="5400000">
            <a:off x="10020300" y="6210300"/>
            <a:ext cx="1206500" cy="1270000"/>
          </a:xfrm>
          <a:prstGeom prst="rightArrow">
            <a:avLst>
              <a:gd name="adj1" fmla="val 31667"/>
              <a:gd name="adj2" fmla="val 37018"/>
            </a:avLst>
          </a:prstGeom>
          <a:solidFill>
            <a:srgbClr val="FFD479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828766" y="8807450"/>
            <a:ext cx="70358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EQ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[Q] + 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[Q] +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この章の目的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多基質多産物反応の(複雑な)速度式を導出する</a:t>
            </a:r>
          </a:p>
          <a:p>
            <a:pPr lvl="1">
              <a:defRPr sz="1800"/>
            </a:pPr>
            <a:r>
              <a:rPr sz="2400"/>
              <a:t>代謝系の微分方程式モデルには欠かせない</a:t>
            </a:r>
          </a:p>
          <a:p>
            <a:pPr lvl="1">
              <a:defRPr sz="1800"/>
            </a:pPr>
            <a:endParaRPr sz="2400"/>
          </a:p>
          <a:p>
            <a:pPr lvl="0">
              <a:defRPr sz="1800"/>
            </a:pPr>
            <a:r>
              <a:rPr sz="2800"/>
              <a:t>複雑な速度式を近似する</a:t>
            </a:r>
          </a:p>
          <a:p>
            <a:pPr lvl="1">
              <a:defRPr sz="1800"/>
            </a:pPr>
            <a:r>
              <a:rPr sz="2400"/>
              <a:t>大規模データを利用したモデリングには欠かせない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演習２：Σ を求める</a:t>
            </a:r>
          </a:p>
        </p:txBody>
      </p:sp>
      <p:sp>
        <p:nvSpPr>
          <p:cNvPr id="415" name="Shape 415"/>
          <p:cNvSpPr>
            <a:spLocks noGrp="1"/>
          </p:cNvSpPr>
          <p:nvPr>
            <p:ph type="body" idx="1"/>
          </p:nvPr>
        </p:nvSpPr>
        <p:spPr>
          <a:xfrm>
            <a:off x="1384300" y="2273300"/>
            <a:ext cx="10464800" cy="162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E groupと(EA-EPQ) groupについて手順４の作業を行い、結果が次式となることを確かめなさい。</a:t>
            </a:r>
          </a:p>
        </p:txBody>
      </p:sp>
      <p:sp>
        <p:nvSpPr>
          <p:cNvPr id="416" name="Shape 416"/>
          <p:cNvSpPr/>
          <p:nvPr/>
        </p:nvSpPr>
        <p:spPr>
          <a:xfrm>
            <a:off x="2272766" y="4375150"/>
            <a:ext cx="9563101" cy="179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          = 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+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-2 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[P]</a:t>
            </a:r>
            <a:endParaRPr sz="3600">
              <a:latin typeface="Times Roman"/>
              <a:ea typeface="Times Roman"/>
              <a:cs typeface="Times Roman"/>
              <a:sym typeface="Times Roman"/>
            </a:endParaRPr>
          </a:p>
          <a:p>
            <a:pPr lvl="0" algn="l">
              <a:defRPr sz="1800"/>
            </a:pP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(EA-EPQ)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[A][P] + 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[P][Q] +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  <a:endParaRPr sz="3600">
              <a:latin typeface="Times Roman"/>
              <a:ea typeface="Times Roman"/>
              <a:cs typeface="Times Roman"/>
              <a:sym typeface="Times Roman"/>
            </a:endParaRPr>
          </a:p>
          <a:p>
            <a:pPr lvl="0" algn="l">
              <a:defRPr sz="1800"/>
            </a:pP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EQ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        = 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[Q] + 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[Q] +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3600" i="1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sz="36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</a:p>
        </p:txBody>
      </p:sp>
      <p:sp>
        <p:nvSpPr>
          <p:cNvPr id="417" name="Shape 417"/>
          <p:cNvSpPr/>
          <p:nvPr/>
        </p:nvSpPr>
        <p:spPr>
          <a:xfrm>
            <a:off x="4140200" y="8077200"/>
            <a:ext cx="49530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(EA-EPQ)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EQ</a:t>
            </a:r>
          </a:p>
        </p:txBody>
      </p:sp>
      <p:sp>
        <p:nvSpPr>
          <p:cNvPr id="418" name="Shape 418"/>
          <p:cNvSpPr/>
          <p:nvPr/>
        </p:nvSpPr>
        <p:spPr>
          <a:xfrm>
            <a:off x="1546097" y="7150100"/>
            <a:ext cx="6853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spcBef>
                <a:spcPts val="2400"/>
              </a:spcBef>
              <a:defRPr sz="1800"/>
            </a:pPr>
            <a:r>
              <a:rPr sz="2800"/>
              <a:t>※ 以後、これらの総和を</a:t>
            </a: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 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T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/>
              <a:t>と表記する。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知見：酵素の状態の比について</a:t>
            </a:r>
          </a:p>
          <a:p>
            <a:pPr lvl="0">
              <a:defRPr sz="1800"/>
            </a:pPr>
            <a:r>
              <a:rPr sz="4800"/>
              <a:t>以下の関係が成り立つ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607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844550" lvl="0" indent="-542925" defTabSz="554990">
              <a:spcBef>
                <a:spcPts val="2200"/>
              </a:spcBef>
              <a:defRPr sz="1800"/>
            </a:pPr>
            <a:r>
              <a:rPr sz="2660"/>
              <a:t>酵素の状態 ＝ フリーまたは各種基質・産物との複合体</a:t>
            </a:r>
          </a:p>
          <a:p>
            <a:pPr marL="844550" lvl="0" indent="-542925" defTabSz="554990">
              <a:spcBef>
                <a:spcPts val="2200"/>
              </a:spcBef>
              <a:defRPr sz="1800"/>
            </a:pPr>
            <a:endParaRPr sz="2660"/>
          </a:p>
          <a:p>
            <a:pPr marL="844550" lvl="0" indent="-542925" defTabSz="554990">
              <a:spcBef>
                <a:spcPts val="2200"/>
              </a:spcBef>
              <a:defRPr sz="1800"/>
            </a:pPr>
            <a:endParaRPr sz="2660"/>
          </a:p>
          <a:p>
            <a:pPr marL="844550" lvl="0" indent="-542925" defTabSz="554990">
              <a:spcBef>
                <a:spcPts val="2200"/>
              </a:spcBef>
              <a:defRPr sz="1800"/>
            </a:pPr>
            <a:endParaRPr sz="2660"/>
          </a:p>
          <a:p>
            <a:pPr marL="844550" lvl="0" indent="-542925" defTabSz="554990">
              <a:spcBef>
                <a:spcPts val="2200"/>
              </a:spcBef>
              <a:defRPr sz="1800"/>
            </a:pPr>
            <a:endParaRPr sz="2660"/>
          </a:p>
          <a:p>
            <a:pPr marL="844550" lvl="0" indent="-542925" defTabSz="554990">
              <a:spcBef>
                <a:spcPts val="2200"/>
              </a:spcBef>
              <a:defRPr sz="1800"/>
            </a:pPr>
            <a:endParaRPr sz="2660"/>
          </a:p>
          <a:p>
            <a:pPr marL="844550" lvl="0" indent="-542925" defTabSz="554990">
              <a:spcBef>
                <a:spcPts val="2200"/>
              </a:spcBef>
              <a:defRPr sz="1800"/>
            </a:pPr>
            <a:r>
              <a:rPr sz="2660"/>
              <a:t>なぜそうなるかについては、Cornish-Bowden の教科書か、King and Altman (1956)を参照</a:t>
            </a:r>
          </a:p>
          <a:p>
            <a:pPr marL="1266825" lvl="1" indent="-542925" defTabSz="554990">
              <a:spcBef>
                <a:spcPts val="2200"/>
              </a:spcBef>
              <a:defRPr sz="1800"/>
            </a:pPr>
            <a:r>
              <a:rPr sz="2280"/>
              <a:t>最終スライドに書誌情報</a:t>
            </a:r>
          </a:p>
        </p:txBody>
      </p:sp>
      <p:pic>
        <p:nvPicPr>
          <p:cNvPr id="42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2831" y="3606800"/>
            <a:ext cx="5532701" cy="311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手順５：速度式を Σ で書き換える</a:t>
            </a:r>
          </a:p>
        </p:txBody>
      </p:sp>
      <p:sp>
        <p:nvSpPr>
          <p:cNvPr id="425" name="Shape 42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速度式</a:t>
            </a:r>
          </a:p>
        </p:txBody>
      </p:sp>
      <p:pic>
        <p:nvPicPr>
          <p:cNvPr id="42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2600" y="3987800"/>
            <a:ext cx="6286500" cy="977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0" y="5753100"/>
            <a:ext cx="6477000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手順６：濃度の項別にくくり出す</a:t>
            </a:r>
          </a:p>
        </p:txBody>
      </p:sp>
      <p:sp>
        <p:nvSpPr>
          <p:cNvPr id="430" name="Shape 430"/>
          <p:cNvSpPr>
            <a:spLocks noGrp="1"/>
          </p:cNvSpPr>
          <p:nvPr>
            <p:ph type="body" idx="1"/>
          </p:nvPr>
        </p:nvSpPr>
        <p:spPr>
          <a:xfrm>
            <a:off x="1270000" y="2222500"/>
            <a:ext cx="10464800" cy="7023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[A]がかかっている項はひとまとめにする</a:t>
            </a:r>
          </a:p>
          <a:p>
            <a:pPr lvl="1">
              <a:defRPr sz="1800"/>
            </a:pPr>
            <a:r>
              <a:rPr sz="2400"/>
              <a:t>[A]の係数を Coef</a:t>
            </a:r>
            <a:r>
              <a:rPr sz="2400" baseline="-5999"/>
              <a:t>A</a:t>
            </a:r>
            <a:r>
              <a:rPr sz="2400"/>
              <a:t> とおく</a:t>
            </a:r>
          </a:p>
          <a:p>
            <a:pPr lvl="1">
              <a:defRPr sz="1800"/>
            </a:pPr>
            <a:r>
              <a:rPr sz="2400"/>
              <a:t>他の係数は下の式を参照</a:t>
            </a:r>
          </a:p>
          <a:p>
            <a:pPr lvl="1">
              <a:defRPr sz="1800"/>
            </a:pPr>
            <a:endParaRPr sz="2400"/>
          </a:p>
          <a:p>
            <a:pPr lvl="1">
              <a:defRPr sz="1800"/>
            </a:pPr>
            <a:endParaRPr sz="2400"/>
          </a:p>
          <a:p>
            <a:pPr lvl="1">
              <a:defRPr sz="1800"/>
            </a:pPr>
            <a:endParaRPr sz="2400"/>
          </a:p>
          <a:p>
            <a:pPr lvl="1">
              <a:defRPr sz="1800"/>
            </a:pPr>
            <a:endParaRPr sz="2400"/>
          </a:p>
          <a:p>
            <a:pPr lvl="1">
              <a:defRPr sz="1800"/>
            </a:pPr>
            <a:endParaRPr sz="2400"/>
          </a:p>
          <a:p>
            <a:pPr lvl="0">
              <a:defRPr sz="1800"/>
            </a:pPr>
            <a:r>
              <a:rPr sz="2800"/>
              <a:t>素反応定数(k)ではなく、比較的測定しやすい生化学定数に置き換えたい</a:t>
            </a:r>
          </a:p>
        </p:txBody>
      </p:sp>
      <p:pic>
        <p:nvPicPr>
          <p:cNvPr id="43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583" y="4737100"/>
            <a:ext cx="12407901" cy="2684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式中の係数 (num, Coef)と諸定数の関係</a:t>
            </a:r>
          </a:p>
        </p:txBody>
      </p:sp>
      <p:sp>
        <p:nvSpPr>
          <p:cNvPr id="434" name="Shape 434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48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862330" lvl="0" indent="-554355" defTabSz="566674">
              <a:spcBef>
                <a:spcPts val="2300"/>
              </a:spcBef>
              <a:defRPr sz="1800"/>
            </a:pPr>
            <a:r>
              <a:rPr sz="2716"/>
              <a:t>平衡定数 (Keq)</a:t>
            </a:r>
          </a:p>
          <a:p>
            <a:pPr marL="862330" lvl="0" indent="-554355" defTabSz="566674">
              <a:spcBef>
                <a:spcPts val="2300"/>
              </a:spcBef>
              <a:defRPr sz="1800"/>
            </a:pPr>
            <a:endParaRPr sz="2716"/>
          </a:p>
          <a:p>
            <a:pPr marL="862330" lvl="0" indent="-554355" defTabSz="566674">
              <a:spcBef>
                <a:spcPts val="2300"/>
              </a:spcBef>
              <a:defRPr sz="1800"/>
            </a:pPr>
            <a:endParaRPr sz="2716"/>
          </a:p>
          <a:p>
            <a:pPr marL="862330" lvl="0" indent="-554355" defTabSz="566674">
              <a:spcBef>
                <a:spcPts val="2300"/>
              </a:spcBef>
              <a:defRPr sz="1800"/>
            </a:pPr>
            <a:r>
              <a:rPr sz="2716"/>
              <a:t>正方向の最大速度 ( Vf)</a:t>
            </a:r>
          </a:p>
          <a:p>
            <a:pPr marL="1293495" lvl="1" indent="-554355" defTabSz="566674">
              <a:spcBef>
                <a:spcPts val="2300"/>
              </a:spcBef>
              <a:defRPr sz="1800"/>
            </a:pPr>
            <a:endParaRPr sz="2328"/>
          </a:p>
          <a:p>
            <a:pPr marL="1293495" lvl="1" indent="-554355" defTabSz="566674">
              <a:spcBef>
                <a:spcPts val="2300"/>
              </a:spcBef>
              <a:defRPr sz="1800"/>
            </a:pPr>
            <a:endParaRPr sz="2328"/>
          </a:p>
          <a:p>
            <a:pPr marL="862330" lvl="0" indent="-554355" defTabSz="566674">
              <a:spcBef>
                <a:spcPts val="2300"/>
              </a:spcBef>
              <a:defRPr sz="1800"/>
            </a:pPr>
            <a:r>
              <a:rPr sz="2716"/>
              <a:t>逆方向の最大速度 (Vr)</a:t>
            </a:r>
          </a:p>
        </p:txBody>
      </p:sp>
      <p:pic>
        <p:nvPicPr>
          <p:cNvPr id="43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3594100"/>
            <a:ext cx="2033431" cy="73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2300" y="5778500"/>
            <a:ext cx="8435708" cy="87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49600" y="7823200"/>
            <a:ext cx="8576442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先行知見を確認しよう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idx="1"/>
          </p:nvPr>
        </p:nvSpPr>
        <p:spPr>
          <a:xfrm>
            <a:off x="1003300" y="2298700"/>
            <a:ext cx="11341100" cy="647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　　　　　　は本当か？　Ordered Uni Bi の速度式で確認する。</a:t>
            </a:r>
          </a:p>
        </p:txBody>
      </p:sp>
      <p:pic>
        <p:nvPicPr>
          <p:cNvPr id="44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251200"/>
            <a:ext cx="11343822" cy="774700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Shape 442"/>
          <p:cNvSpPr/>
          <p:nvPr/>
        </p:nvSpPr>
        <p:spPr>
          <a:xfrm>
            <a:off x="777748" y="4527550"/>
            <a:ext cx="8636001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正反応の最大速度は、産物が存在しない条件下で発揮される。</a:t>
            </a:r>
          </a:p>
          <a:p>
            <a:pPr lvl="0" algn="l">
              <a:defRPr sz="1800"/>
            </a:pPr>
            <a:r>
              <a:rPr sz="2400"/>
              <a:t>産物P, Qの項を0とおくと、速度式は次のようになる。</a:t>
            </a:r>
          </a:p>
        </p:txBody>
      </p:sp>
      <p:pic>
        <p:nvPicPr>
          <p:cNvPr id="44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0700" y="5676900"/>
            <a:ext cx="3962400" cy="889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5575300" y="7099300"/>
            <a:ext cx="10287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より、</a:t>
            </a:r>
          </a:p>
        </p:txBody>
      </p:sp>
      <p:sp>
        <p:nvSpPr>
          <p:cNvPr id="445" name="Shape 445"/>
          <p:cNvSpPr/>
          <p:nvPr/>
        </p:nvSpPr>
        <p:spPr>
          <a:xfrm>
            <a:off x="5803900" y="8864600"/>
            <a:ext cx="112082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(Q.E.D.)</a:t>
            </a:r>
          </a:p>
        </p:txBody>
      </p:sp>
      <p:pic>
        <p:nvPicPr>
          <p:cNvPr id="446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3700" y="2197100"/>
            <a:ext cx="2353020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54396" y="7188200"/>
            <a:ext cx="3725804" cy="226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演習３：Vr についても確認しよう</a:t>
            </a:r>
          </a:p>
        </p:txBody>
      </p:sp>
      <p:sp>
        <p:nvSpPr>
          <p:cNvPr id="450" name="Shape 4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　　　　　　　　となることを、例で示した Vf の場合と同様の手順で示しなさい</a:t>
            </a:r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ヒント</a:t>
            </a:r>
          </a:p>
          <a:p>
            <a:pPr lvl="1">
              <a:defRPr sz="1800"/>
            </a:pPr>
            <a:r>
              <a:rPr sz="2400"/>
              <a:t>逆反応の最大速度は、基質Aが存在しない条件下で発揮される</a:t>
            </a:r>
          </a:p>
          <a:p>
            <a:pPr lvl="1">
              <a:defRPr sz="1800"/>
            </a:pPr>
            <a:r>
              <a:rPr sz="2400"/>
              <a:t>P, Qの無限大極限をとる</a:t>
            </a:r>
          </a:p>
        </p:txBody>
      </p:sp>
      <p:pic>
        <p:nvPicPr>
          <p:cNvPr id="45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0" y="3095983"/>
            <a:ext cx="2324100" cy="879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産物 P の Michaelis 定数（KmP）</a:t>
            </a:r>
          </a:p>
        </p:txBody>
      </p:sp>
      <p:sp>
        <p:nvSpPr>
          <p:cNvPr id="454" name="Shape 454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307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添字が</a:t>
            </a:r>
            <a:r>
              <a:rPr sz="2800">
                <a:solidFill>
                  <a:srgbClr val="FF2600"/>
                </a:solidFill>
              </a:rPr>
              <a:t>全産物</a:t>
            </a:r>
            <a:r>
              <a:rPr sz="2800"/>
              <a:t>からなる係数 (Coef</a:t>
            </a:r>
            <a:r>
              <a:rPr sz="2800" baseline="-5999"/>
              <a:t>PQ</a:t>
            </a:r>
            <a:r>
              <a:rPr sz="2800"/>
              <a:t>) を分母におく</a:t>
            </a:r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添字同士を </a:t>
            </a:r>
            <a:r>
              <a:rPr sz="2800">
                <a:solidFill>
                  <a:srgbClr val="FF2600"/>
                </a:solidFill>
              </a:rPr>
              <a:t>cancel out</a:t>
            </a:r>
            <a:r>
              <a:rPr sz="2800"/>
              <a:t> すると、</a:t>
            </a:r>
            <a:r>
              <a:rPr sz="2800">
                <a:solidFill>
                  <a:srgbClr val="0433FF"/>
                </a:solidFill>
              </a:rPr>
              <a:t>P </a:t>
            </a:r>
            <a:r>
              <a:rPr sz="2800"/>
              <a:t>のみが分母に残るような 係数を分子におく。ここでは Coef</a:t>
            </a:r>
            <a:r>
              <a:rPr sz="2800" baseline="-5999"/>
              <a:t>Q</a:t>
            </a:r>
            <a:r>
              <a:rPr sz="2800"/>
              <a:t> がこれにあたる。</a:t>
            </a:r>
          </a:p>
        </p:txBody>
      </p:sp>
      <p:pic>
        <p:nvPicPr>
          <p:cNvPr id="45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500" y="6045200"/>
            <a:ext cx="1993153" cy="146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0500" y="8013700"/>
            <a:ext cx="3124200" cy="1092200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Shape 457"/>
          <p:cNvSpPr/>
          <p:nvPr/>
        </p:nvSpPr>
        <p:spPr>
          <a:xfrm>
            <a:off x="6807200" y="7073900"/>
            <a:ext cx="474134" cy="444500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6654800" y="6235700"/>
            <a:ext cx="474134" cy="444500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6400800" y="6959599"/>
            <a:ext cx="482600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6460997" y="8299450"/>
            <a:ext cx="153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2800"/>
            </a:lvl1pPr>
          </a:lstStyle>
          <a:p>
            <a:pPr lvl="0">
              <a:defRPr sz="1800"/>
            </a:pPr>
            <a:r>
              <a:rPr sz="2800"/>
              <a:t>である。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基質 A の Michaelis 定数（KmA）</a:t>
            </a:r>
          </a:p>
        </p:txBody>
      </p:sp>
      <p:sp>
        <p:nvSpPr>
          <p:cNvPr id="463" name="Shape 46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33655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添字が</a:t>
            </a:r>
            <a:r>
              <a:rPr sz="2800">
                <a:solidFill>
                  <a:srgbClr val="FF2600"/>
                </a:solidFill>
              </a:rPr>
              <a:t>全基質</a:t>
            </a:r>
            <a:r>
              <a:rPr sz="2800"/>
              <a:t>からなる係数 (Coef</a:t>
            </a:r>
            <a:r>
              <a:rPr sz="2800" baseline="-5999"/>
              <a:t>A</a:t>
            </a:r>
            <a:r>
              <a:rPr sz="2800"/>
              <a:t>) を分母におく</a:t>
            </a:r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添字同士を cancel out すると、Aのみが分母に残るような係数を分子におく。ここでは const がこれに相当。</a:t>
            </a:r>
          </a:p>
        </p:txBody>
      </p:sp>
      <p:pic>
        <p:nvPicPr>
          <p:cNvPr id="464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500" y="6896100"/>
            <a:ext cx="2870200" cy="977900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Shape 465"/>
          <p:cNvSpPr/>
          <p:nvPr/>
        </p:nvSpPr>
        <p:spPr>
          <a:xfrm>
            <a:off x="6676897" y="7131050"/>
            <a:ext cx="153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2800"/>
            </a:lvl1pPr>
          </a:lstStyle>
          <a:p>
            <a:pPr lvl="0">
              <a:defRPr sz="1800"/>
            </a:pPr>
            <a:r>
              <a:rPr sz="2800"/>
              <a:t>である。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阻害定数</a:t>
            </a:r>
          </a:p>
        </p:txBody>
      </p:sp>
      <p:sp>
        <p:nvSpPr>
          <p:cNvPr id="468" name="Shape 468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450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基質Aの阻害定数 (KiA)</a:t>
            </a:r>
          </a:p>
          <a:p>
            <a:pPr lvl="1">
              <a:defRPr sz="1800"/>
            </a:pPr>
            <a:r>
              <a:rPr sz="2400"/>
              <a:t>任意の係数（const, Coef ならどれでもよい）同士の比</a:t>
            </a:r>
          </a:p>
          <a:p>
            <a:pPr lvl="1">
              <a:defRPr sz="1800"/>
            </a:pPr>
            <a:r>
              <a:rPr sz="2400"/>
              <a:t>添字同士を cancel out すると、分母にAが残るもの</a:t>
            </a:r>
          </a:p>
          <a:p>
            <a:pPr lvl="1">
              <a:defRPr sz="1800"/>
            </a:pPr>
            <a:endParaRPr sz="24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産物Pの阻害定数 (KiP)</a:t>
            </a:r>
          </a:p>
        </p:txBody>
      </p:sp>
      <p:pic>
        <p:nvPicPr>
          <p:cNvPr id="46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2200" y="5435600"/>
            <a:ext cx="2908300" cy="10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00" y="7467600"/>
            <a:ext cx="4813300" cy="10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>
                <a:latin typeface="Helvetica Neue Light"/>
                <a:ea typeface="Helvetica Neue Light"/>
                <a:cs typeface="Helvetica Neue Light"/>
                <a:sym typeface="Helvetica Neue Light"/>
              </a:rPr>
              <a:t>生化学の復習: MichaelisとMentenは</a:t>
            </a:r>
          </a:p>
          <a:p>
            <a:pPr lvl="0">
              <a:defRPr sz="1800"/>
            </a:pPr>
            <a:r>
              <a:rPr sz="4800">
                <a:latin typeface="Helvetica Neue Light"/>
                <a:ea typeface="Helvetica Neue Light"/>
                <a:cs typeface="Helvetica Neue Light"/>
                <a:sym typeface="Helvetica Neue Light"/>
              </a:rPr>
              <a:t>基質・酵素間の平衡状態を仮定した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270000" y="5765800"/>
            <a:ext cx="10464800" cy="1104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仮定を式にすると</a:t>
            </a:r>
          </a:p>
        </p:txBody>
      </p:sp>
      <p:sp>
        <p:nvSpPr>
          <p:cNvPr id="53" name="Shape 53"/>
          <p:cNvSpPr/>
          <p:nvPr/>
        </p:nvSpPr>
        <p:spPr>
          <a:xfrm>
            <a:off x="5943513" y="3670300"/>
            <a:ext cx="825848" cy="69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200"/>
              <a:t>ES</a:t>
            </a:r>
          </a:p>
        </p:txBody>
      </p:sp>
      <p:sp>
        <p:nvSpPr>
          <p:cNvPr id="54" name="Shape 54"/>
          <p:cNvSpPr/>
          <p:nvPr/>
        </p:nvSpPr>
        <p:spPr>
          <a:xfrm>
            <a:off x="2312168" y="3670300"/>
            <a:ext cx="1433737" cy="69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200"/>
              <a:t>E + S</a:t>
            </a:r>
          </a:p>
        </p:txBody>
      </p:sp>
      <p:sp>
        <p:nvSpPr>
          <p:cNvPr id="55" name="Shape 55"/>
          <p:cNvSpPr/>
          <p:nvPr/>
        </p:nvSpPr>
        <p:spPr>
          <a:xfrm>
            <a:off x="8915400" y="3670300"/>
            <a:ext cx="1433736" cy="69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200"/>
              <a:t>E + P</a:t>
            </a:r>
          </a:p>
        </p:txBody>
      </p:sp>
      <p:sp>
        <p:nvSpPr>
          <p:cNvPr id="56" name="Shape 56"/>
          <p:cNvSpPr/>
          <p:nvPr/>
        </p:nvSpPr>
        <p:spPr>
          <a:xfrm flipH="1">
            <a:off x="4114800" y="3911600"/>
            <a:ext cx="1498600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089400" y="4140200"/>
            <a:ext cx="1498600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7099300" y="4013200"/>
            <a:ext cx="1498600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93499" y="3205379"/>
            <a:ext cx="528849" cy="688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42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60" name="Shape 60"/>
          <p:cNvSpPr/>
          <p:nvPr/>
        </p:nvSpPr>
        <p:spPr>
          <a:xfrm>
            <a:off x="4538191" y="4164229"/>
            <a:ext cx="647267" cy="688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42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</a:p>
        </p:txBody>
      </p:sp>
      <p:sp>
        <p:nvSpPr>
          <p:cNvPr id="61" name="Shape 61"/>
          <p:cNvSpPr/>
          <p:nvPr/>
        </p:nvSpPr>
        <p:spPr>
          <a:xfrm>
            <a:off x="7531100" y="3313329"/>
            <a:ext cx="528849" cy="688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42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pic>
        <p:nvPicPr>
          <p:cNvPr id="6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7302500"/>
            <a:ext cx="4457700" cy="46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手順７：速度式の分子をnum1でくくる</a:t>
            </a:r>
          </a:p>
        </p:txBody>
      </p:sp>
      <p:sp>
        <p:nvSpPr>
          <p:cNvPr id="473" name="Shape 47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90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num, Coef を生化学的定数（Keq, Km etc.）で置き換える</a:t>
            </a:r>
          </a:p>
          <a:p>
            <a:pPr lvl="0">
              <a:defRPr sz="1800"/>
            </a:pPr>
            <a:r>
              <a:rPr sz="2800"/>
              <a:t>num2 / num1 = Keq である</a:t>
            </a:r>
          </a:p>
        </p:txBody>
      </p:sp>
      <p:pic>
        <p:nvPicPr>
          <p:cNvPr id="474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356" y="5232400"/>
            <a:ext cx="10992145" cy="2895601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Shape 475"/>
          <p:cNvSpPr/>
          <p:nvPr/>
        </p:nvSpPr>
        <p:spPr>
          <a:xfrm>
            <a:off x="7607300" y="7353299"/>
            <a:ext cx="635001" cy="49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手順８：添字が全基質からなる係数で分母・分子を割る</a:t>
            </a:r>
          </a:p>
        </p:txBody>
      </p:sp>
      <p:sp>
        <p:nvSpPr>
          <p:cNvPr id="478" name="Shape 478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054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「添字が全基質からなる係数」とは、ここでは Coef</a:t>
            </a:r>
            <a:r>
              <a:rPr sz="2800" baseline="-5999"/>
              <a:t>A</a:t>
            </a:r>
            <a:r>
              <a:rPr sz="2800"/>
              <a:t> のこと</a:t>
            </a:r>
          </a:p>
        </p:txBody>
      </p:sp>
      <p:pic>
        <p:nvPicPr>
          <p:cNvPr id="47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" y="4127500"/>
            <a:ext cx="11558663" cy="3759200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Shape 480"/>
          <p:cNvSpPr/>
          <p:nvPr/>
        </p:nvSpPr>
        <p:spPr>
          <a:xfrm>
            <a:off x="4254500" y="6756399"/>
            <a:ext cx="635001" cy="49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1333499" y="7442199"/>
            <a:ext cx="901702" cy="49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6730999" y="7632700"/>
            <a:ext cx="901702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手順９：添字１つの係数同士の比を、</a:t>
            </a:r>
          </a:p>
          <a:p>
            <a:pPr lvl="0">
              <a:defRPr sz="1800"/>
            </a:pPr>
            <a:r>
              <a:rPr sz="4400"/>
              <a:t>constを使って書き換える</a:t>
            </a:r>
          </a:p>
        </p:txBody>
      </p:sp>
      <p:pic>
        <p:nvPicPr>
          <p:cNvPr id="48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3225800"/>
            <a:ext cx="3581400" cy="179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40700" y="3200400"/>
            <a:ext cx="3619500" cy="184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6200" y="5842000"/>
            <a:ext cx="9944100" cy="2806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Shape 488"/>
          <p:cNvSpPr/>
          <p:nvPr/>
        </p:nvSpPr>
        <p:spPr>
          <a:xfrm>
            <a:off x="4165599" y="8013699"/>
            <a:ext cx="901702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5867399" y="8013699"/>
            <a:ext cx="901702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800"/>
              <a:t>手順10： 添字１つの項を間にはさむ ことで、添字２つの項を書き換える</a:t>
            </a:r>
          </a:p>
        </p:txBody>
      </p:sp>
      <p:pic>
        <p:nvPicPr>
          <p:cNvPr id="49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2679700"/>
            <a:ext cx="3797300" cy="1742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1100" y="4695507"/>
            <a:ext cx="9093200" cy="2581594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Shape 494"/>
          <p:cNvSpPr/>
          <p:nvPr/>
        </p:nvSpPr>
        <p:spPr>
          <a:xfrm>
            <a:off x="142748" y="7727950"/>
            <a:ext cx="51562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最後に、整理のためKmAでくくる</a:t>
            </a:r>
          </a:p>
        </p:txBody>
      </p:sp>
      <p:pic>
        <p:nvPicPr>
          <p:cNvPr id="495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3800" y="8089900"/>
            <a:ext cx="8654048" cy="13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Shape 496"/>
          <p:cNvSpPr/>
          <p:nvPr/>
        </p:nvSpPr>
        <p:spPr>
          <a:xfrm>
            <a:off x="8127999" y="6642100"/>
            <a:ext cx="1282702" cy="825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algn="l" defTabSz="519937">
              <a:defRPr sz="1800"/>
            </a:pPr>
            <a:r>
              <a:rPr sz="4272"/>
              <a:t>演習４：King-Altman法を用いて</a:t>
            </a:r>
          </a:p>
          <a:p>
            <a:pPr lvl="0" algn="l" defTabSz="519937">
              <a:defRPr sz="1800"/>
            </a:pPr>
            <a:r>
              <a:rPr sz="4272"/>
              <a:t>Ordered Bi Bi 反応の速度式を導出しなさい</a:t>
            </a:r>
          </a:p>
        </p:txBody>
      </p:sp>
      <p:sp>
        <p:nvSpPr>
          <p:cNvPr id="499" name="Shape 499"/>
          <p:cNvSpPr>
            <a:spLocks noGrp="1"/>
          </p:cNvSpPr>
          <p:nvPr>
            <p:ph type="body" idx="1"/>
          </p:nvPr>
        </p:nvSpPr>
        <p:spPr>
          <a:xfrm>
            <a:off x="850900" y="4279900"/>
            <a:ext cx="11290300" cy="2870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SzPct val="100000"/>
              <a:buAutoNum type="arabicPeriod"/>
              <a:defRPr sz="1800"/>
            </a:pPr>
            <a:r>
              <a:rPr sz="2800"/>
              <a:t>Ordered Bi Bi 反応（上図）の King-Altman diagram を描きなさい</a:t>
            </a:r>
          </a:p>
          <a:p>
            <a:pPr marL="1052285" lvl="0" indent="-734785">
              <a:buSzPct val="100000"/>
              <a:buAutoNum type="arabicPeriod"/>
              <a:defRPr sz="1800"/>
            </a:pP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E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/>
              <a:t>、</a:t>
            </a: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EA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/>
              <a:t>、</a:t>
            </a: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(EAB-EPQ)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/>
              <a:t>、および </a:t>
            </a: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Σ</a:t>
            </a:r>
            <a:r>
              <a:rPr sz="3600" baseline="-5999">
                <a:latin typeface="Times Roman"/>
                <a:ea typeface="Times Roman"/>
                <a:cs typeface="Times Roman"/>
                <a:sym typeface="Times Roman"/>
              </a:rPr>
              <a:t>EQ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/>
              <a:t>が次の式になることを確かめなさい</a:t>
            </a:r>
          </a:p>
        </p:txBody>
      </p:sp>
      <p:sp>
        <p:nvSpPr>
          <p:cNvPr id="500" name="Shape 500"/>
          <p:cNvSpPr/>
          <p:nvPr/>
        </p:nvSpPr>
        <p:spPr>
          <a:xfrm flipV="1">
            <a:off x="3581400" y="3771900"/>
            <a:ext cx="5549900" cy="18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V="1">
            <a:off x="4013200" y="31496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 flipV="1">
            <a:off x="5168900" y="31496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7645400" y="31369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661400" y="3149600"/>
            <a:ext cx="0" cy="62230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3828405" y="26529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</a:t>
            </a:r>
          </a:p>
        </p:txBody>
      </p:sp>
      <p:sp>
        <p:nvSpPr>
          <p:cNvPr id="506" name="Shape 506"/>
          <p:cNvSpPr/>
          <p:nvPr/>
        </p:nvSpPr>
        <p:spPr>
          <a:xfrm>
            <a:off x="4984105" y="26529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B</a:t>
            </a:r>
          </a:p>
        </p:txBody>
      </p:sp>
      <p:sp>
        <p:nvSpPr>
          <p:cNvPr id="507" name="Shape 507"/>
          <p:cNvSpPr/>
          <p:nvPr/>
        </p:nvSpPr>
        <p:spPr>
          <a:xfrm>
            <a:off x="7447905" y="26402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P</a:t>
            </a:r>
          </a:p>
        </p:txBody>
      </p:sp>
      <p:sp>
        <p:nvSpPr>
          <p:cNvPr id="508" name="Shape 508"/>
          <p:cNvSpPr/>
          <p:nvPr/>
        </p:nvSpPr>
        <p:spPr>
          <a:xfrm>
            <a:off x="8459713" y="2652935"/>
            <a:ext cx="35138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Q</a:t>
            </a:r>
          </a:p>
        </p:txBody>
      </p:sp>
      <p:sp>
        <p:nvSpPr>
          <p:cNvPr id="509" name="Shape 509"/>
          <p:cNvSpPr/>
          <p:nvPr/>
        </p:nvSpPr>
        <p:spPr>
          <a:xfrm>
            <a:off x="3543300" y="37832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</a:t>
            </a:r>
          </a:p>
        </p:txBody>
      </p:sp>
      <p:sp>
        <p:nvSpPr>
          <p:cNvPr id="510" name="Shape 510"/>
          <p:cNvSpPr/>
          <p:nvPr/>
        </p:nvSpPr>
        <p:spPr>
          <a:xfrm>
            <a:off x="4412605" y="3783235"/>
            <a:ext cx="52089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EA</a:t>
            </a:r>
          </a:p>
        </p:txBody>
      </p:sp>
      <p:sp>
        <p:nvSpPr>
          <p:cNvPr id="511" name="Shape 511"/>
          <p:cNvSpPr/>
          <p:nvPr/>
        </p:nvSpPr>
        <p:spPr>
          <a:xfrm>
            <a:off x="5592167" y="3783235"/>
            <a:ext cx="167238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(EAB-EPQ)</a:t>
            </a:r>
          </a:p>
        </p:txBody>
      </p:sp>
      <p:sp>
        <p:nvSpPr>
          <p:cNvPr id="512" name="Shape 512"/>
          <p:cNvSpPr/>
          <p:nvPr/>
        </p:nvSpPr>
        <p:spPr>
          <a:xfrm>
            <a:off x="7909371" y="3783235"/>
            <a:ext cx="55468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EQ</a:t>
            </a:r>
          </a:p>
        </p:txBody>
      </p:sp>
      <p:sp>
        <p:nvSpPr>
          <p:cNvPr id="513" name="Shape 513"/>
          <p:cNvSpPr/>
          <p:nvPr/>
        </p:nvSpPr>
        <p:spPr>
          <a:xfrm>
            <a:off x="8826500" y="3783235"/>
            <a:ext cx="31760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E</a:t>
            </a:r>
          </a:p>
        </p:txBody>
      </p:sp>
      <p:sp>
        <p:nvSpPr>
          <p:cNvPr id="514" name="Shape 514"/>
          <p:cNvSpPr/>
          <p:nvPr/>
        </p:nvSpPr>
        <p:spPr>
          <a:xfrm>
            <a:off x="3615531" y="3155950"/>
            <a:ext cx="351186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15" name="Shape 515"/>
          <p:cNvSpPr/>
          <p:nvPr/>
        </p:nvSpPr>
        <p:spPr>
          <a:xfrm>
            <a:off x="4114787" y="3175000"/>
            <a:ext cx="41885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</a:p>
        </p:txBody>
      </p:sp>
      <p:sp>
        <p:nvSpPr>
          <p:cNvPr id="516" name="Shape 516"/>
          <p:cNvSpPr/>
          <p:nvPr/>
        </p:nvSpPr>
        <p:spPr>
          <a:xfrm>
            <a:off x="4796271" y="3175000"/>
            <a:ext cx="351186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17" name="Shape 517"/>
          <p:cNvSpPr/>
          <p:nvPr/>
        </p:nvSpPr>
        <p:spPr>
          <a:xfrm>
            <a:off x="5219637" y="3175000"/>
            <a:ext cx="41885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</a:p>
        </p:txBody>
      </p:sp>
      <p:sp>
        <p:nvSpPr>
          <p:cNvPr id="518" name="Shape 518"/>
          <p:cNvSpPr/>
          <p:nvPr/>
        </p:nvSpPr>
        <p:spPr>
          <a:xfrm>
            <a:off x="7251700" y="3251200"/>
            <a:ext cx="35118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19" name="Shape 519"/>
          <p:cNvSpPr/>
          <p:nvPr/>
        </p:nvSpPr>
        <p:spPr>
          <a:xfrm>
            <a:off x="7670800" y="3263900"/>
            <a:ext cx="418852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</a:p>
        </p:txBody>
      </p:sp>
      <p:sp>
        <p:nvSpPr>
          <p:cNvPr id="520" name="Shape 520"/>
          <p:cNvSpPr/>
          <p:nvPr/>
        </p:nvSpPr>
        <p:spPr>
          <a:xfrm>
            <a:off x="8293100" y="3276600"/>
            <a:ext cx="35118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21" name="Shape 521"/>
          <p:cNvSpPr/>
          <p:nvPr/>
        </p:nvSpPr>
        <p:spPr>
          <a:xfrm>
            <a:off x="8712200" y="3289300"/>
            <a:ext cx="418852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-4</a:t>
            </a:r>
          </a:p>
        </p:txBody>
      </p:sp>
      <p:pic>
        <p:nvPicPr>
          <p:cNvPr id="52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7300686"/>
            <a:ext cx="12090401" cy="172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演習４つづき：Σから速度式を求める</a:t>
            </a:r>
          </a:p>
        </p:txBody>
      </p:sp>
      <p:sp>
        <p:nvSpPr>
          <p:cNvPr id="525" name="Shape 5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500" lvl="0">
              <a:buSzPct val="100000"/>
              <a:buAutoNum type="arabicPeriod" startAt="3"/>
              <a:defRPr sz="1800"/>
            </a:pPr>
            <a:r>
              <a:rPr sz="2800"/>
              <a:t>　　　　　　　　                     　　　　　　　　　より、　　　　　　　　　　　　　　　　　</a:t>
            </a:r>
          </a:p>
          <a:p>
            <a:pPr marL="0" lvl="0" indent="0">
              <a:buSzTx/>
              <a:buNone/>
              <a:defRPr sz="1800"/>
            </a:pPr>
            <a:r>
              <a:rPr sz="2800"/>
              <a:t>                                                  </a:t>
            </a:r>
          </a:p>
          <a:p>
            <a:pPr marL="0" lvl="0" indent="0">
              <a:buSzTx/>
              <a:buNone/>
              <a:defRPr sz="1800"/>
            </a:pPr>
            <a:endParaRPr sz="2800"/>
          </a:p>
          <a:p>
            <a:pPr marL="0" lvl="0" indent="0">
              <a:buSzTx/>
              <a:buNone/>
              <a:defRPr sz="1800"/>
            </a:pPr>
            <a:r>
              <a:rPr sz="2800"/>
              <a:t>　　　　　　　　　　　　　　　　を導きなさい</a:t>
            </a:r>
          </a:p>
          <a:p>
            <a:pPr marL="0" lvl="0" indent="0">
              <a:buSzTx/>
              <a:buNone/>
              <a:defRPr sz="1800"/>
            </a:pPr>
            <a:endParaRPr sz="2800"/>
          </a:p>
          <a:p>
            <a:pPr marL="571500" lvl="0">
              <a:buSzPct val="100000"/>
              <a:buAutoNum type="arabicPeriod" startAt="4"/>
              <a:defRPr sz="1800"/>
            </a:pPr>
            <a:r>
              <a:rPr sz="2800"/>
              <a:t>「3.」で得た式を濃度項別にくくり出して整理（手順６に相当）すると、次のスライドの式になることを確認しなさい。</a:t>
            </a:r>
          </a:p>
        </p:txBody>
      </p:sp>
      <p:pic>
        <p:nvPicPr>
          <p:cNvPr id="52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200" y="2768600"/>
            <a:ext cx="3822700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35300" y="4965700"/>
            <a:ext cx="4305300" cy="88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濃度項別にくくり出した速度式</a:t>
            </a:r>
          </a:p>
        </p:txBody>
      </p:sp>
      <p:pic>
        <p:nvPicPr>
          <p:cNvPr id="53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0" y="4038600"/>
            <a:ext cx="5880100" cy="78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4600" y="6170791"/>
            <a:ext cx="11099801" cy="1296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演習４：平衡定数を用いて書き換え</a:t>
            </a:r>
          </a:p>
        </p:txBody>
      </p:sp>
      <p:sp>
        <p:nvSpPr>
          <p:cNvPr id="534" name="Shape 534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714500"/>
          </a:xfrm>
          <a:prstGeom prst="rect">
            <a:avLst/>
          </a:prstGeom>
        </p:spPr>
        <p:txBody>
          <a:bodyPr/>
          <a:lstStyle>
            <a:lvl1pPr marL="571500">
              <a:buSzPct val="100000"/>
              <a:buAutoNum type="arabicPeriod" startAt="5"/>
            </a:lvl1pPr>
          </a:lstStyle>
          <a:p>
            <a:pPr lvl="0">
              <a:defRPr sz="1800"/>
            </a:pPr>
            <a:r>
              <a:rPr sz="2800"/>
              <a:t>平衡定数を用いて「4」で得た速度式を書き換えると、次の式になることを確かめなさい。</a:t>
            </a:r>
          </a:p>
        </p:txBody>
      </p:sp>
      <p:pic>
        <p:nvPicPr>
          <p:cNvPr id="53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500" y="4800600"/>
            <a:ext cx="5054600" cy="107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4600" y="6589891"/>
            <a:ext cx="11099801" cy="1296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演習４：最大速度を用いて書き換え</a:t>
            </a:r>
          </a:p>
        </p:txBody>
      </p:sp>
      <p:sp>
        <p:nvSpPr>
          <p:cNvPr id="539" name="Shape 539"/>
          <p:cNvSpPr>
            <a:spLocks noGrp="1"/>
          </p:cNvSpPr>
          <p:nvPr>
            <p:ph type="body" idx="1"/>
          </p:nvPr>
        </p:nvSpPr>
        <p:spPr>
          <a:xfrm>
            <a:off x="1270000" y="2743200"/>
            <a:ext cx="10464800" cy="1727200"/>
          </a:xfrm>
          <a:prstGeom prst="rect">
            <a:avLst/>
          </a:prstGeom>
        </p:spPr>
        <p:txBody>
          <a:bodyPr/>
          <a:lstStyle>
            <a:lvl1pPr marL="571500">
              <a:buSzPct val="100000"/>
              <a:buAutoNum type="arabicPeriod" startAt="6"/>
            </a:lvl1pPr>
          </a:lstStyle>
          <a:p>
            <a:pPr lvl="0">
              <a:defRPr sz="1800"/>
            </a:pPr>
            <a:r>
              <a:rPr sz="2800"/>
              <a:t>最大速度を用いて「5」で得た速度式を書き換え、次の式になることを確かめなさい。</a:t>
            </a:r>
          </a:p>
        </p:txBody>
      </p:sp>
      <p:pic>
        <p:nvPicPr>
          <p:cNvPr id="54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5600" y="4787900"/>
            <a:ext cx="3949700" cy="107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900" y="6662749"/>
            <a:ext cx="11239500" cy="2506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演習４：Michaelis定数、阻害定数で</a:t>
            </a:r>
          </a:p>
          <a:p>
            <a:pPr lvl="0">
              <a:defRPr sz="1800"/>
            </a:pPr>
            <a:r>
              <a:rPr sz="4800"/>
              <a:t>書き換え</a:t>
            </a:r>
          </a:p>
        </p:txBody>
      </p:sp>
      <p:sp>
        <p:nvSpPr>
          <p:cNvPr id="544" name="Shape 544"/>
          <p:cNvSpPr>
            <a:spLocks noGrp="1"/>
          </p:cNvSpPr>
          <p:nvPr>
            <p:ph type="body" idx="1"/>
          </p:nvPr>
        </p:nvSpPr>
        <p:spPr>
          <a:xfrm>
            <a:off x="1270000" y="2806700"/>
            <a:ext cx="10464800" cy="1460500"/>
          </a:xfrm>
          <a:prstGeom prst="rect">
            <a:avLst/>
          </a:prstGeom>
        </p:spPr>
        <p:txBody>
          <a:bodyPr/>
          <a:lstStyle>
            <a:lvl1pPr marL="571500">
              <a:buSzPct val="100000"/>
              <a:buAutoNum type="arabicPeriod" startAt="7"/>
            </a:lvl1pPr>
          </a:lstStyle>
          <a:p>
            <a:pPr lvl="0">
              <a:defRPr sz="1800"/>
            </a:pPr>
            <a:r>
              <a:rPr sz="2800"/>
              <a:t>Michaelis定数を用いて「6」で得た速度式を書き換え、次の式になることを確かめなさい。</a:t>
            </a:r>
          </a:p>
        </p:txBody>
      </p:sp>
      <p:pic>
        <p:nvPicPr>
          <p:cNvPr id="54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5600" y="4787900"/>
            <a:ext cx="3949700" cy="107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6692900"/>
            <a:ext cx="10833622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>
                <a:latin typeface="Helvetica Neue Light"/>
                <a:ea typeface="Helvetica Neue Light"/>
                <a:cs typeface="Helvetica Neue Light"/>
                <a:sym typeface="Helvetica Neue Light"/>
              </a:rPr>
              <a:t>MichaelisとMentenの方法による</a:t>
            </a:r>
          </a:p>
          <a:p>
            <a:pPr lvl="0">
              <a:defRPr sz="1800"/>
            </a:pPr>
            <a:r>
              <a:rPr sz="4800">
                <a:latin typeface="Helvetica Neue Light"/>
                <a:ea typeface="Helvetica Neue Light"/>
                <a:cs typeface="Helvetica Neue Light"/>
                <a:sym typeface="Helvetica Neue Light"/>
              </a:rPr>
              <a:t>速度式導出の方針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379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この酵素反応全体の速度 </a:t>
            </a: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800"/>
              <a:t> は次の式で書ける</a:t>
            </a:r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[ES] 、[E] </a:t>
            </a:r>
            <a:r>
              <a: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  <a:t>は測定が難しいので、以下２つの式を使って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  [E]</a:t>
            </a:r>
            <a:r>
              <a:rPr sz="2800" baseline="-5999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  <a:t>など他の変数に置き換える</a:t>
            </a:r>
          </a:p>
        </p:txBody>
      </p:sp>
      <p:pic>
        <p:nvPicPr>
          <p:cNvPr id="6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6500" y="8039100"/>
            <a:ext cx="28448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7200" y="3644900"/>
            <a:ext cx="2364701" cy="135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4600" y="7188200"/>
            <a:ext cx="3314701" cy="399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演習４：残りの係数を生化学定数で</a:t>
            </a:r>
          </a:p>
          <a:p>
            <a:pPr lvl="0">
              <a:defRPr sz="1800"/>
            </a:pPr>
            <a:r>
              <a:rPr sz="4800"/>
              <a:t>置き換える</a:t>
            </a:r>
          </a:p>
        </p:txBody>
      </p:sp>
      <p:sp>
        <p:nvSpPr>
          <p:cNvPr id="549" name="Shape 549"/>
          <p:cNvSpPr>
            <a:spLocks noGrp="1"/>
          </p:cNvSpPr>
          <p:nvPr>
            <p:ph type="body" idx="1"/>
          </p:nvPr>
        </p:nvSpPr>
        <p:spPr>
          <a:xfrm>
            <a:off x="1270000" y="2374900"/>
            <a:ext cx="10464800" cy="1676400"/>
          </a:xfrm>
          <a:prstGeom prst="rect">
            <a:avLst/>
          </a:prstGeom>
        </p:spPr>
        <p:txBody>
          <a:bodyPr/>
          <a:lstStyle>
            <a:lvl1pPr>
              <a:buSzPct val="100000"/>
              <a:buAutoNum type="arabicPeriod" startAt="8"/>
            </a:lvl1pPr>
          </a:lstStyle>
          <a:p>
            <a:pPr lvl="0">
              <a:defRPr sz="1800"/>
            </a:pPr>
            <a:r>
              <a:rPr sz="2800"/>
              <a:t>以下の関係を示し、「7.」で得た式が次のスライドの形になることを確かめなさい。</a:t>
            </a:r>
          </a:p>
        </p:txBody>
      </p:sp>
      <p:pic>
        <p:nvPicPr>
          <p:cNvPr id="55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" y="4229100"/>
            <a:ext cx="3187700" cy="80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8300" y="4216400"/>
            <a:ext cx="3263900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93900" y="5562600"/>
            <a:ext cx="3263900" cy="87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01000" y="5613400"/>
            <a:ext cx="3263900" cy="87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dropped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44700" y="6934200"/>
            <a:ext cx="2603500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dropped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88300" y="6908800"/>
            <a:ext cx="2603500" cy="87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dropped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81200" y="8293100"/>
            <a:ext cx="3314700" cy="87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Ordered Bi Bi の反応速度式</a:t>
            </a:r>
          </a:p>
        </p:txBody>
      </p:sp>
      <p:pic>
        <p:nvPicPr>
          <p:cNvPr id="55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6900" y="3149600"/>
            <a:ext cx="3949700" cy="107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100" y="5473700"/>
            <a:ext cx="12153900" cy="292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演習４：見やすい式に仕上げる</a:t>
            </a:r>
          </a:p>
        </p:txBody>
      </p:sp>
      <p:sp>
        <p:nvSpPr>
          <p:cNvPr id="563" name="Shape 56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701800"/>
          </a:xfrm>
          <a:prstGeom prst="rect">
            <a:avLst/>
          </a:prstGeom>
        </p:spPr>
        <p:txBody>
          <a:bodyPr/>
          <a:lstStyle>
            <a:lvl1pPr>
              <a:buSzPct val="100000"/>
              <a:buAutoNum type="arabicPeriod" startAt="9"/>
            </a:lvl1pPr>
          </a:lstStyle>
          <a:p>
            <a:pPr lvl="0">
              <a:defRPr sz="1800"/>
            </a:pPr>
            <a:r>
              <a:rPr sz="2800"/>
              <a:t>「8.」の denom を KmB KiA でくくり出し、多少の変形を加えると、Ordered Bi Bi の速度式は次のスライドの形になることを示しなさい。</a:t>
            </a:r>
          </a:p>
        </p:txBody>
      </p:sp>
      <p:sp>
        <p:nvSpPr>
          <p:cNvPr id="564" name="Shape 564"/>
          <p:cNvSpPr/>
          <p:nvPr/>
        </p:nvSpPr>
        <p:spPr>
          <a:xfrm>
            <a:off x="644398" y="5270500"/>
            <a:ext cx="1257301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ヒント</a:t>
            </a:r>
          </a:p>
        </p:txBody>
      </p:sp>
      <p:pic>
        <p:nvPicPr>
          <p:cNvPr id="56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8300" y="5511800"/>
            <a:ext cx="5156200" cy="80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100" y="7124700"/>
            <a:ext cx="3390900" cy="189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0900" y="7124700"/>
            <a:ext cx="3987800" cy="189230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/>
        </p:nvSpPr>
        <p:spPr>
          <a:xfrm>
            <a:off x="8648700" y="5638800"/>
            <a:ext cx="12573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より、</a:t>
            </a:r>
          </a:p>
        </p:txBody>
      </p:sp>
      <p:sp>
        <p:nvSpPr>
          <p:cNvPr id="569" name="Shape 569"/>
          <p:cNvSpPr/>
          <p:nvPr/>
        </p:nvSpPr>
        <p:spPr>
          <a:xfrm>
            <a:off x="8953500" y="7366000"/>
            <a:ext cx="3644900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/>
              <a:t>と、書き換えられる</a:t>
            </a:r>
          </a:p>
          <a:p>
            <a:pPr lvl="0" algn="l">
              <a:defRPr sz="1800"/>
            </a:pPr>
            <a:r>
              <a:rPr sz="3000"/>
              <a:t>ことを利用する。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Ordered Bi Bi の反応速度式</a:t>
            </a:r>
          </a:p>
        </p:txBody>
      </p:sp>
      <p:pic>
        <p:nvPicPr>
          <p:cNvPr id="57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2200" y="2578100"/>
            <a:ext cx="3949700" cy="107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" y="5524500"/>
            <a:ext cx="11404600" cy="297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/>
            </a:pPr>
            <a:r>
              <a:rPr sz="7200"/>
              <a:t>べき乗による近似速度式</a:t>
            </a:r>
          </a:p>
        </p:txBody>
      </p:sp>
      <p:sp>
        <p:nvSpPr>
          <p:cNvPr id="576" name="Shape 576"/>
          <p:cNvSpPr>
            <a:spLocks noGrp="1"/>
          </p:cNvSpPr>
          <p:nvPr>
            <p:ph type="body" idx="1"/>
          </p:nvPr>
        </p:nvSpPr>
        <p:spPr>
          <a:xfrm>
            <a:off x="1270000" y="53467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General Mass Action と S-System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General Mass Action</a:t>
            </a:r>
          </a:p>
        </p:txBody>
      </p:sp>
      <p:sp>
        <p:nvSpPr>
          <p:cNvPr id="579" name="Shape 5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S-System</a:t>
            </a:r>
          </a:p>
        </p:txBody>
      </p:sp>
      <p:sp>
        <p:nvSpPr>
          <p:cNvPr id="582" name="Shape 5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演習：Michaelis-Menten式をGMA、</a:t>
            </a:r>
          </a:p>
          <a:p>
            <a:pPr lvl="0">
              <a:defRPr sz="1800"/>
            </a:pPr>
            <a:r>
              <a:rPr sz="4800"/>
              <a:t>S-Systemsで書き換える</a:t>
            </a:r>
          </a:p>
        </p:txBody>
      </p:sp>
      <p:sp>
        <p:nvSpPr>
          <p:cNvPr id="585" name="Shape 5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/>
            </a:pPr>
            <a:r>
              <a:rPr sz="7200"/>
              <a:t>非平衡熱力学と速度論</a:t>
            </a:r>
          </a:p>
        </p:txBody>
      </p:sp>
      <p:sp>
        <p:nvSpPr>
          <p:cNvPr id="588" name="Shape 588"/>
          <p:cNvSpPr>
            <a:spLocks noGrp="1"/>
          </p:cNvSpPr>
          <p:nvPr>
            <p:ph type="body" idx="1"/>
          </p:nvPr>
        </p:nvSpPr>
        <p:spPr>
          <a:xfrm>
            <a:off x="1270000" y="53467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線形現象論の法則からlin-log kineticsを導く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親和力とlin-log kinetics</a:t>
            </a:r>
          </a:p>
        </p:txBody>
      </p:sp>
      <p:sp>
        <p:nvSpPr>
          <p:cNvPr id="591" name="Shape 591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444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化学親和力</a:t>
            </a:r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Onsager の式</a:t>
            </a:r>
          </a:p>
          <a:p>
            <a:pPr lvl="1">
              <a:defRPr sz="1800"/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= LA</a:t>
            </a:r>
            <a:r>
              <a:rPr sz="2400"/>
              <a:t> </a:t>
            </a:r>
          </a:p>
          <a:p>
            <a:pPr lvl="1">
              <a:defRPr sz="1800"/>
            </a:pPr>
            <a:r>
              <a:rPr sz="2400"/>
              <a:t>lin-log 式が自然に出てくる</a:t>
            </a:r>
          </a:p>
        </p:txBody>
      </p:sp>
      <p:pic>
        <p:nvPicPr>
          <p:cNvPr id="59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3670300"/>
            <a:ext cx="4064000" cy="1117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6500" y="7607300"/>
            <a:ext cx="9144000" cy="123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速度式を導く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155700" y="2235200"/>
            <a:ext cx="10579100" cy="5029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[ES]</a:t>
            </a:r>
            <a:r>
              <a:rPr sz="2800"/>
              <a:t>について解く</a:t>
            </a:r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得られた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[ES]</a:t>
            </a:r>
            <a:r>
              <a:rPr sz="2800"/>
              <a:t>を速度式に代入</a:t>
            </a:r>
          </a:p>
        </p:txBody>
      </p:sp>
      <p:pic>
        <p:nvPicPr>
          <p:cNvPr id="7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6900" y="7692711"/>
            <a:ext cx="2895601" cy="1590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3400" y="4084076"/>
            <a:ext cx="7162800" cy="2037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3300" y="3149600"/>
            <a:ext cx="3269898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80200" y="3162300"/>
            <a:ext cx="2844800" cy="381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5924041" y="3117850"/>
            <a:ext cx="5582413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に　　　　　　　　　　　　を代入して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Lin-log kinetics を導く</a:t>
            </a:r>
          </a:p>
        </p:txBody>
      </p:sp>
      <p:pic>
        <p:nvPicPr>
          <p:cNvPr id="59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7900" y="2082800"/>
            <a:ext cx="2770910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700" y="2260600"/>
            <a:ext cx="8204200" cy="1105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100" y="4000500"/>
            <a:ext cx="5750791" cy="43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59700" y="3987800"/>
            <a:ext cx="2032001" cy="394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dropped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1400" y="5041900"/>
            <a:ext cx="8412481" cy="175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dropped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03300" y="8661400"/>
            <a:ext cx="9779000" cy="469900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Shape 602"/>
          <p:cNvSpPr/>
          <p:nvPr/>
        </p:nvSpPr>
        <p:spPr>
          <a:xfrm>
            <a:off x="6473697" y="4019550"/>
            <a:ext cx="10287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および</a:t>
            </a:r>
          </a:p>
        </p:txBody>
      </p:sp>
      <p:sp>
        <p:nvSpPr>
          <p:cNvPr id="603" name="Shape 603"/>
          <p:cNvSpPr/>
          <p:nvPr/>
        </p:nvSpPr>
        <p:spPr>
          <a:xfrm>
            <a:off x="10051795" y="3975100"/>
            <a:ext cx="193090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とおいて変形</a:t>
            </a:r>
          </a:p>
        </p:txBody>
      </p:sp>
      <p:sp>
        <p:nvSpPr>
          <p:cNvPr id="604" name="Shape 604"/>
          <p:cNvSpPr/>
          <p:nvPr/>
        </p:nvSpPr>
        <p:spPr>
          <a:xfrm>
            <a:off x="11487404" y="2260600"/>
            <a:ext cx="10287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を代入</a:t>
            </a:r>
          </a:p>
        </p:txBody>
      </p:sp>
      <p:sp>
        <p:nvSpPr>
          <p:cNvPr id="605" name="Shape 605"/>
          <p:cNvSpPr/>
          <p:nvPr/>
        </p:nvSpPr>
        <p:spPr>
          <a:xfrm>
            <a:off x="393954" y="7264400"/>
            <a:ext cx="102235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四角で囲ったパラメータ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2400"/>
              <a:t>を”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24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400"/>
              <a:t>”に変え、自由度の高い式にする。</a:t>
            </a:r>
          </a:p>
          <a:p>
            <a:pPr lvl="0" algn="l">
              <a:defRPr sz="1800"/>
            </a:pPr>
            <a:r>
              <a:rPr sz="2400"/>
              <a:t>これが lin-log kinetics の式である。</a:t>
            </a:r>
          </a:p>
        </p:txBody>
      </p:sp>
      <p:sp>
        <p:nvSpPr>
          <p:cNvPr id="606" name="Shape 606"/>
          <p:cNvSpPr/>
          <p:nvPr/>
        </p:nvSpPr>
        <p:spPr>
          <a:xfrm>
            <a:off x="5257800" y="6223000"/>
            <a:ext cx="469900" cy="723900"/>
          </a:xfrm>
          <a:prstGeom prst="rect">
            <a:avLst/>
          </a:prstGeom>
          <a:ln w="25400">
            <a:solidFill>
              <a:srgbClr val="FF7E7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Modular rate law</a:t>
            </a:r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Further Readings</a:t>
            </a:r>
          </a:p>
        </p:txBody>
      </p:sp>
      <p:sp>
        <p:nvSpPr>
          <p:cNvPr id="612" name="Shape 6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622300" lvl="0" indent="-400050" defTabSz="408940">
              <a:spcBef>
                <a:spcPts val="1600"/>
              </a:spcBef>
              <a:defRPr sz="1800"/>
            </a:pPr>
            <a:r>
              <a:rPr sz="1960"/>
              <a:t>Mechanistic rate equations</a:t>
            </a:r>
          </a:p>
          <a:p>
            <a:pPr marL="933450" lvl="1" indent="-400050" defTabSz="408940">
              <a:spcBef>
                <a:spcPts val="1600"/>
              </a:spcBef>
              <a:defRPr sz="1800"/>
            </a:pPr>
            <a:r>
              <a:rPr sz="1679"/>
              <a:t>中村隆雄「酵素キネティクス」学会出版センター</a:t>
            </a:r>
          </a:p>
          <a:p>
            <a:pPr marL="933450" lvl="1" indent="-400050" defTabSz="408940">
              <a:spcBef>
                <a:spcPts val="1600"/>
              </a:spcBef>
              <a:defRPr sz="1800"/>
            </a:pPr>
            <a:r>
              <a:rPr sz="1679"/>
              <a:t>Athel Cornish-Bowden, “Fundamentals of Enzyme Kinetics”, Portland Press</a:t>
            </a:r>
          </a:p>
          <a:p>
            <a:pPr marL="933450" lvl="1" indent="-400050" defTabSz="408940">
              <a:spcBef>
                <a:spcPts val="1600"/>
              </a:spcBef>
              <a:defRPr sz="1800"/>
            </a:pPr>
            <a:r>
              <a:rPr sz="1679"/>
              <a:t>Irwin H. Segel, “Enzyme Kinetics”, Wiley</a:t>
            </a:r>
          </a:p>
          <a:p>
            <a:pPr marL="933450" lvl="1" indent="-400050" defTabSz="408940">
              <a:spcBef>
                <a:spcPts val="1600"/>
              </a:spcBef>
              <a:defRPr sz="1800"/>
            </a:pPr>
            <a:r>
              <a:rPr sz="1679"/>
              <a:t>King, E.L. and Altman C, “A schematic method of deriving the rate laws for enzyme-catalyzed reactions”, J. Phys. Chem. 60(10):1375-8, 1956.</a:t>
            </a:r>
          </a:p>
          <a:p>
            <a:pPr marL="622300" lvl="0" indent="-400050" defTabSz="408940">
              <a:spcBef>
                <a:spcPts val="1600"/>
              </a:spcBef>
              <a:defRPr sz="1800"/>
            </a:pPr>
            <a:r>
              <a:rPr sz="1960"/>
              <a:t>Approximative rate laws</a:t>
            </a:r>
          </a:p>
          <a:p>
            <a:pPr marL="933450" lvl="1" indent="-400050" defTabSz="408940">
              <a:spcBef>
                <a:spcPts val="1600"/>
              </a:spcBef>
              <a:defRPr sz="1800"/>
            </a:pPr>
            <a:r>
              <a:rPr sz="1679"/>
              <a:t>Eberhald O. Voit, “Computational analysis of biochemical systems”, Cambridge Univ. Press</a:t>
            </a:r>
          </a:p>
          <a:p>
            <a:pPr marL="933450" lvl="1" indent="-400050" defTabSz="408940">
              <a:spcBef>
                <a:spcPts val="1600"/>
              </a:spcBef>
              <a:defRPr sz="1800"/>
            </a:pPr>
            <a:r>
              <a:rPr sz="1679"/>
              <a:t>Heijnen, J.J., “Approximative kinetic formats used in metabolic network modeling”, </a:t>
            </a:r>
            <a:r>
              <a:rPr sz="1679" i="1"/>
              <a:t>Biotechnol. Bioeng. </a:t>
            </a:r>
            <a:r>
              <a:rPr sz="1679"/>
              <a:t>91(5):534-45, 2005.</a:t>
            </a:r>
          </a:p>
          <a:p>
            <a:pPr marL="933450" lvl="1" indent="-400050" defTabSz="408940">
              <a:spcBef>
                <a:spcPts val="1600"/>
              </a:spcBef>
              <a:defRPr sz="1800"/>
            </a:pPr>
            <a:r>
              <a:rPr sz="1679"/>
              <a:t>Hadlich, F. et al., “Translating biochemical network models between different kinetic formats”, </a:t>
            </a:r>
            <a:r>
              <a:rPr sz="1679" i="1"/>
              <a:t>Metab. Eng. </a:t>
            </a:r>
            <a:r>
              <a:rPr sz="1679"/>
              <a:t>11:87-100, 2009.</a:t>
            </a:r>
          </a:p>
          <a:p>
            <a:pPr marL="933450" lvl="1" indent="-400050" defTabSz="408940">
              <a:spcBef>
                <a:spcPts val="1600"/>
              </a:spcBef>
              <a:defRPr sz="1800"/>
            </a:pPr>
            <a:r>
              <a:rPr sz="1679"/>
              <a:t>Liebermeister, W., “Modular rate laws for enzymatic reactions: thermodynamics, elasticities and implementation”, </a:t>
            </a:r>
            <a:r>
              <a:rPr sz="1679" i="1"/>
              <a:t>Bioinformatics </a:t>
            </a:r>
            <a:r>
              <a:rPr sz="1679"/>
              <a:t>26(12):1528-34, 2010.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最大速度 </a:t>
            </a:r>
            <a:r>
              <a:rPr sz="4400">
                <a:latin typeface="Times New Roman"/>
                <a:ea typeface="Times New Roman"/>
                <a:cs typeface="Times New Roman"/>
                <a:sym typeface="Times New Roman"/>
              </a:rPr>
              <a:t>Vmax </a:t>
            </a:r>
            <a:r>
              <a:rPr sz="4400"/>
              <a:t>を使って式を書き換える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1270000" y="2578100"/>
            <a:ext cx="10464800" cy="2844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素反応定数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（k1, k-1, k2）</a:t>
            </a:r>
            <a:r>
              <a:rPr sz="2800"/>
              <a:t>を生化学的に解釈しやすい定数で書き換える</a:t>
            </a:r>
          </a:p>
          <a:p>
            <a:pPr lvl="0">
              <a:defRPr sz="1800"/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Vmax</a:t>
            </a:r>
            <a:r>
              <a:rPr sz="2800"/>
              <a:t>：酵素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sz="2800"/>
              <a:t>が基質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2800"/>
              <a:t>で飽和しているときの </a:t>
            </a: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2800"/>
          </a:p>
          <a:p>
            <a:pPr lvl="1">
              <a:defRPr sz="1800"/>
            </a:pPr>
            <a:r>
              <a:rPr sz="2400"/>
              <a:t>「酵素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sz="2400"/>
              <a:t>が基質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2400"/>
              <a:t>で飽和」 ⇔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[ES] = [E]T </a:t>
            </a:r>
          </a:p>
        </p:txBody>
      </p:sp>
      <p:pic>
        <p:nvPicPr>
          <p:cNvPr id="8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5994400"/>
            <a:ext cx="1979084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5419597" y="6013450"/>
            <a:ext cx="7239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より</a:t>
            </a:r>
          </a:p>
        </p:txBody>
      </p:sp>
      <p:pic>
        <p:nvPicPr>
          <p:cNvPr id="82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2400" y="5994400"/>
            <a:ext cx="2515306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3100" y="7046452"/>
            <a:ext cx="2946401" cy="228804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3039871" y="7010400"/>
            <a:ext cx="101955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よって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>
                <a:latin typeface="Times New Roman"/>
                <a:ea typeface="Times New Roman"/>
                <a:cs typeface="Times New Roman"/>
                <a:sym typeface="Times New Roman"/>
              </a:rPr>
              <a:t>Michaelis</a:t>
            </a:r>
            <a:r>
              <a:rPr sz="4800"/>
              <a:t> 定数 </a:t>
            </a:r>
            <a:r>
              <a:rPr sz="4800">
                <a:latin typeface="Times New Roman"/>
                <a:ea typeface="Times New Roman"/>
                <a:cs typeface="Times New Roman"/>
                <a:sym typeface="Times New Roman"/>
              </a:rPr>
              <a:t>Km</a:t>
            </a:r>
            <a:r>
              <a:rPr sz="4800"/>
              <a:t> を使って</a:t>
            </a:r>
          </a:p>
          <a:p>
            <a:pPr lvl="0">
              <a:defRPr sz="1800"/>
            </a:pPr>
            <a:r>
              <a:rPr sz="4800"/>
              <a:t>速度式をさらに書き換える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104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Km：v = Vmax / 2</a:t>
            </a:r>
            <a:r>
              <a:rPr sz="2800"/>
              <a:t> となるときの基質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2800"/>
              <a:t> の濃度</a:t>
            </a:r>
          </a:p>
        </p:txBody>
      </p:sp>
      <p:pic>
        <p:nvPicPr>
          <p:cNvPr id="88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0" y="3873500"/>
            <a:ext cx="2756917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5911341" y="4159250"/>
            <a:ext cx="3753613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に　　　　　　を代入して</a:t>
            </a:r>
          </a:p>
        </p:txBody>
      </p:sp>
      <p:pic>
        <p:nvPicPr>
          <p:cNvPr id="90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200" y="4013200"/>
            <a:ext cx="1435100" cy="71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8700" y="5405115"/>
            <a:ext cx="4254500" cy="2418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12100" y="8305800"/>
            <a:ext cx="2235200" cy="879593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40105" y="8521700"/>
            <a:ext cx="120142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/>
              <a:t>これを速度式に代入すると、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Michaelis-Menten</a:t>
            </a:r>
            <a:r>
              <a:rPr sz="2400"/>
              <a:t>式　　　　　　　　　　　を得る。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BriggsとHaldaneは ES 複合体の定常を</a:t>
            </a:r>
          </a:p>
          <a:p>
            <a:pPr lvl="0">
              <a:defRPr sz="1800"/>
            </a:pPr>
            <a:r>
              <a:rPr sz="4800"/>
              <a:t>仮定して Michaelis-Menten 式を導いた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1270000" y="5321300"/>
            <a:ext cx="10464800" cy="1308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仮定を式にすると</a:t>
            </a:r>
          </a:p>
        </p:txBody>
      </p:sp>
      <p:sp>
        <p:nvSpPr>
          <p:cNvPr id="97" name="Shape 97"/>
          <p:cNvSpPr/>
          <p:nvPr/>
        </p:nvSpPr>
        <p:spPr>
          <a:xfrm>
            <a:off x="5943513" y="3632200"/>
            <a:ext cx="825848" cy="69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200"/>
              <a:t>ES</a:t>
            </a:r>
          </a:p>
        </p:txBody>
      </p:sp>
      <p:sp>
        <p:nvSpPr>
          <p:cNvPr id="98" name="Shape 98"/>
          <p:cNvSpPr/>
          <p:nvPr/>
        </p:nvSpPr>
        <p:spPr>
          <a:xfrm>
            <a:off x="2312168" y="3632200"/>
            <a:ext cx="1433737" cy="69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200"/>
              <a:t>E + S</a:t>
            </a:r>
          </a:p>
        </p:txBody>
      </p:sp>
      <p:sp>
        <p:nvSpPr>
          <p:cNvPr id="99" name="Shape 99"/>
          <p:cNvSpPr/>
          <p:nvPr/>
        </p:nvSpPr>
        <p:spPr>
          <a:xfrm>
            <a:off x="8915400" y="3632200"/>
            <a:ext cx="1433736" cy="69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200"/>
              <a:t>E + P</a:t>
            </a:r>
          </a:p>
        </p:txBody>
      </p:sp>
      <p:sp>
        <p:nvSpPr>
          <p:cNvPr id="100" name="Shape 100"/>
          <p:cNvSpPr/>
          <p:nvPr/>
        </p:nvSpPr>
        <p:spPr>
          <a:xfrm flipH="1">
            <a:off x="4114800" y="3873500"/>
            <a:ext cx="1498600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089400" y="4102100"/>
            <a:ext cx="1498600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 flipH="1">
            <a:off x="7099300" y="3975100"/>
            <a:ext cx="1498600" cy="1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593499" y="3167279"/>
            <a:ext cx="528849" cy="688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4200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04" name="Shape 104"/>
          <p:cNvSpPr/>
          <p:nvPr/>
        </p:nvSpPr>
        <p:spPr>
          <a:xfrm>
            <a:off x="4538191" y="4126129"/>
            <a:ext cx="647267" cy="688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4200" baseline="-5999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</a:p>
        </p:txBody>
      </p:sp>
      <p:sp>
        <p:nvSpPr>
          <p:cNvPr id="105" name="Shape 105"/>
          <p:cNvSpPr/>
          <p:nvPr/>
        </p:nvSpPr>
        <p:spPr>
          <a:xfrm>
            <a:off x="7531100" y="3275229"/>
            <a:ext cx="528849" cy="688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sz="4200" baseline="-5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pic>
        <p:nvPicPr>
          <p:cNvPr id="10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6896100"/>
            <a:ext cx="7886700" cy="161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演習１：Briggs-Haldaneの仮定からMichaelis-Menten式を求める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3086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Briggs-Haldane の仮定（下式）から出発して、Michaelis-Menten式を導出しなさい。</a:t>
            </a:r>
          </a:p>
        </p:txBody>
      </p:sp>
      <p:pic>
        <p:nvPicPr>
          <p:cNvPr id="11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6800" y="6045200"/>
            <a:ext cx="7886700" cy="161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2639</Words>
  <Application>Microsoft Macintosh PowerPoint</Application>
  <PresentationFormat>ユーザー設定</PresentationFormat>
  <Paragraphs>384</Paragraphs>
  <Slides>52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53" baseType="lpstr">
      <vt:lpstr>White</vt:lpstr>
      <vt:lpstr>Derivation and approximation of mechanistic rate equations</vt:lpstr>
      <vt:lpstr>この章の目的</vt:lpstr>
      <vt:lpstr>生化学の復習: MichaelisとMentenは 基質・酵素間の平衡状態を仮定した</vt:lpstr>
      <vt:lpstr>MichaelisとMentenの方法による 速度式導出の方針</vt:lpstr>
      <vt:lpstr>速度式を導く</vt:lpstr>
      <vt:lpstr>最大速度 Vmax を使って式を書き換える</vt:lpstr>
      <vt:lpstr>Michaelis 定数 Km を使って 速度式をさらに書き換える</vt:lpstr>
      <vt:lpstr>BriggsとHaldaneは ES 複合体の定常を 仮定して Michaelis-Menten 式を導いた</vt:lpstr>
      <vt:lpstr>演習１：Briggs-Haldaneの仮定からMichaelis-Menten式を求める</vt:lpstr>
      <vt:lpstr>実際の代謝経路は 多基質多産物反応に満ちている</vt:lpstr>
      <vt:lpstr>Clelandの命名規則(1/3)：基質・産物数</vt:lpstr>
      <vt:lpstr>Clelandの命名規則(2/3)：Cleland diagram</vt:lpstr>
      <vt:lpstr>Clelandの命名規則(3/3)：結合順序</vt:lpstr>
      <vt:lpstr>多基質多産物反応の速度式を導くには</vt:lpstr>
      <vt:lpstr>King-Altman法：図形による速度式導出 Briggs-Haldaneの計算と等価な解法である</vt:lpstr>
      <vt:lpstr>手順１：一辺少ないグラフを列挙する</vt:lpstr>
      <vt:lpstr>手順２：一辺少ないグラフに矢印をつける</vt:lpstr>
      <vt:lpstr>手順３：矢印の最終到達点ごとに グラフを分類</vt:lpstr>
      <vt:lpstr>手順４：矢印に速度定数を割り当てる</vt:lpstr>
      <vt:lpstr>演習２：Σ を求める</vt:lpstr>
      <vt:lpstr>知見：酵素の状態の比について 以下の関係が成り立つ</vt:lpstr>
      <vt:lpstr>手順５：速度式を Σ で書き換える</vt:lpstr>
      <vt:lpstr>手順６：濃度の項別にくくり出す</vt:lpstr>
      <vt:lpstr>式中の係数 (num, Coef)と諸定数の関係</vt:lpstr>
      <vt:lpstr>先行知見を確認しよう</vt:lpstr>
      <vt:lpstr>演習３：Vr についても確認しよう</vt:lpstr>
      <vt:lpstr>産物 P の Michaelis 定数（KmP）</vt:lpstr>
      <vt:lpstr>基質 A の Michaelis 定数（KmA）</vt:lpstr>
      <vt:lpstr>阻害定数</vt:lpstr>
      <vt:lpstr>手順７：速度式の分子をnum1でくくる</vt:lpstr>
      <vt:lpstr>手順８：添字が全基質からなる係数で分母・分子を割る</vt:lpstr>
      <vt:lpstr>手順９：添字１つの係数同士の比を、 constを使って書き換える</vt:lpstr>
      <vt:lpstr>手順10： 添字１つの項を間にはさむ ことで、添字２つの項を書き換える</vt:lpstr>
      <vt:lpstr>演習４：King-Altman法を用いて Ordered Bi Bi 反応の速度式を導出しなさい</vt:lpstr>
      <vt:lpstr>演習４つづき：Σから速度式を求める</vt:lpstr>
      <vt:lpstr>濃度項別にくくり出した速度式</vt:lpstr>
      <vt:lpstr>演習４：平衡定数を用いて書き換え</vt:lpstr>
      <vt:lpstr>演習４：最大速度を用いて書き換え</vt:lpstr>
      <vt:lpstr>演習４：Michaelis定数、阻害定数で 書き換え</vt:lpstr>
      <vt:lpstr>演習４：残りの係数を生化学定数で 置き換える</vt:lpstr>
      <vt:lpstr>Ordered Bi Bi の反応速度式</vt:lpstr>
      <vt:lpstr>演習４：見やすい式に仕上げる</vt:lpstr>
      <vt:lpstr>Ordered Bi Bi の反応速度式</vt:lpstr>
      <vt:lpstr>べき乗による近似速度式</vt:lpstr>
      <vt:lpstr>General Mass Action</vt:lpstr>
      <vt:lpstr>S-System</vt:lpstr>
      <vt:lpstr>演習：Michaelis-Menten式をGMA、 S-Systemsで書き換える</vt:lpstr>
      <vt:lpstr>非平衡熱力学と速度論</vt:lpstr>
      <vt:lpstr>親和力とlin-log kinetics</vt:lpstr>
      <vt:lpstr>Lin-log kinetics を導く</vt:lpstr>
      <vt:lpstr>Modular rate law</vt:lpstr>
      <vt:lpstr>Further 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Derivation and approximation of mechanistic rate equations</dc:title>
  <cp:lastModifiedBy>Yugi Katsuyuki</cp:lastModifiedBy>
  <cp:revision>1</cp:revision>
  <dcterms:created xsi:type="dcterms:W3CDTF">2016-07-19T01:44:46Z</dcterms:created>
  <dcterms:modified xsi:type="dcterms:W3CDTF">2016-07-19T02:01:23Z</dcterms:modified>
</cp:coreProperties>
</file>