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250817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34155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357447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35644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399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166853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257359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332934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279065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424134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CB49C6-32BE-4E44-AB86-8ED067EBDE1D}"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65854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B49C6-32BE-4E44-AB86-8ED067EBDE1D}" type="datetimeFigureOut">
              <a:rPr lang="zh-CN" altLang="en-US" smtClean="0"/>
              <a:t>2019/10/23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3FC23-E7AE-4867-BBE9-CE97AF191463}" type="slidenum">
              <a:rPr lang="zh-CN" altLang="en-US" smtClean="0"/>
              <a:t>‹#›</a:t>
            </a:fld>
            <a:endParaRPr lang="zh-CN" altLang="en-US"/>
          </a:p>
        </p:txBody>
      </p:sp>
    </p:spTree>
    <p:extLst>
      <p:ext uri="{BB962C8B-B14F-4D97-AF65-F5344CB8AC3E}">
        <p14:creationId xmlns:p14="http://schemas.microsoft.com/office/powerpoint/2010/main" val="159968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4683" y="1949358"/>
            <a:ext cx="9144000" cy="2145272"/>
          </a:xfrm>
        </p:spPr>
        <p:txBody>
          <a:bodyPr>
            <a:noAutofit/>
          </a:bodyPr>
          <a:lstStyle/>
          <a:p>
            <a:pPr>
              <a:lnSpc>
                <a:spcPct val="150000"/>
              </a:lnSpc>
            </a:pPr>
            <a:r>
              <a:rPr lang="en-US" altLang="zh-CN" sz="3600" dirty="0" smtClean="0"/>
              <a:t>An LTV model and customer segmentation based on </a:t>
            </a:r>
            <a:r>
              <a:rPr lang="en-US" altLang="zh-CN" sz="3600" smtClean="0"/>
              <a:t>customer value: </a:t>
            </a:r>
            <a:r>
              <a:rPr lang="en-US" altLang="zh-CN" sz="3600" dirty="0" smtClean="0"/>
              <a:t>a case study on the wireless telecommunication industry</a:t>
            </a:r>
            <a:endParaRPr lang="zh-CN" altLang="en-US" sz="3600" dirty="0"/>
          </a:p>
        </p:txBody>
      </p:sp>
    </p:spTree>
    <p:extLst>
      <p:ext uri="{BB962C8B-B14F-4D97-AF65-F5344CB8AC3E}">
        <p14:creationId xmlns:p14="http://schemas.microsoft.com/office/powerpoint/2010/main" val="386140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71600" y="571499"/>
            <a:ext cx="9574306" cy="55399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smtClean="0"/>
              <a:t>研究内容：</a:t>
            </a:r>
            <a:endParaRPr lang="en-US" altLang="zh-CN" b="1" dirty="0" smtClean="0"/>
          </a:p>
          <a:p>
            <a:pPr indent="457200">
              <a:lnSpc>
                <a:spcPct val="150000"/>
              </a:lnSpc>
            </a:pPr>
            <a:r>
              <a:rPr lang="zh-CN" altLang="en-US" dirty="0" smtClean="0"/>
              <a:t>提出了一个新的计算用户生命周期价值的模型，使用这个新的模型计算的用户价值更准确，并以无线通信企业（行业）为例展开研究，最后基于这个价值模型将用户进行分类，给出与每类用户相匹配的营销策略。</a:t>
            </a:r>
            <a:endParaRPr lang="en-US" altLang="zh-CN" dirty="0" smtClean="0"/>
          </a:p>
          <a:p>
            <a:pPr marL="285750" indent="-285750">
              <a:lnSpc>
                <a:spcPct val="150000"/>
              </a:lnSpc>
              <a:spcBef>
                <a:spcPts val="1200"/>
              </a:spcBef>
              <a:buFont typeface="Wingdings" panose="05000000000000000000" pitchFamily="2" charset="2"/>
              <a:buChar char="Ø"/>
            </a:pPr>
            <a:r>
              <a:rPr lang="zh-CN" altLang="en-US" b="1" dirty="0" smtClean="0"/>
              <a:t>前人研究的不足（关于模型）：</a:t>
            </a:r>
            <a:endParaRPr lang="en-US" altLang="zh-CN" b="1" dirty="0" smtClean="0"/>
          </a:p>
          <a:p>
            <a:pPr indent="457200">
              <a:lnSpc>
                <a:spcPct val="150000"/>
              </a:lnSpc>
            </a:pPr>
            <a:r>
              <a:rPr lang="en-US" altLang="zh-CN" dirty="0" smtClean="0"/>
              <a:t>1.</a:t>
            </a:r>
            <a:r>
              <a:rPr lang="zh-CN" altLang="en-US" dirty="0" smtClean="0"/>
              <a:t>长期价值（</a:t>
            </a:r>
            <a:r>
              <a:rPr lang="en-US" altLang="zh-CN" dirty="0" smtClean="0"/>
              <a:t>long-term value</a:t>
            </a:r>
            <a:r>
              <a:rPr lang="zh-CN" altLang="en-US" dirty="0" smtClean="0"/>
              <a:t>）的计算不适用于竞争激烈、市场变幻莫测的行业，比方说本文举的例子：无线通信行业</a:t>
            </a:r>
            <a:endParaRPr lang="en-US" altLang="zh-CN" dirty="0" smtClean="0"/>
          </a:p>
          <a:p>
            <a:pPr indent="457200">
              <a:lnSpc>
                <a:spcPct val="150000"/>
              </a:lnSpc>
            </a:pPr>
            <a:r>
              <a:rPr lang="en-US" altLang="zh-CN" dirty="0" smtClean="0"/>
              <a:t>2.</a:t>
            </a:r>
            <a:r>
              <a:rPr lang="zh-CN" altLang="en-US" dirty="0" smtClean="0"/>
              <a:t>现有模型仅考虑用户历史实际发生的利润，而没有考虑潜在利润</a:t>
            </a:r>
            <a:endParaRPr lang="en-US" altLang="zh-CN" dirty="0" smtClean="0"/>
          </a:p>
          <a:p>
            <a:pPr indent="457200">
              <a:lnSpc>
                <a:spcPct val="150000"/>
              </a:lnSpc>
            </a:pPr>
            <a:r>
              <a:rPr lang="en-US" altLang="zh-CN" dirty="0" smtClean="0"/>
              <a:t>3.</a:t>
            </a:r>
            <a:r>
              <a:rPr lang="zh-CN" altLang="en-US" dirty="0" smtClean="0"/>
              <a:t>没有考虑用户流失的可能（或者说“用户的忠诚度” ）</a:t>
            </a:r>
            <a:endParaRPr lang="en-US" altLang="zh-CN" dirty="0"/>
          </a:p>
          <a:p>
            <a:pPr marL="285750" indent="-285750">
              <a:lnSpc>
                <a:spcPct val="150000"/>
              </a:lnSpc>
              <a:spcBef>
                <a:spcPts val="1200"/>
              </a:spcBef>
              <a:buFont typeface="Wingdings" panose="05000000000000000000" pitchFamily="2" charset="2"/>
              <a:buChar char="Ø"/>
            </a:pPr>
            <a:r>
              <a:rPr lang="zh-CN" altLang="en-US" b="1" dirty="0" smtClean="0"/>
              <a:t>如何解决以上缺陷</a:t>
            </a:r>
            <a:endParaRPr lang="en-US" altLang="zh-CN" b="1" dirty="0" smtClean="0"/>
          </a:p>
          <a:p>
            <a:pPr indent="457200">
              <a:lnSpc>
                <a:spcPct val="150000"/>
              </a:lnSpc>
            </a:pPr>
            <a:r>
              <a:rPr lang="zh-CN" altLang="en-US" dirty="0"/>
              <a:t>在</a:t>
            </a:r>
            <a:r>
              <a:rPr lang="en-US" altLang="zh-CN" dirty="0"/>
              <a:t>LTV</a:t>
            </a:r>
            <a:r>
              <a:rPr lang="zh-CN" altLang="en-US" dirty="0"/>
              <a:t>建模过程中充分考虑过去</a:t>
            </a:r>
            <a:r>
              <a:rPr lang="zh-CN" altLang="en-US" b="1" dirty="0">
                <a:solidFill>
                  <a:srgbClr val="FF0000"/>
                </a:solidFill>
              </a:rPr>
              <a:t>利润贡献</a:t>
            </a:r>
            <a:r>
              <a:rPr lang="zh-CN" altLang="en-US" dirty="0"/>
              <a:t>、</a:t>
            </a:r>
            <a:r>
              <a:rPr lang="zh-CN" altLang="en-US" b="1" dirty="0">
                <a:solidFill>
                  <a:srgbClr val="FF0000"/>
                </a:solidFill>
              </a:rPr>
              <a:t>潜在价值</a:t>
            </a:r>
            <a:r>
              <a:rPr lang="zh-CN" altLang="en-US" dirty="0"/>
              <a:t>以及</a:t>
            </a:r>
            <a:r>
              <a:rPr lang="zh-CN" altLang="en-US" b="1" dirty="0">
                <a:solidFill>
                  <a:srgbClr val="FF0000"/>
                </a:solidFill>
              </a:rPr>
              <a:t>用户的流失率</a:t>
            </a:r>
            <a:r>
              <a:rPr lang="en-US" altLang="zh-CN" dirty="0"/>
              <a:t>3</a:t>
            </a:r>
            <a:r>
              <a:rPr lang="zh-CN" altLang="en-US" dirty="0"/>
              <a:t>个要素，并合理的量化它们，使得</a:t>
            </a:r>
            <a:r>
              <a:rPr lang="en-US" altLang="zh-CN" dirty="0"/>
              <a:t>LTV</a:t>
            </a:r>
            <a:r>
              <a:rPr lang="zh-CN" altLang="en-US" dirty="0"/>
              <a:t>的计算更加合理和准确</a:t>
            </a:r>
            <a:endParaRPr lang="en-US" altLang="zh-CN" dirty="0"/>
          </a:p>
        </p:txBody>
      </p:sp>
    </p:spTree>
    <p:extLst>
      <p:ext uri="{BB962C8B-B14F-4D97-AF65-F5344CB8AC3E}">
        <p14:creationId xmlns:p14="http://schemas.microsoft.com/office/powerpoint/2010/main" val="71556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205" y="396687"/>
            <a:ext cx="8559053" cy="461665"/>
          </a:xfrm>
          <a:prstGeom prst="rect">
            <a:avLst/>
          </a:prstGeom>
          <a:noFill/>
        </p:spPr>
        <p:txBody>
          <a:bodyPr wrap="square" rtlCol="0">
            <a:spAutoFit/>
          </a:bodyPr>
          <a:lstStyle/>
          <a:p>
            <a:r>
              <a:rPr lang="zh-CN" altLang="en-US" sz="2400" b="1" dirty="0" smtClean="0"/>
              <a:t>总体研究框架</a:t>
            </a:r>
            <a:endParaRPr lang="zh-CN" altLang="en-US" sz="2400" b="1" dirty="0"/>
          </a:p>
        </p:txBody>
      </p:sp>
      <p:pic>
        <p:nvPicPr>
          <p:cNvPr id="3" name="图片 2"/>
          <p:cNvPicPr>
            <a:picLocks noChangeAspect="1"/>
          </p:cNvPicPr>
          <p:nvPr/>
        </p:nvPicPr>
        <p:blipFill>
          <a:blip r:embed="rId2"/>
          <a:stretch>
            <a:fillRect/>
          </a:stretch>
        </p:blipFill>
        <p:spPr>
          <a:xfrm>
            <a:off x="2916733" y="1369066"/>
            <a:ext cx="5874261" cy="4325763"/>
          </a:xfrm>
          <a:prstGeom prst="rect">
            <a:avLst/>
          </a:prstGeom>
        </p:spPr>
      </p:pic>
      <p:sp>
        <p:nvSpPr>
          <p:cNvPr id="4" name="椭圆 3"/>
          <p:cNvSpPr/>
          <p:nvPr/>
        </p:nvSpPr>
        <p:spPr>
          <a:xfrm>
            <a:off x="6380630" y="2135823"/>
            <a:ext cx="1748117" cy="185795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669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205" y="396687"/>
            <a:ext cx="8559053" cy="461665"/>
          </a:xfrm>
          <a:prstGeom prst="rect">
            <a:avLst/>
          </a:prstGeom>
          <a:noFill/>
        </p:spPr>
        <p:txBody>
          <a:bodyPr wrap="square" rtlCol="0">
            <a:spAutoFit/>
          </a:bodyPr>
          <a:lstStyle/>
          <a:p>
            <a:r>
              <a:rPr lang="en-US" altLang="zh-CN" sz="2400" b="1" dirty="0" smtClean="0"/>
              <a:t>LTV</a:t>
            </a:r>
            <a:r>
              <a:rPr lang="zh-CN" altLang="en-US" sz="2400" b="1" dirty="0" smtClean="0"/>
              <a:t>总体模型</a:t>
            </a:r>
            <a:endParaRPr lang="zh-CN" altLang="en-US" sz="2400" b="1" dirty="0"/>
          </a:p>
        </p:txBody>
      </p:sp>
      <p:sp>
        <p:nvSpPr>
          <p:cNvPr id="4" name="文本框 3"/>
          <p:cNvSpPr txBox="1"/>
          <p:nvPr/>
        </p:nvSpPr>
        <p:spPr>
          <a:xfrm>
            <a:off x="1134731" y="1677520"/>
            <a:ext cx="1472453" cy="369332"/>
          </a:xfrm>
          <a:prstGeom prst="rect">
            <a:avLst/>
          </a:prstGeom>
          <a:noFill/>
          <a:ln w="19050">
            <a:solidFill>
              <a:schemeClr val="accent1"/>
            </a:solidFill>
          </a:ln>
        </p:spPr>
        <p:txBody>
          <a:bodyPr wrap="square" rtlCol="0">
            <a:spAutoFit/>
          </a:bodyPr>
          <a:lstStyle/>
          <a:p>
            <a:r>
              <a:rPr lang="zh-CN" altLang="en-US" dirty="0" smtClean="0"/>
              <a:t>传统的：</a:t>
            </a:r>
            <a:endParaRPr lang="zh-CN" altLang="en-US" dirty="0"/>
          </a:p>
        </p:txBody>
      </p:sp>
      <p:pic>
        <p:nvPicPr>
          <p:cNvPr id="5" name="图片 4"/>
          <p:cNvPicPr>
            <a:picLocks noChangeAspect="1"/>
          </p:cNvPicPr>
          <p:nvPr/>
        </p:nvPicPr>
        <p:blipFill>
          <a:blip r:embed="rId2"/>
          <a:stretch>
            <a:fillRect/>
          </a:stretch>
        </p:blipFill>
        <p:spPr>
          <a:xfrm>
            <a:off x="1134731" y="2473780"/>
            <a:ext cx="2988337" cy="905040"/>
          </a:xfrm>
          <a:prstGeom prst="rect">
            <a:avLst/>
          </a:prstGeom>
        </p:spPr>
      </p:pic>
      <p:sp>
        <p:nvSpPr>
          <p:cNvPr id="7" name="文本框 6"/>
          <p:cNvSpPr txBox="1"/>
          <p:nvPr/>
        </p:nvSpPr>
        <p:spPr>
          <a:xfrm>
            <a:off x="1134731" y="3966883"/>
            <a:ext cx="2924735" cy="1296637"/>
          </a:xfrm>
          <a:prstGeom prst="rect">
            <a:avLst/>
          </a:prstGeom>
          <a:noFill/>
        </p:spPr>
        <p:txBody>
          <a:bodyPr wrap="square" rtlCol="0">
            <a:spAutoFit/>
          </a:bodyPr>
          <a:lstStyle/>
          <a:p>
            <a:pPr>
              <a:lnSpc>
                <a:spcPct val="150000"/>
              </a:lnSpc>
            </a:pPr>
            <a:r>
              <a:rPr lang="en-US" altLang="zh-CN" dirty="0"/>
              <a:t>π</a:t>
            </a:r>
            <a:r>
              <a:rPr lang="zh-CN" altLang="en-US" dirty="0" smtClean="0"/>
              <a:t>是用户利润函数；</a:t>
            </a:r>
            <a:endParaRPr lang="en-US" altLang="zh-CN" dirty="0" smtClean="0"/>
          </a:p>
          <a:p>
            <a:pPr>
              <a:lnSpc>
                <a:spcPct val="150000"/>
              </a:lnSpc>
            </a:pPr>
            <a:r>
              <a:rPr lang="en-US" altLang="zh-CN" dirty="0" smtClean="0"/>
              <a:t>d</a:t>
            </a:r>
            <a:r>
              <a:rPr lang="zh-CN" altLang="en-US" dirty="0" smtClean="0"/>
              <a:t>为贴现率</a:t>
            </a:r>
            <a:endParaRPr lang="en-US" altLang="zh-CN" dirty="0" smtClean="0"/>
          </a:p>
          <a:p>
            <a:pPr>
              <a:lnSpc>
                <a:spcPct val="150000"/>
              </a:lnSpc>
            </a:pPr>
            <a:r>
              <a:rPr lang="en-US" altLang="zh-CN" dirty="0" smtClean="0"/>
              <a:t>n</a:t>
            </a:r>
            <a:r>
              <a:rPr lang="zh-CN" altLang="en-US" dirty="0" smtClean="0"/>
              <a:t>为时间长度</a:t>
            </a:r>
            <a:endParaRPr lang="zh-CN" altLang="en-US" dirty="0"/>
          </a:p>
        </p:txBody>
      </p:sp>
      <p:cxnSp>
        <p:nvCxnSpPr>
          <p:cNvPr id="9" name="直接连接符 8"/>
          <p:cNvCxnSpPr/>
          <p:nvPr/>
        </p:nvCxnSpPr>
        <p:spPr>
          <a:xfrm>
            <a:off x="5398995" y="1250577"/>
            <a:ext cx="0" cy="461234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323054" y="1677520"/>
            <a:ext cx="1472453" cy="369332"/>
          </a:xfrm>
          <a:prstGeom prst="rect">
            <a:avLst/>
          </a:prstGeom>
          <a:noFill/>
          <a:ln w="19050">
            <a:solidFill>
              <a:schemeClr val="accent1"/>
            </a:solidFill>
          </a:ln>
        </p:spPr>
        <p:txBody>
          <a:bodyPr wrap="square" rtlCol="0">
            <a:spAutoFit/>
          </a:bodyPr>
          <a:lstStyle/>
          <a:p>
            <a:r>
              <a:rPr lang="zh-CN" altLang="en-US" dirty="0" smtClean="0"/>
              <a:t>改进的：</a:t>
            </a:r>
            <a:endParaRPr lang="zh-CN" altLang="en-US" dirty="0"/>
          </a:p>
        </p:txBody>
      </p:sp>
      <p:pic>
        <p:nvPicPr>
          <p:cNvPr id="11" name="图片 10"/>
          <p:cNvPicPr>
            <a:picLocks noChangeAspect="1"/>
          </p:cNvPicPr>
          <p:nvPr/>
        </p:nvPicPr>
        <p:blipFill>
          <a:blip r:embed="rId3"/>
          <a:stretch>
            <a:fillRect/>
          </a:stretch>
        </p:blipFill>
        <p:spPr>
          <a:xfrm>
            <a:off x="6323054" y="2393577"/>
            <a:ext cx="5438201" cy="1210235"/>
          </a:xfrm>
          <a:prstGeom prst="rect">
            <a:avLst/>
          </a:prstGeom>
        </p:spPr>
      </p:pic>
      <p:sp>
        <p:nvSpPr>
          <p:cNvPr id="12" name="文本框 11"/>
          <p:cNvSpPr txBox="1"/>
          <p:nvPr/>
        </p:nvSpPr>
        <p:spPr>
          <a:xfrm>
            <a:off x="6281720" y="3842400"/>
            <a:ext cx="5363433" cy="2169825"/>
          </a:xfrm>
          <a:prstGeom prst="rect">
            <a:avLst/>
          </a:prstGeom>
          <a:noFill/>
        </p:spPr>
        <p:txBody>
          <a:bodyPr wrap="square" rtlCol="0">
            <a:spAutoFit/>
          </a:bodyPr>
          <a:lstStyle/>
          <a:p>
            <a:pPr>
              <a:lnSpc>
                <a:spcPct val="150000"/>
              </a:lnSpc>
            </a:pPr>
            <a:r>
              <a:rPr lang="en-US" altLang="zh-CN" dirty="0" smtClean="0"/>
              <a:t>π</a:t>
            </a:r>
            <a:r>
              <a:rPr lang="zh-CN" altLang="en-US" dirty="0" smtClean="0"/>
              <a:t>区分过去的利润和未来的利润；</a:t>
            </a:r>
            <a:endParaRPr lang="en-US" altLang="zh-CN" dirty="0" smtClean="0"/>
          </a:p>
          <a:p>
            <a:pPr>
              <a:lnSpc>
                <a:spcPct val="150000"/>
              </a:lnSpc>
            </a:pPr>
            <a:r>
              <a:rPr lang="en-US" altLang="zh-CN" dirty="0" smtClean="0"/>
              <a:t>d</a:t>
            </a:r>
            <a:r>
              <a:rPr lang="zh-CN" altLang="en-US" dirty="0" smtClean="0"/>
              <a:t>为贴现率；</a:t>
            </a:r>
            <a:endParaRPr lang="en-US" altLang="zh-CN" dirty="0" smtClean="0"/>
          </a:p>
          <a:p>
            <a:pPr>
              <a:lnSpc>
                <a:spcPct val="150000"/>
              </a:lnSpc>
            </a:pPr>
            <a:r>
              <a:rPr lang="en-US" altLang="zh-CN" dirty="0" smtClean="0"/>
              <a:t>n</a:t>
            </a:r>
            <a:r>
              <a:rPr lang="zh-CN" altLang="en-US" dirty="0" smtClean="0"/>
              <a:t>为时间长度，由当前时间分为历史时间和未来时间；</a:t>
            </a:r>
            <a:endParaRPr lang="en-US" altLang="zh-CN" dirty="0" smtClean="0"/>
          </a:p>
          <a:p>
            <a:pPr>
              <a:lnSpc>
                <a:spcPct val="150000"/>
              </a:lnSpc>
            </a:pPr>
            <a:r>
              <a:rPr lang="en-US" altLang="zh-CN" dirty="0" smtClean="0"/>
              <a:t>E</a:t>
            </a:r>
            <a:r>
              <a:rPr lang="zh-CN" altLang="en-US" dirty="0" smtClean="0"/>
              <a:t>为用户未来使用期数的期望；</a:t>
            </a:r>
            <a:endParaRPr lang="en-US" altLang="zh-CN" dirty="0" smtClean="0"/>
          </a:p>
          <a:p>
            <a:pPr>
              <a:lnSpc>
                <a:spcPct val="150000"/>
              </a:lnSpc>
            </a:pPr>
            <a:r>
              <a:rPr lang="en-US" altLang="zh-CN" dirty="0" smtClean="0"/>
              <a:t>B</a:t>
            </a:r>
            <a:r>
              <a:rPr lang="zh-CN" altLang="en-US" dirty="0" smtClean="0"/>
              <a:t>为潜在价值</a:t>
            </a:r>
            <a:endParaRPr lang="zh-CN" altLang="en-US" dirty="0"/>
          </a:p>
        </p:txBody>
      </p:sp>
    </p:spTree>
    <p:extLst>
      <p:ext uri="{BB962C8B-B14F-4D97-AF65-F5344CB8AC3E}">
        <p14:creationId xmlns:p14="http://schemas.microsoft.com/office/powerpoint/2010/main" val="401329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205" y="396687"/>
            <a:ext cx="8559053" cy="461665"/>
          </a:xfrm>
          <a:prstGeom prst="rect">
            <a:avLst/>
          </a:prstGeom>
          <a:noFill/>
        </p:spPr>
        <p:txBody>
          <a:bodyPr wrap="square" rtlCol="0">
            <a:spAutoFit/>
          </a:bodyPr>
          <a:lstStyle/>
          <a:p>
            <a:r>
              <a:rPr lang="en-US" altLang="zh-CN" sz="2400" b="1" dirty="0" smtClean="0"/>
              <a:t>LTV</a:t>
            </a:r>
            <a:r>
              <a:rPr lang="zh-CN" altLang="en-US" sz="2400" b="1" dirty="0" smtClean="0"/>
              <a:t>模型量化过程（</a:t>
            </a:r>
            <a:r>
              <a:rPr lang="en-US" altLang="zh-CN" sz="2400" b="1" dirty="0" smtClean="0"/>
              <a:t>1</a:t>
            </a:r>
            <a:r>
              <a:rPr lang="zh-CN" altLang="en-US" sz="2400" b="1" dirty="0" smtClean="0"/>
              <a:t>）</a:t>
            </a:r>
            <a:endParaRPr lang="zh-CN" altLang="en-US" sz="2400" b="1" dirty="0"/>
          </a:p>
        </p:txBody>
      </p:sp>
      <p:sp>
        <p:nvSpPr>
          <p:cNvPr id="14" name="文本框 13"/>
          <p:cNvSpPr txBox="1"/>
          <p:nvPr/>
        </p:nvSpPr>
        <p:spPr>
          <a:xfrm>
            <a:off x="1089212" y="1021975"/>
            <a:ext cx="10307170" cy="497059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smtClean="0"/>
              <a:t>数据描述：</a:t>
            </a:r>
            <a:endParaRPr lang="en-US" altLang="zh-CN" b="1" dirty="0" smtClean="0"/>
          </a:p>
          <a:p>
            <a:pPr indent="457200">
              <a:lnSpc>
                <a:spcPct val="150000"/>
              </a:lnSpc>
            </a:pPr>
            <a:r>
              <a:rPr lang="zh-CN" altLang="en-US" dirty="0" smtClean="0"/>
              <a:t>原始数据是韩国一家无线通信公司</a:t>
            </a:r>
            <a:r>
              <a:rPr lang="en-US" altLang="zh-CN" dirty="0" smtClean="0"/>
              <a:t>6</a:t>
            </a:r>
            <a:r>
              <a:rPr lang="zh-CN" altLang="en-US" dirty="0" smtClean="0"/>
              <a:t>个月的用户消费数据，共包含</a:t>
            </a:r>
            <a:r>
              <a:rPr lang="en-US" altLang="zh-CN" dirty="0" smtClean="0"/>
              <a:t>200</a:t>
            </a:r>
            <a:r>
              <a:rPr lang="zh-CN" altLang="en-US" dirty="0" smtClean="0"/>
              <a:t>个字段</a:t>
            </a:r>
            <a:r>
              <a:rPr lang="en-US" altLang="zh-CN" dirty="0" smtClean="0"/>
              <a:t>16384</a:t>
            </a:r>
            <a:r>
              <a:rPr lang="zh-CN" altLang="en-US" dirty="0" smtClean="0"/>
              <a:t>条消费记录，随机抽取</a:t>
            </a:r>
            <a:r>
              <a:rPr lang="en-US" altLang="zh-CN" dirty="0" smtClean="0"/>
              <a:t>101</a:t>
            </a:r>
            <a:r>
              <a:rPr lang="zh-CN" altLang="en-US" dirty="0" smtClean="0"/>
              <a:t>个字段</a:t>
            </a:r>
            <a:r>
              <a:rPr lang="en-US" altLang="zh-CN" dirty="0" smtClean="0"/>
              <a:t>2000</a:t>
            </a:r>
            <a:r>
              <a:rPr lang="zh-CN" altLang="en-US" dirty="0" smtClean="0"/>
              <a:t>条记录，用均值来处理了缺失值，并且按照</a:t>
            </a:r>
            <a:r>
              <a:rPr lang="en-US" altLang="zh-CN" dirty="0" smtClean="0"/>
              <a:t>70/30</a:t>
            </a:r>
            <a:r>
              <a:rPr lang="zh-CN" altLang="en-US" dirty="0" smtClean="0"/>
              <a:t>比例来划分训练集和验证集。</a:t>
            </a:r>
            <a:endParaRPr lang="en-US" altLang="zh-CN" dirty="0" smtClean="0"/>
          </a:p>
          <a:p>
            <a:pPr marL="285750" indent="-285750">
              <a:lnSpc>
                <a:spcPct val="150000"/>
              </a:lnSpc>
              <a:spcBef>
                <a:spcPts val="1200"/>
              </a:spcBef>
              <a:buFont typeface="Wingdings" panose="05000000000000000000" pitchFamily="2" charset="2"/>
              <a:buChar char="Ø"/>
            </a:pPr>
            <a:r>
              <a:rPr lang="zh-CN" altLang="en-US" b="1" dirty="0" smtClean="0"/>
              <a:t>当前价值量化：</a:t>
            </a:r>
            <a:endParaRPr lang="en-US" altLang="zh-CN" b="1" dirty="0" smtClean="0"/>
          </a:p>
          <a:p>
            <a:pPr indent="457200">
              <a:lnSpc>
                <a:spcPct val="150000"/>
              </a:lnSpc>
            </a:pPr>
            <a:r>
              <a:rPr lang="en-US" altLang="zh-CN" dirty="0"/>
              <a:t>Current value = </a:t>
            </a:r>
            <a:r>
              <a:rPr lang="zh-CN" altLang="en-US" dirty="0"/>
              <a:t>客户支付的平均服务费用 </a:t>
            </a:r>
            <a:r>
              <a:rPr lang="en-US" altLang="zh-CN" dirty="0"/>
              <a:t>- </a:t>
            </a:r>
            <a:r>
              <a:rPr lang="zh-CN" altLang="en-US" dirty="0"/>
              <a:t>客户拖欠的平均费用（计算时间为</a:t>
            </a:r>
            <a:r>
              <a:rPr lang="en-US" altLang="zh-CN" dirty="0"/>
              <a:t>6</a:t>
            </a:r>
            <a:r>
              <a:rPr lang="zh-CN" altLang="en-US" dirty="0"/>
              <a:t>个月）</a:t>
            </a:r>
            <a:endParaRPr lang="en-US" altLang="zh-CN" dirty="0"/>
          </a:p>
          <a:p>
            <a:pPr indent="457200">
              <a:lnSpc>
                <a:spcPct val="150000"/>
              </a:lnSpc>
            </a:pPr>
            <a:r>
              <a:rPr lang="zh-CN" altLang="en-US" dirty="0"/>
              <a:t>其中，欠款金额</a:t>
            </a:r>
            <a:r>
              <a:rPr lang="en-US" altLang="zh-CN" dirty="0"/>
              <a:t>=</a:t>
            </a:r>
            <a:r>
              <a:rPr lang="zh-CN" altLang="en-US" dirty="0"/>
              <a:t>累计欠款额 </a:t>
            </a:r>
            <a:r>
              <a:rPr lang="en-US" altLang="zh-CN" dirty="0"/>
              <a:t>/ </a:t>
            </a:r>
            <a:r>
              <a:rPr lang="zh-CN" altLang="en-US" dirty="0"/>
              <a:t>总使用期限</a:t>
            </a:r>
          </a:p>
          <a:p>
            <a:pPr marL="285750" indent="-285750">
              <a:lnSpc>
                <a:spcPct val="150000"/>
              </a:lnSpc>
              <a:spcBef>
                <a:spcPts val="1200"/>
              </a:spcBef>
              <a:buFont typeface="Wingdings" panose="05000000000000000000" pitchFamily="2" charset="2"/>
              <a:buChar char="Ø"/>
            </a:pPr>
            <a:r>
              <a:rPr lang="zh-CN" altLang="en-US" b="1" dirty="0" smtClean="0"/>
              <a:t>潜在价值量化</a:t>
            </a:r>
            <a:endParaRPr lang="en-US" altLang="zh-CN" b="1" dirty="0" smtClean="0"/>
          </a:p>
          <a:p>
            <a:pPr indent="457200">
              <a:lnSpc>
                <a:spcPct val="150000"/>
              </a:lnSpc>
            </a:pPr>
            <a:endParaRPr lang="en-US" altLang="zh-CN" dirty="0"/>
          </a:p>
          <a:p>
            <a:pPr indent="457200">
              <a:lnSpc>
                <a:spcPct val="150000"/>
              </a:lnSpc>
            </a:pPr>
            <a:r>
              <a:rPr lang="zh-CN" altLang="en-US" dirty="0" smtClean="0"/>
              <a:t>其中</a:t>
            </a:r>
            <a:r>
              <a:rPr lang="en-US" altLang="zh-CN" dirty="0" smtClean="0"/>
              <a:t>         </a:t>
            </a:r>
            <a:r>
              <a:rPr lang="zh-CN" altLang="en-US" dirty="0" smtClean="0"/>
              <a:t>的计算方法：使用人口统计变量和用户消费行为变量作为自变量，用户是够购买作为因变量，构建有监督的数据挖掘模型，最后得到每个用户在每项额外项目的购买概率。</a:t>
            </a:r>
            <a:endParaRPr lang="en-US" altLang="zh-CN" dirty="0" smtClean="0"/>
          </a:p>
          <a:p>
            <a:pPr indent="457200">
              <a:lnSpc>
                <a:spcPct val="150000"/>
              </a:lnSpc>
            </a:pPr>
            <a:r>
              <a:rPr lang="en-US" altLang="zh-CN" dirty="0" smtClean="0"/>
              <a:t>          = </a:t>
            </a:r>
            <a:r>
              <a:rPr lang="zh-CN" altLang="en-US" dirty="0" smtClean="0"/>
              <a:t>服务</a:t>
            </a:r>
            <a:r>
              <a:rPr lang="zh-CN" altLang="en-US" dirty="0"/>
              <a:t>的</a:t>
            </a:r>
            <a:r>
              <a:rPr lang="zh-CN" altLang="en-US" dirty="0" smtClean="0"/>
              <a:t>收费 </a:t>
            </a:r>
            <a:r>
              <a:rPr lang="en-US" altLang="zh-CN" dirty="0" smtClean="0"/>
              <a:t>– </a:t>
            </a:r>
            <a:r>
              <a:rPr lang="zh-CN" altLang="en-US" dirty="0" smtClean="0"/>
              <a:t>服务的成本</a:t>
            </a:r>
            <a:endParaRPr lang="en-US" altLang="zh-CN" dirty="0"/>
          </a:p>
        </p:txBody>
      </p:sp>
      <p:pic>
        <p:nvPicPr>
          <p:cNvPr id="8" name="图片 7"/>
          <p:cNvPicPr>
            <a:picLocks noChangeAspect="1"/>
          </p:cNvPicPr>
          <p:nvPr/>
        </p:nvPicPr>
        <p:blipFill>
          <a:blip r:embed="rId2"/>
          <a:stretch>
            <a:fillRect/>
          </a:stretch>
        </p:blipFill>
        <p:spPr>
          <a:xfrm>
            <a:off x="1640533" y="4232739"/>
            <a:ext cx="2736485" cy="525306"/>
          </a:xfrm>
          <a:prstGeom prst="rect">
            <a:avLst/>
          </a:prstGeom>
        </p:spPr>
      </p:pic>
      <p:pic>
        <p:nvPicPr>
          <p:cNvPr id="15" name="图片 14"/>
          <p:cNvPicPr>
            <a:picLocks noChangeAspect="1"/>
          </p:cNvPicPr>
          <p:nvPr/>
        </p:nvPicPr>
        <p:blipFill>
          <a:blip r:embed="rId3"/>
          <a:stretch>
            <a:fillRect/>
          </a:stretch>
        </p:blipFill>
        <p:spPr>
          <a:xfrm>
            <a:off x="2124636" y="4765343"/>
            <a:ext cx="497541" cy="272625"/>
          </a:xfrm>
          <a:prstGeom prst="rect">
            <a:avLst/>
          </a:prstGeom>
        </p:spPr>
      </p:pic>
      <p:pic>
        <p:nvPicPr>
          <p:cNvPr id="16" name="图片 15"/>
          <p:cNvPicPr>
            <a:picLocks noChangeAspect="1"/>
          </p:cNvPicPr>
          <p:nvPr/>
        </p:nvPicPr>
        <p:blipFill>
          <a:blip r:embed="rId4"/>
          <a:stretch>
            <a:fillRect/>
          </a:stretch>
        </p:blipFill>
        <p:spPr>
          <a:xfrm>
            <a:off x="1640533" y="5626414"/>
            <a:ext cx="598402" cy="273967"/>
          </a:xfrm>
          <a:prstGeom prst="rect">
            <a:avLst/>
          </a:prstGeom>
        </p:spPr>
      </p:pic>
    </p:spTree>
    <p:extLst>
      <p:ext uri="{BB962C8B-B14F-4D97-AF65-F5344CB8AC3E}">
        <p14:creationId xmlns:p14="http://schemas.microsoft.com/office/powerpoint/2010/main" val="380471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205" y="396687"/>
            <a:ext cx="8559053" cy="461665"/>
          </a:xfrm>
          <a:prstGeom prst="rect">
            <a:avLst/>
          </a:prstGeom>
          <a:noFill/>
        </p:spPr>
        <p:txBody>
          <a:bodyPr wrap="square" rtlCol="0">
            <a:spAutoFit/>
          </a:bodyPr>
          <a:lstStyle/>
          <a:p>
            <a:r>
              <a:rPr lang="en-US" altLang="zh-CN" sz="2400" b="1" dirty="0" smtClean="0"/>
              <a:t>LTV</a:t>
            </a:r>
            <a:r>
              <a:rPr lang="zh-CN" altLang="en-US" sz="2400" b="1" dirty="0" smtClean="0"/>
              <a:t>模型量化过程（</a:t>
            </a:r>
            <a:r>
              <a:rPr lang="en-US" altLang="zh-CN" sz="2400" b="1" dirty="0" smtClean="0"/>
              <a:t>2</a:t>
            </a:r>
            <a:r>
              <a:rPr lang="zh-CN" altLang="en-US" sz="2400" b="1" dirty="0" smtClean="0"/>
              <a:t>）</a:t>
            </a:r>
            <a:endParaRPr lang="zh-CN" altLang="en-US" sz="2400" b="1" dirty="0"/>
          </a:p>
        </p:txBody>
      </p:sp>
      <p:sp>
        <p:nvSpPr>
          <p:cNvPr id="14" name="文本框 13"/>
          <p:cNvSpPr txBox="1"/>
          <p:nvPr/>
        </p:nvSpPr>
        <p:spPr>
          <a:xfrm>
            <a:off x="1089212" y="1021975"/>
            <a:ext cx="10307170" cy="27392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smtClean="0"/>
              <a:t>用户忠诚度量化：</a:t>
            </a:r>
            <a:endParaRPr lang="en-US" altLang="zh-CN" b="1" dirty="0" smtClean="0"/>
          </a:p>
          <a:p>
            <a:pPr indent="457200">
              <a:lnSpc>
                <a:spcPct val="150000"/>
              </a:lnSpc>
            </a:pPr>
            <a:r>
              <a:rPr lang="zh-CN" altLang="en-US" dirty="0" smtClean="0"/>
              <a:t>与潜在价值计算方法类似，使用</a:t>
            </a:r>
            <a:r>
              <a:rPr lang="en-US" altLang="zh-CN" dirty="0" smtClean="0"/>
              <a:t>table3</a:t>
            </a:r>
            <a:r>
              <a:rPr lang="zh-CN" altLang="en-US" dirty="0" smtClean="0"/>
              <a:t>的自变量，用户流失为因变量，训练有监督模型（决策树、神经网络和</a:t>
            </a:r>
            <a:r>
              <a:rPr lang="en-US" altLang="zh-CN" dirty="0" smtClean="0"/>
              <a:t>logistics</a:t>
            </a:r>
            <a:r>
              <a:rPr lang="zh-CN" altLang="en-US" dirty="0" smtClean="0"/>
              <a:t>回归），使用错分率和提升度指标来评价模型优劣，最后输出的是每个用户的流失概率。</a:t>
            </a:r>
            <a:endParaRPr lang="en-US" altLang="zh-CN" dirty="0" smtClean="0"/>
          </a:p>
          <a:p>
            <a:pPr marL="285750" indent="-285750">
              <a:lnSpc>
                <a:spcPct val="150000"/>
              </a:lnSpc>
              <a:spcBef>
                <a:spcPts val="1200"/>
              </a:spcBef>
              <a:buFont typeface="Wingdings" panose="05000000000000000000" pitchFamily="2" charset="2"/>
              <a:buChar char="Ø"/>
            </a:pPr>
            <a:r>
              <a:rPr lang="zh-CN" altLang="en-US" b="1" dirty="0" smtClean="0"/>
              <a:t>用在无线通信行业的</a:t>
            </a:r>
            <a:r>
              <a:rPr lang="en-US" altLang="zh-CN" b="1" dirty="0" smtClean="0"/>
              <a:t>LTV</a:t>
            </a:r>
            <a:r>
              <a:rPr lang="zh-CN" altLang="en-US" b="1" dirty="0" smtClean="0"/>
              <a:t>模型：</a:t>
            </a:r>
          </a:p>
          <a:p>
            <a:pPr indent="457200">
              <a:lnSpc>
                <a:spcPct val="150000"/>
              </a:lnSpc>
            </a:pPr>
            <a:endParaRPr lang="en-US" altLang="zh-CN" dirty="0" smtClean="0"/>
          </a:p>
        </p:txBody>
      </p:sp>
      <p:pic>
        <p:nvPicPr>
          <p:cNvPr id="3" name="图片 2"/>
          <p:cNvPicPr>
            <a:picLocks noChangeAspect="1"/>
          </p:cNvPicPr>
          <p:nvPr/>
        </p:nvPicPr>
        <p:blipFill>
          <a:blip r:embed="rId2"/>
          <a:stretch>
            <a:fillRect/>
          </a:stretch>
        </p:blipFill>
        <p:spPr>
          <a:xfrm>
            <a:off x="1422026" y="3549597"/>
            <a:ext cx="4455044" cy="2562091"/>
          </a:xfrm>
          <a:prstGeom prst="rect">
            <a:avLst/>
          </a:prstGeom>
        </p:spPr>
      </p:pic>
      <p:sp>
        <p:nvSpPr>
          <p:cNvPr id="4" name="矩形 3"/>
          <p:cNvSpPr/>
          <p:nvPr/>
        </p:nvSpPr>
        <p:spPr>
          <a:xfrm>
            <a:off x="6542717" y="3740143"/>
            <a:ext cx="5250353" cy="1338828"/>
          </a:xfrm>
          <a:prstGeom prst="rect">
            <a:avLst/>
          </a:prstGeom>
        </p:spPr>
        <p:txBody>
          <a:bodyPr wrap="square">
            <a:spAutoFit/>
          </a:bodyPr>
          <a:lstStyle/>
          <a:p>
            <a:pPr>
              <a:lnSpc>
                <a:spcPct val="150000"/>
              </a:lnSpc>
            </a:pPr>
            <a:r>
              <a:rPr lang="zh-CN" altLang="en-US" dirty="0" smtClean="0"/>
              <a:t>其中                   做个解释：</a:t>
            </a:r>
            <a:endParaRPr lang="en-US" altLang="zh-CN" dirty="0" smtClean="0"/>
          </a:p>
          <a:p>
            <a:pPr>
              <a:lnSpc>
                <a:spcPct val="150000"/>
              </a:lnSpc>
            </a:pPr>
            <a:r>
              <a:rPr lang="zh-CN" altLang="en-US" dirty="0" smtClean="0"/>
              <a:t>用户从当前时间到未来流失的时间中间经历的时间段个数服从几何分布，因此期望就是</a:t>
            </a:r>
            <a:endParaRPr lang="en-US" altLang="zh-CN" dirty="0" smtClean="0"/>
          </a:p>
        </p:txBody>
      </p:sp>
      <p:pic>
        <p:nvPicPr>
          <p:cNvPr id="5" name="图片 4"/>
          <p:cNvPicPr>
            <a:picLocks noChangeAspect="1"/>
          </p:cNvPicPr>
          <p:nvPr/>
        </p:nvPicPr>
        <p:blipFill>
          <a:blip r:embed="rId3"/>
          <a:stretch>
            <a:fillRect/>
          </a:stretch>
        </p:blipFill>
        <p:spPr>
          <a:xfrm>
            <a:off x="7066988" y="3874888"/>
            <a:ext cx="1155889" cy="321998"/>
          </a:xfrm>
          <a:prstGeom prst="rect">
            <a:avLst/>
          </a:prstGeom>
        </p:spPr>
      </p:pic>
      <p:pic>
        <p:nvPicPr>
          <p:cNvPr id="10" name="图片 9"/>
          <p:cNvPicPr>
            <a:picLocks noChangeAspect="1"/>
          </p:cNvPicPr>
          <p:nvPr/>
        </p:nvPicPr>
        <p:blipFill>
          <a:blip r:embed="rId3"/>
          <a:stretch>
            <a:fillRect/>
          </a:stretch>
        </p:blipFill>
        <p:spPr>
          <a:xfrm>
            <a:off x="10359276" y="4669643"/>
            <a:ext cx="1155889" cy="321998"/>
          </a:xfrm>
          <a:prstGeom prst="rect">
            <a:avLst/>
          </a:prstGeom>
        </p:spPr>
      </p:pic>
    </p:spTree>
    <p:extLst>
      <p:ext uri="{BB962C8B-B14F-4D97-AF65-F5344CB8AC3E}">
        <p14:creationId xmlns:p14="http://schemas.microsoft.com/office/powerpoint/2010/main" val="149775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205" y="396687"/>
            <a:ext cx="8559053" cy="461665"/>
          </a:xfrm>
          <a:prstGeom prst="rect">
            <a:avLst/>
          </a:prstGeom>
          <a:noFill/>
        </p:spPr>
        <p:txBody>
          <a:bodyPr wrap="square" rtlCol="0">
            <a:spAutoFit/>
          </a:bodyPr>
          <a:lstStyle/>
          <a:p>
            <a:r>
              <a:rPr lang="zh-CN" altLang="en-US" sz="2400" b="1" dirty="0" smtClean="0"/>
              <a:t>用户分类和对应的营销策略</a:t>
            </a:r>
            <a:endParaRPr lang="zh-CN" altLang="en-US" sz="2400" b="1" dirty="0"/>
          </a:p>
        </p:txBody>
      </p:sp>
      <p:pic>
        <p:nvPicPr>
          <p:cNvPr id="6" name="图片 5"/>
          <p:cNvPicPr>
            <a:picLocks noChangeAspect="1"/>
          </p:cNvPicPr>
          <p:nvPr/>
        </p:nvPicPr>
        <p:blipFill>
          <a:blip r:embed="rId2"/>
          <a:stretch>
            <a:fillRect/>
          </a:stretch>
        </p:blipFill>
        <p:spPr>
          <a:xfrm>
            <a:off x="2990416" y="1445830"/>
            <a:ext cx="5481455" cy="4349852"/>
          </a:xfrm>
          <a:prstGeom prst="rect">
            <a:avLst/>
          </a:prstGeom>
        </p:spPr>
      </p:pic>
    </p:spTree>
    <p:extLst>
      <p:ext uri="{BB962C8B-B14F-4D97-AF65-F5344CB8AC3E}">
        <p14:creationId xmlns:p14="http://schemas.microsoft.com/office/powerpoint/2010/main" val="5798639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518</Words>
  <Application>Microsoft Office PowerPoint</Application>
  <PresentationFormat>宽屏</PresentationFormat>
  <Paragraphs>38</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Wingdings</vt:lpstr>
      <vt:lpstr>Office 主题​​</vt:lpstr>
      <vt:lpstr>An LTV model and customer segmentation based on customer value: a case study on the wireless telecommunication industry</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LTV model and customer segmentation based on customer value a case study on the wireless telecommunication industry</dc:title>
  <dc:creator>Conqueror</dc:creator>
  <cp:lastModifiedBy>Conqueror</cp:lastModifiedBy>
  <cp:revision>15</cp:revision>
  <dcterms:created xsi:type="dcterms:W3CDTF">2019-10-22T14:11:15Z</dcterms:created>
  <dcterms:modified xsi:type="dcterms:W3CDTF">2019-10-22T16:53:54Z</dcterms:modified>
</cp:coreProperties>
</file>