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5" r:id="rId3"/>
    <p:sldId id="266" r:id="rId4"/>
    <p:sldId id="267" r:id="rId5"/>
    <p:sldId id="268" r:id="rId6"/>
    <p:sldId id="257" r:id="rId7"/>
    <p:sldId id="269" r:id="rId8"/>
    <p:sldId id="270" r:id="rId9"/>
    <p:sldId id="258" r:id="rId10"/>
    <p:sldId id="259"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560" autoAdjust="0"/>
  </p:normalViewPr>
  <p:slideViewPr>
    <p:cSldViewPr>
      <p:cViewPr varScale="1">
        <p:scale>
          <a:sx n="54" d="100"/>
          <a:sy n="54" d="100"/>
        </p:scale>
        <p:origin x="1836" y="4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68D439-86FB-4906-9407-755BB80448CD}" type="datetimeFigureOut">
              <a:rPr lang="zh-CN" altLang="en-US" smtClean="0"/>
              <a:t>2020/1/4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AD1251-D994-47A2-B27A-8E3CDC0450FE}" type="slidenum">
              <a:rPr lang="zh-CN" altLang="en-US" smtClean="0"/>
              <a:t>‹#›</a:t>
            </a:fld>
            <a:endParaRPr lang="zh-CN" altLang="en-US"/>
          </a:p>
        </p:txBody>
      </p:sp>
    </p:spTree>
    <p:extLst>
      <p:ext uri="{BB962C8B-B14F-4D97-AF65-F5344CB8AC3E}">
        <p14:creationId xmlns:p14="http://schemas.microsoft.com/office/powerpoint/2010/main" val="347604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AD1251-D994-47A2-B27A-8E3CDC0450FE}" type="slidenum">
              <a:rPr lang="zh-CN" altLang="en-US" smtClean="0"/>
              <a:t>2</a:t>
            </a:fld>
            <a:endParaRPr lang="zh-CN" altLang="en-US"/>
          </a:p>
        </p:txBody>
      </p:sp>
    </p:spTree>
    <p:extLst>
      <p:ext uri="{BB962C8B-B14F-4D97-AF65-F5344CB8AC3E}">
        <p14:creationId xmlns:p14="http://schemas.microsoft.com/office/powerpoint/2010/main" val="1699696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AD1251-D994-47A2-B27A-8E3CDC0450FE}"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1699696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AD1251-D994-47A2-B27A-8E3CDC0450FE}" type="slidenum">
              <a:rPr lang="zh-CN" altLang="en-US" smtClean="0">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1699696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AD1251-D994-47A2-B27A-8E3CDC0450FE}"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1699696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AD1251-D994-47A2-B27A-8E3CDC0450FE}" type="slidenum">
              <a:rPr lang="zh-CN" altLang="en-US" smtClean="0"/>
              <a:t>6</a:t>
            </a:fld>
            <a:endParaRPr lang="zh-CN" altLang="en-US"/>
          </a:p>
        </p:txBody>
      </p:sp>
    </p:spTree>
    <p:extLst>
      <p:ext uri="{BB962C8B-B14F-4D97-AF65-F5344CB8AC3E}">
        <p14:creationId xmlns:p14="http://schemas.microsoft.com/office/powerpoint/2010/main" val="2079803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AD1251-D994-47A2-B27A-8E3CDC0450FE}" type="slidenum">
              <a:rPr lang="zh-CN" altLang="en-US" smtClean="0"/>
              <a:t>10</a:t>
            </a:fld>
            <a:endParaRPr lang="zh-CN" altLang="en-US"/>
          </a:p>
        </p:txBody>
      </p:sp>
    </p:spTree>
    <p:extLst>
      <p:ext uri="{BB962C8B-B14F-4D97-AF65-F5344CB8AC3E}">
        <p14:creationId xmlns:p14="http://schemas.microsoft.com/office/powerpoint/2010/main" val="753665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2020/1/4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2020/1/4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5.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85800" y="2130425"/>
            <a:ext cx="7772400" cy="3314799"/>
          </a:xfrm>
        </p:spPr>
        <p:txBody>
          <a:bodyPr>
            <a:normAutofit/>
          </a:bodyPr>
          <a:lstStyle/>
          <a:p>
            <a:r>
              <a:rPr lang="en-US" altLang="zh-CN" dirty="0" smtClean="0"/>
              <a:t>DeepFace:Closing </a:t>
            </a:r>
            <a:r>
              <a:rPr lang="en-US" altLang="zh-CN" dirty="0"/>
              <a:t>the Gap to Human-Level Performance in Face Verification</a:t>
            </a:r>
            <a:endParaRPr lang="zh-CN" altLang="en-US" dirty="0"/>
          </a:p>
        </p:txBody>
      </p:sp>
    </p:spTree>
    <p:extLst>
      <p:ext uri="{BB962C8B-B14F-4D97-AF65-F5344CB8AC3E}">
        <p14:creationId xmlns:p14="http://schemas.microsoft.com/office/powerpoint/2010/main" val="1253224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latin typeface="+mj-ea"/>
              </a:rPr>
              <a:t>Experiments</a:t>
            </a:r>
            <a:endParaRPr lang="zh-CN" altLang="en-US" sz="3600" dirty="0">
              <a:latin typeface="+mj-ea"/>
            </a:endParaRPr>
          </a:p>
        </p:txBody>
      </p:sp>
      <p:sp>
        <p:nvSpPr>
          <p:cNvPr id="4" name="内容占位符 3"/>
          <p:cNvSpPr>
            <a:spLocks noGrp="1"/>
          </p:cNvSpPr>
          <p:nvPr>
            <p:ph idx="1"/>
          </p:nvPr>
        </p:nvSpPr>
        <p:spPr>
          <a:xfrm>
            <a:off x="395536" y="1196752"/>
            <a:ext cx="8496944" cy="5256584"/>
          </a:xfrm>
        </p:spPr>
        <p:txBody>
          <a:bodyPr/>
          <a:lstStyle/>
          <a:p>
            <a:pPr marL="0" indent="0">
              <a:buNone/>
            </a:pPr>
            <a:endParaRPr lang="zh-CN" altLang="en-US" dirty="0"/>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24744"/>
            <a:ext cx="5105400"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2060848"/>
            <a:ext cx="4176464" cy="4458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8806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15533"/>
          </a:xfrm>
        </p:spPr>
        <p:txBody>
          <a:bodyPr>
            <a:normAutofit/>
          </a:bodyPr>
          <a:lstStyle/>
          <a:p>
            <a:r>
              <a:rPr lang="zh-CN" altLang="en-US" sz="3200" dirty="0" smtClean="0"/>
              <a:t>主要创新点</a:t>
            </a:r>
            <a:endParaRPr lang="zh-CN" altLang="en-US" sz="3200" dirty="0"/>
          </a:p>
        </p:txBody>
      </p:sp>
      <p:sp>
        <p:nvSpPr>
          <p:cNvPr id="3" name="内容占位符 2"/>
          <p:cNvSpPr>
            <a:spLocks noGrp="1"/>
          </p:cNvSpPr>
          <p:nvPr>
            <p:ph idx="1"/>
          </p:nvPr>
        </p:nvSpPr>
        <p:spPr>
          <a:xfrm>
            <a:off x="467544" y="980728"/>
            <a:ext cx="8496944" cy="5585746"/>
          </a:xfrm>
        </p:spPr>
        <p:txBody>
          <a:bodyPr>
            <a:normAutofit/>
          </a:bodyPr>
          <a:lstStyle/>
          <a:p>
            <a:pPr marL="0" indent="0">
              <a:buNone/>
            </a:pPr>
            <a:r>
              <a:rPr lang="zh-CN" altLang="en-US" sz="2400" dirty="0" smtClean="0">
                <a:latin typeface="+mn-ea"/>
              </a:rPr>
              <a:t>整篇文章主要是对传统面部识别流程和方法在</a:t>
            </a:r>
            <a:r>
              <a:rPr lang="en-US" altLang="zh-CN" sz="2400" dirty="0" smtClean="0">
                <a:latin typeface="+mn-ea"/>
              </a:rPr>
              <a:t>alignment step</a:t>
            </a:r>
            <a:r>
              <a:rPr lang="zh-CN" altLang="en-US" sz="2400" dirty="0" smtClean="0">
                <a:latin typeface="+mn-ea"/>
              </a:rPr>
              <a:t>（校准阶段）和</a:t>
            </a:r>
            <a:r>
              <a:rPr lang="en-US" altLang="zh-CN" sz="2400" dirty="0" smtClean="0">
                <a:latin typeface="+mn-ea"/>
              </a:rPr>
              <a:t>representation step</a:t>
            </a:r>
            <a:r>
              <a:rPr lang="zh-CN" altLang="en-US" sz="2400" dirty="0" smtClean="0">
                <a:latin typeface="+mn-ea"/>
              </a:rPr>
              <a:t>（再现阶段）进行一些算法上的更新，主要集中在两个方面</a:t>
            </a:r>
            <a:endParaRPr lang="en-US" altLang="zh-CN" sz="2400" dirty="0" smtClean="0">
              <a:latin typeface="+mn-ea"/>
            </a:endParaRPr>
          </a:p>
          <a:p>
            <a:pPr marL="0" indent="0">
              <a:buNone/>
            </a:pPr>
            <a:r>
              <a:rPr lang="en-US" altLang="zh-CN" sz="2400" dirty="0" smtClean="0">
                <a:latin typeface="+mn-ea"/>
              </a:rPr>
              <a:t>1</a:t>
            </a:r>
            <a:r>
              <a:rPr lang="zh-CN" altLang="en-US" sz="2400" dirty="0" smtClean="0">
                <a:latin typeface="+mn-ea"/>
              </a:rPr>
              <a:t>、校准阶段和再现阶段采用了更为详细的</a:t>
            </a:r>
            <a:r>
              <a:rPr lang="en-US" altLang="zh-CN" sz="2400" dirty="0" smtClean="0">
                <a:latin typeface="+mn-ea"/>
              </a:rPr>
              <a:t>3D face modeling</a:t>
            </a:r>
          </a:p>
          <a:p>
            <a:pPr marL="0" indent="0">
              <a:buNone/>
            </a:pPr>
            <a:r>
              <a:rPr lang="en-US" altLang="zh-CN" sz="2400" dirty="0" smtClean="0">
                <a:latin typeface="+mn-ea"/>
              </a:rPr>
              <a:t>2</a:t>
            </a:r>
            <a:r>
              <a:rPr lang="zh-CN" altLang="en-US" sz="2400" dirty="0" smtClean="0">
                <a:latin typeface="+mn-ea"/>
              </a:rPr>
              <a:t>、采用了一个</a:t>
            </a:r>
            <a:r>
              <a:rPr lang="en-US" altLang="zh-CN" sz="2400" dirty="0" smtClean="0">
                <a:latin typeface="+mn-ea"/>
              </a:rPr>
              <a:t>9</a:t>
            </a:r>
            <a:r>
              <a:rPr lang="zh-CN" altLang="en-US" sz="2400" dirty="0" smtClean="0">
                <a:latin typeface="+mn-ea"/>
              </a:rPr>
              <a:t>层的深度神经网络，整个网络模型包含了至少</a:t>
            </a:r>
            <a:r>
              <a:rPr lang="en-US" altLang="zh-CN" sz="2400" dirty="0" smtClean="0">
                <a:latin typeface="+mn-ea"/>
              </a:rPr>
              <a:t>120 million </a:t>
            </a:r>
            <a:r>
              <a:rPr lang="zh-CN" altLang="en-US" sz="2400" dirty="0" smtClean="0">
                <a:latin typeface="+mn-ea"/>
              </a:rPr>
              <a:t>个参数</a:t>
            </a:r>
            <a:endParaRPr lang="en-US" altLang="zh-CN" sz="2400" dirty="0" smtClean="0">
              <a:latin typeface="+mn-ea"/>
            </a:endParaRPr>
          </a:p>
          <a:p>
            <a:pPr marL="0" indent="0">
              <a:buNone/>
            </a:pPr>
            <a:r>
              <a:rPr lang="zh-CN" altLang="en-US" sz="2400" dirty="0" smtClean="0">
                <a:latin typeface="+mn-ea"/>
              </a:rPr>
              <a:t>在这两个改进的基础之上，使得面部识别的精度提高到了</a:t>
            </a:r>
            <a:r>
              <a:rPr lang="en-US" altLang="zh-CN" sz="2400" dirty="0" smtClean="0">
                <a:latin typeface="+mn-ea"/>
              </a:rPr>
              <a:t>97.35%</a:t>
            </a:r>
            <a:r>
              <a:rPr lang="zh-CN" altLang="en-US" sz="2400" dirty="0" smtClean="0">
                <a:latin typeface="+mn-ea"/>
              </a:rPr>
              <a:t>，</a:t>
            </a:r>
            <a:r>
              <a:rPr lang="en-US" altLang="zh-CN" sz="2400" dirty="0" smtClean="0">
                <a:latin typeface="+mn-ea"/>
              </a:rPr>
              <a:t>the  current state of the art </a:t>
            </a:r>
            <a:r>
              <a:rPr lang="zh-CN" altLang="en-US" sz="2400" dirty="0" smtClean="0">
                <a:latin typeface="+mn-ea"/>
              </a:rPr>
              <a:t>误差下降了</a:t>
            </a:r>
            <a:r>
              <a:rPr lang="en-US" altLang="zh-CN" sz="2400" dirty="0" smtClean="0">
                <a:latin typeface="+mn-ea"/>
              </a:rPr>
              <a:t>27%</a:t>
            </a:r>
            <a:endParaRPr lang="zh-CN" altLang="en-US" sz="2400" dirty="0">
              <a:latin typeface="+mn-ea"/>
            </a:endParaRPr>
          </a:p>
        </p:txBody>
      </p:sp>
    </p:spTree>
    <p:extLst>
      <p:ext uri="{BB962C8B-B14F-4D97-AF65-F5344CB8AC3E}">
        <p14:creationId xmlns:p14="http://schemas.microsoft.com/office/powerpoint/2010/main" val="4214052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15533"/>
          </a:xfrm>
        </p:spPr>
        <p:txBody>
          <a:bodyPr>
            <a:normAutofit/>
          </a:bodyPr>
          <a:lstStyle/>
          <a:p>
            <a:r>
              <a:rPr lang="zh-CN" altLang="en-US" sz="3200" dirty="0"/>
              <a:t>与</a:t>
            </a:r>
            <a:r>
              <a:rPr lang="zh-CN" altLang="en-US" sz="3200" dirty="0" smtClean="0"/>
              <a:t>改进相关的成果</a:t>
            </a:r>
            <a:endParaRPr lang="zh-CN" altLang="en-US" sz="3200" dirty="0"/>
          </a:p>
        </p:txBody>
      </p:sp>
      <p:sp>
        <p:nvSpPr>
          <p:cNvPr id="3" name="内容占位符 2"/>
          <p:cNvSpPr>
            <a:spLocks noGrp="1"/>
          </p:cNvSpPr>
          <p:nvPr>
            <p:ph idx="1"/>
          </p:nvPr>
        </p:nvSpPr>
        <p:spPr>
          <a:xfrm>
            <a:off x="457200" y="1088572"/>
            <a:ext cx="8229600" cy="5436772"/>
          </a:xfrm>
        </p:spPr>
        <p:txBody>
          <a:bodyPr>
            <a:normAutofit fontScale="92500"/>
          </a:bodyPr>
          <a:lstStyle/>
          <a:p>
            <a:pPr marL="0" indent="0">
              <a:buNone/>
            </a:pPr>
            <a:r>
              <a:rPr lang="en-US" altLang="zh-CN" sz="2400" dirty="0" smtClean="0">
                <a:latin typeface="+mn-ea"/>
              </a:rPr>
              <a:t>1</a:t>
            </a:r>
            <a:r>
              <a:rPr lang="zh-CN" altLang="en-US" sz="2400" dirty="0" smtClean="0">
                <a:latin typeface="+mn-ea"/>
              </a:rPr>
              <a:t>、大数据和深度学习</a:t>
            </a:r>
            <a:endParaRPr lang="en-US" altLang="zh-CN" sz="2400" dirty="0" smtClean="0">
              <a:latin typeface="+mn-ea"/>
            </a:endParaRPr>
          </a:p>
          <a:p>
            <a:pPr marL="0" indent="0">
              <a:buNone/>
            </a:pPr>
            <a:r>
              <a:rPr lang="zh-CN" altLang="en-US" sz="2400" dirty="0">
                <a:latin typeface="+mn-ea"/>
              </a:rPr>
              <a:t>大</a:t>
            </a:r>
            <a:r>
              <a:rPr lang="zh-CN" altLang="en-US" sz="2400" dirty="0" smtClean="0">
                <a:latin typeface="+mn-ea"/>
              </a:rPr>
              <a:t>数据技术的发展使得模型的训练和学习有着充足的训练集，样本量的提升使得不同的统计模型可以大规模的应用，使得视觉识别系统的模型更加完善</a:t>
            </a:r>
            <a:endParaRPr lang="en-US" altLang="zh-CN" sz="2400" dirty="0" smtClean="0">
              <a:latin typeface="+mn-ea"/>
            </a:endParaRPr>
          </a:p>
          <a:p>
            <a:pPr marL="0" indent="0">
              <a:buNone/>
            </a:pPr>
            <a:r>
              <a:rPr lang="zh-CN" altLang="en-US" sz="2400" dirty="0" smtClean="0">
                <a:latin typeface="+mn-ea"/>
              </a:rPr>
              <a:t>深度学习的发展使得传统的机器学习的方法尤其是支持向量机的方法更能适应大数据环境下的需要，进一步降低运算时间。</a:t>
            </a:r>
            <a:endParaRPr lang="en-US" altLang="zh-CN" sz="2400" dirty="0" smtClean="0">
              <a:latin typeface="+mn-ea"/>
            </a:endParaRPr>
          </a:p>
          <a:p>
            <a:pPr marL="0" indent="0">
              <a:buNone/>
            </a:pPr>
            <a:r>
              <a:rPr lang="en-US" altLang="zh-CN" sz="2400" dirty="0" smtClean="0">
                <a:latin typeface="+mn-ea"/>
              </a:rPr>
              <a:t>2</a:t>
            </a:r>
            <a:r>
              <a:rPr lang="zh-CN" altLang="en-US" sz="2400" dirty="0" smtClean="0">
                <a:latin typeface="+mn-ea"/>
              </a:rPr>
              <a:t>、</a:t>
            </a:r>
            <a:r>
              <a:rPr lang="en-US" altLang="zh-CN" sz="2400" dirty="0" smtClean="0">
                <a:latin typeface="+mn-ea"/>
              </a:rPr>
              <a:t>Face </a:t>
            </a:r>
            <a:r>
              <a:rPr lang="en-US" altLang="zh-CN" sz="2400" dirty="0">
                <a:latin typeface="+mn-ea"/>
              </a:rPr>
              <a:t>recognition state of the </a:t>
            </a:r>
            <a:r>
              <a:rPr lang="en-US" altLang="zh-CN" sz="2400" dirty="0" smtClean="0">
                <a:latin typeface="+mn-ea"/>
              </a:rPr>
              <a:t>art</a:t>
            </a:r>
          </a:p>
          <a:p>
            <a:pPr marL="0" indent="0">
              <a:buNone/>
            </a:pPr>
            <a:r>
              <a:rPr lang="zh-CN" altLang="en-US" sz="2400" dirty="0">
                <a:latin typeface="+mn-ea"/>
              </a:rPr>
              <a:t>主要</a:t>
            </a:r>
            <a:r>
              <a:rPr lang="zh-CN" altLang="en-US" sz="2400" dirty="0" smtClean="0">
                <a:latin typeface="+mn-ea"/>
              </a:rPr>
              <a:t>是对识别误差的降低，本文主要利用了这个内容的一下几个方面：</a:t>
            </a:r>
            <a:endParaRPr lang="en-US" altLang="zh-CN" sz="2400" dirty="0" smtClean="0">
              <a:latin typeface="+mn-ea"/>
            </a:endParaRPr>
          </a:p>
          <a:p>
            <a:pPr marL="0" indent="0">
              <a:buNone/>
            </a:pPr>
            <a:r>
              <a:rPr lang="zh-CN" altLang="en-US" sz="2400" dirty="0" smtClean="0">
                <a:latin typeface="+mn-ea"/>
              </a:rPr>
              <a:t>（</a:t>
            </a:r>
            <a:r>
              <a:rPr lang="en-US" altLang="zh-CN" sz="2400" dirty="0" smtClean="0">
                <a:latin typeface="+mn-ea"/>
              </a:rPr>
              <a:t>1</a:t>
            </a:r>
            <a:r>
              <a:rPr lang="zh-CN" altLang="en-US" sz="2400" dirty="0" smtClean="0">
                <a:latin typeface="+mn-ea"/>
              </a:rPr>
              <a:t>）流程上，</a:t>
            </a:r>
            <a:r>
              <a:rPr lang="en-US" altLang="zh-CN" sz="2400" dirty="0" smtClean="0">
                <a:latin typeface="+mn-ea"/>
              </a:rPr>
              <a:t>detect</a:t>
            </a:r>
            <a:r>
              <a:rPr lang="zh-CN" altLang="en-US" sz="2400" dirty="0" smtClean="0">
                <a:latin typeface="+mn-ea"/>
              </a:rPr>
              <a:t>，</a:t>
            </a:r>
            <a:r>
              <a:rPr lang="en-US" altLang="zh-CN" sz="2400" dirty="0" smtClean="0">
                <a:latin typeface="+mn-ea"/>
              </a:rPr>
              <a:t>align</a:t>
            </a:r>
            <a:r>
              <a:rPr lang="zh-CN" altLang="en-US" sz="2400" dirty="0" smtClean="0">
                <a:latin typeface="+mn-ea"/>
              </a:rPr>
              <a:t>，</a:t>
            </a:r>
            <a:r>
              <a:rPr lang="en-US" altLang="zh-CN" sz="2400" dirty="0" smtClean="0">
                <a:latin typeface="+mn-ea"/>
              </a:rPr>
              <a:t>represent</a:t>
            </a:r>
            <a:r>
              <a:rPr lang="zh-CN" altLang="en-US" sz="2400" dirty="0" smtClean="0">
                <a:latin typeface="+mn-ea"/>
              </a:rPr>
              <a:t>，</a:t>
            </a:r>
            <a:r>
              <a:rPr lang="en-US" altLang="zh-CN" sz="2400" dirty="0" smtClean="0">
                <a:latin typeface="+mn-ea"/>
              </a:rPr>
              <a:t>classify</a:t>
            </a:r>
            <a:r>
              <a:rPr lang="zh-CN" altLang="en-US" sz="2400" dirty="0" smtClean="0">
                <a:latin typeface="+mn-ea"/>
              </a:rPr>
              <a:t>延续了这个通用的识别方法</a:t>
            </a:r>
            <a:endParaRPr lang="en-US" altLang="zh-CN" sz="2400" dirty="0" smtClean="0">
              <a:latin typeface="+mn-ea"/>
            </a:endParaRPr>
          </a:p>
          <a:p>
            <a:pPr marL="0" indent="0">
              <a:buNone/>
            </a:pPr>
            <a:r>
              <a:rPr lang="zh-CN" altLang="en-US" sz="2400" dirty="0" smtClean="0">
                <a:latin typeface="+mn-ea"/>
              </a:rPr>
              <a:t>（</a:t>
            </a:r>
            <a:r>
              <a:rPr lang="en-US" altLang="zh-CN" sz="2400" dirty="0" smtClean="0">
                <a:latin typeface="+mn-ea"/>
              </a:rPr>
              <a:t>2</a:t>
            </a:r>
            <a:r>
              <a:rPr lang="zh-CN" altLang="en-US" sz="2400" dirty="0" smtClean="0">
                <a:latin typeface="+mn-ea"/>
              </a:rPr>
              <a:t>）应用</a:t>
            </a:r>
            <a:r>
              <a:rPr lang="en-US" altLang="zh-CN" sz="2400" dirty="0" smtClean="0">
                <a:latin typeface="+mn-ea"/>
              </a:rPr>
              <a:t>RGB </a:t>
            </a:r>
            <a:r>
              <a:rPr lang="en-US" altLang="zh-CN" sz="2400" dirty="0">
                <a:latin typeface="+mn-ea"/>
              </a:rPr>
              <a:t>pixel values, producing a very compact yet </a:t>
            </a:r>
            <a:r>
              <a:rPr lang="en-US" altLang="zh-CN" sz="2400" dirty="0" smtClean="0">
                <a:latin typeface="+mn-ea"/>
              </a:rPr>
              <a:t>sparse descriptor</a:t>
            </a:r>
          </a:p>
          <a:p>
            <a:pPr marL="0" indent="0">
              <a:buNone/>
            </a:pPr>
            <a:r>
              <a:rPr lang="zh-CN" altLang="en-US" sz="2400" dirty="0" smtClean="0">
                <a:latin typeface="+mn-ea"/>
              </a:rPr>
              <a:t>（</a:t>
            </a:r>
            <a:r>
              <a:rPr lang="en-US" altLang="zh-CN" sz="2400" dirty="0" smtClean="0">
                <a:latin typeface="+mn-ea"/>
              </a:rPr>
              <a:t>3</a:t>
            </a:r>
            <a:r>
              <a:rPr lang="zh-CN" altLang="en-US" sz="2400" dirty="0" smtClean="0">
                <a:latin typeface="+mn-ea"/>
              </a:rPr>
              <a:t>）在使用</a:t>
            </a:r>
            <a:r>
              <a:rPr lang="en-US" altLang="zh-CN" sz="2400" dirty="0" smtClean="0">
                <a:latin typeface="+mn-ea"/>
              </a:rPr>
              <a:t>3D alignment </a:t>
            </a:r>
            <a:r>
              <a:rPr lang="zh-CN" altLang="en-US" sz="2400" dirty="0" smtClean="0">
                <a:latin typeface="+mn-ea"/>
              </a:rPr>
              <a:t>的过程中使用了新的体系</a:t>
            </a:r>
            <a:endParaRPr lang="en-US" altLang="zh-CN" sz="2400" dirty="0" smtClean="0">
              <a:latin typeface="+mn-ea"/>
            </a:endParaRPr>
          </a:p>
          <a:p>
            <a:pPr marL="0" indent="0">
              <a:buNone/>
            </a:pPr>
            <a:endParaRPr lang="en-US" altLang="zh-CN" sz="1600" dirty="0"/>
          </a:p>
          <a:p>
            <a:pPr marL="0" indent="0">
              <a:buNone/>
            </a:pPr>
            <a:endParaRPr lang="en-US" altLang="zh-CN" sz="1600" dirty="0" smtClean="0"/>
          </a:p>
          <a:p>
            <a:pPr marL="0" indent="0">
              <a:buNone/>
            </a:pPr>
            <a:endParaRPr lang="en-US" altLang="zh-CN" sz="1600" dirty="0"/>
          </a:p>
        </p:txBody>
      </p:sp>
    </p:spTree>
    <p:extLst>
      <p:ext uri="{BB962C8B-B14F-4D97-AF65-F5344CB8AC3E}">
        <p14:creationId xmlns:p14="http://schemas.microsoft.com/office/powerpoint/2010/main" val="712707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71400"/>
            <a:ext cx="8229600" cy="915533"/>
          </a:xfrm>
        </p:spPr>
        <p:txBody>
          <a:bodyPr>
            <a:normAutofit/>
          </a:bodyPr>
          <a:lstStyle/>
          <a:p>
            <a:r>
              <a:rPr lang="en-US" altLang="zh-CN" sz="3200" dirty="0">
                <a:latin typeface="+mj-ea"/>
              </a:rPr>
              <a:t>Face Alignment</a:t>
            </a:r>
            <a:endParaRPr lang="zh-CN" altLang="en-US" sz="3200" dirty="0">
              <a:latin typeface="+mj-ea"/>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48680"/>
            <a:ext cx="9144000" cy="6159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272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915533"/>
          </a:xfrm>
        </p:spPr>
        <p:txBody>
          <a:bodyPr>
            <a:normAutofit/>
          </a:bodyPr>
          <a:lstStyle/>
          <a:p>
            <a:r>
              <a:rPr lang="en-US" altLang="zh-CN" sz="3200" dirty="0">
                <a:latin typeface="+mj-ea"/>
              </a:rPr>
              <a:t>Face Alignment</a:t>
            </a:r>
            <a:endParaRPr lang="zh-CN" altLang="en-US" sz="3200" dirty="0"/>
          </a:p>
        </p:txBody>
      </p:sp>
      <p:sp>
        <p:nvSpPr>
          <p:cNvPr id="3" name="内容占位符 2"/>
          <p:cNvSpPr>
            <a:spLocks noGrp="1"/>
          </p:cNvSpPr>
          <p:nvPr>
            <p:ph idx="1"/>
          </p:nvPr>
        </p:nvSpPr>
        <p:spPr>
          <a:xfrm>
            <a:off x="251520" y="836712"/>
            <a:ext cx="8229600" cy="5769428"/>
          </a:xfrm>
        </p:spPr>
        <p:txBody>
          <a:bodyPr>
            <a:normAutofit lnSpcReduction="10000"/>
          </a:bodyPr>
          <a:lstStyle/>
          <a:p>
            <a:pPr marL="0" indent="0">
              <a:buNone/>
            </a:pPr>
            <a:r>
              <a:rPr lang="zh-CN" altLang="en-US" sz="2400" dirty="0" smtClean="0"/>
              <a:t>在</a:t>
            </a:r>
            <a:r>
              <a:rPr lang="en-US" altLang="zh-CN" sz="2400" dirty="0" smtClean="0"/>
              <a:t>Face Alignment</a:t>
            </a:r>
            <a:r>
              <a:rPr lang="zh-CN" altLang="en-US" sz="2400" dirty="0" smtClean="0"/>
              <a:t>方面的改进</a:t>
            </a:r>
            <a:endParaRPr lang="en-US" altLang="zh-CN" sz="2400" dirty="0" smtClean="0"/>
          </a:p>
          <a:p>
            <a:pPr marL="0" indent="0">
              <a:buNone/>
            </a:pPr>
            <a:r>
              <a:rPr lang="en-US" altLang="zh-CN" sz="2400" dirty="0" smtClean="0"/>
              <a:t>1</a:t>
            </a:r>
            <a:r>
              <a:rPr lang="zh-CN" altLang="en-US" sz="2400" dirty="0" smtClean="0"/>
              <a:t>、</a:t>
            </a:r>
            <a:r>
              <a:rPr lang="en-US" altLang="zh-CN" sz="2400" dirty="0" smtClean="0"/>
              <a:t>our alignment </a:t>
            </a:r>
            <a:r>
              <a:rPr lang="en-US" altLang="zh-CN" sz="2400" dirty="0"/>
              <a:t>is based on using </a:t>
            </a:r>
            <a:r>
              <a:rPr lang="en-US" altLang="zh-CN" sz="2400" dirty="0" err="1"/>
              <a:t>fiducial</a:t>
            </a:r>
            <a:r>
              <a:rPr lang="en-US" altLang="zh-CN" sz="2400" dirty="0"/>
              <a:t> point detectors to </a:t>
            </a:r>
            <a:r>
              <a:rPr lang="en-US" altLang="zh-CN" sz="2400" dirty="0" smtClean="0"/>
              <a:t>direct the </a:t>
            </a:r>
            <a:r>
              <a:rPr lang="en-US" altLang="zh-CN" sz="2400" dirty="0"/>
              <a:t>alignment process. We use a relatively simple </a:t>
            </a:r>
            <a:r>
              <a:rPr lang="en-US" altLang="zh-CN" sz="2400" dirty="0" err="1" smtClean="0"/>
              <a:t>fiducial</a:t>
            </a:r>
            <a:r>
              <a:rPr lang="en-US" altLang="zh-CN" sz="2400" dirty="0" smtClean="0"/>
              <a:t> point </a:t>
            </a:r>
            <a:r>
              <a:rPr lang="en-US" altLang="zh-CN" sz="2400" dirty="0"/>
              <a:t>detector, but apply it in several iterations to refine its output. At each iteration, </a:t>
            </a:r>
            <a:r>
              <a:rPr lang="en-US" altLang="zh-CN" sz="2400" dirty="0" err="1"/>
              <a:t>fiducial</a:t>
            </a:r>
            <a:r>
              <a:rPr lang="en-US" altLang="zh-CN" sz="2400" dirty="0"/>
              <a:t> points are extracted by</a:t>
            </a:r>
          </a:p>
          <a:p>
            <a:pPr marL="0" indent="0">
              <a:buNone/>
            </a:pPr>
            <a:r>
              <a:rPr lang="en-US" altLang="zh-CN" sz="2400" dirty="0"/>
              <a:t>a Support Vector </a:t>
            </a:r>
            <a:r>
              <a:rPr lang="en-US" altLang="zh-CN" sz="2400" dirty="0" err="1"/>
              <a:t>Regressor</a:t>
            </a:r>
            <a:r>
              <a:rPr lang="en-US" altLang="zh-CN" sz="2400" dirty="0"/>
              <a:t> (SVR) trained to predict point</a:t>
            </a:r>
          </a:p>
          <a:p>
            <a:pPr marL="0" indent="0">
              <a:buNone/>
            </a:pPr>
            <a:r>
              <a:rPr lang="en-US" altLang="zh-CN" sz="2400" dirty="0"/>
              <a:t>configurations from an image </a:t>
            </a:r>
            <a:r>
              <a:rPr lang="en-US" altLang="zh-CN" sz="2400" dirty="0" smtClean="0"/>
              <a:t>descriptor.</a:t>
            </a:r>
          </a:p>
          <a:p>
            <a:pPr marL="0" indent="0">
              <a:buNone/>
            </a:pPr>
            <a:r>
              <a:rPr lang="en-US" altLang="zh-CN" sz="2400" dirty="0" smtClean="0"/>
              <a:t>2</a:t>
            </a:r>
            <a:r>
              <a:rPr lang="zh-CN" altLang="en-US" sz="2400" dirty="0" smtClean="0"/>
              <a:t>、</a:t>
            </a:r>
            <a:r>
              <a:rPr lang="en-US" altLang="zh-CN" sz="2400" dirty="0"/>
              <a:t>2D </a:t>
            </a:r>
            <a:r>
              <a:rPr lang="en-US" altLang="zh-CN" sz="2400" dirty="0" smtClean="0"/>
              <a:t>Alignment</a:t>
            </a:r>
          </a:p>
          <a:p>
            <a:pPr marL="0" indent="0">
              <a:buNone/>
            </a:pPr>
            <a:r>
              <a:rPr lang="en-US" altLang="zh-CN" sz="2400" dirty="0" smtClean="0"/>
              <a:t>This alignment </a:t>
            </a:r>
            <a:r>
              <a:rPr lang="en-US" altLang="zh-CN" sz="2400" dirty="0"/>
              <a:t>method is </a:t>
            </a:r>
            <a:r>
              <a:rPr lang="en-US" altLang="zh-CN" sz="2400" dirty="0" smtClean="0"/>
              <a:t>similar </a:t>
            </a:r>
            <a:r>
              <a:rPr lang="en-US" altLang="zh-CN" sz="2400" dirty="0"/>
              <a:t>to the one employed in </a:t>
            </a:r>
            <a:r>
              <a:rPr lang="en-US" altLang="zh-CN" sz="2400" dirty="0" smtClean="0"/>
              <a:t>LFW-a.</a:t>
            </a:r>
          </a:p>
          <a:p>
            <a:pPr marL="0" indent="0">
              <a:buNone/>
            </a:pPr>
            <a:r>
              <a:rPr lang="en-US" altLang="zh-CN" sz="2400" dirty="0" smtClean="0"/>
              <a:t>3</a:t>
            </a:r>
            <a:r>
              <a:rPr lang="zh-CN" altLang="en-US" sz="2400" dirty="0" smtClean="0"/>
              <a:t>、</a:t>
            </a:r>
            <a:r>
              <a:rPr lang="en-US" altLang="zh-CN" sz="2400" dirty="0"/>
              <a:t>3D </a:t>
            </a:r>
            <a:r>
              <a:rPr lang="en-US" altLang="zh-CN" sz="2400" dirty="0" smtClean="0"/>
              <a:t>Alignment</a:t>
            </a:r>
          </a:p>
          <a:p>
            <a:pPr marL="0" indent="0">
              <a:buNone/>
            </a:pPr>
            <a:r>
              <a:rPr lang="en-US" altLang="zh-CN" sz="2400" dirty="0"/>
              <a:t>In order to align faces undergoing </a:t>
            </a:r>
            <a:r>
              <a:rPr lang="en-US" altLang="zh-CN" sz="2400" dirty="0" smtClean="0"/>
              <a:t>out-of-plane </a:t>
            </a:r>
            <a:r>
              <a:rPr lang="en-US" altLang="zh-CN" sz="2400" dirty="0"/>
              <a:t>rotations, we use a generic 3D shape model </a:t>
            </a:r>
            <a:r>
              <a:rPr lang="en-US" altLang="zh-CN" sz="2400" dirty="0" smtClean="0"/>
              <a:t>and register </a:t>
            </a:r>
            <a:r>
              <a:rPr lang="en-US" altLang="zh-CN" sz="2400" dirty="0"/>
              <a:t>a 3D affine </a:t>
            </a:r>
            <a:r>
              <a:rPr lang="en-US" altLang="zh-CN" sz="2400" dirty="0" smtClean="0"/>
              <a:t>camera</a:t>
            </a:r>
          </a:p>
          <a:p>
            <a:pPr marL="0" indent="0">
              <a:buNone/>
            </a:pPr>
            <a:r>
              <a:rPr lang="en-US" altLang="zh-CN" sz="2400" dirty="0" smtClean="0"/>
              <a:t>4</a:t>
            </a:r>
            <a:r>
              <a:rPr lang="zh-CN" altLang="en-US" sz="2400" dirty="0" smtClean="0"/>
              <a:t>、</a:t>
            </a:r>
            <a:r>
              <a:rPr lang="en-US" altLang="zh-CN" sz="2400" dirty="0" err="1" smtClean="0"/>
              <a:t>Frontalization</a:t>
            </a:r>
            <a:endParaRPr lang="en-US" altLang="zh-CN" sz="2400" dirty="0" smtClean="0"/>
          </a:p>
          <a:p>
            <a:pPr marL="0" indent="0">
              <a:buNone/>
            </a:pPr>
            <a:r>
              <a:rPr lang="en-US" altLang="zh-CN" sz="2400" dirty="0" smtClean="0"/>
              <a:t>we add the corresponding residuals</a:t>
            </a:r>
            <a:r>
              <a:rPr lang="zh-CN" altLang="en-US" sz="2400" dirty="0" smtClean="0"/>
              <a:t>，</a:t>
            </a:r>
            <a:endParaRPr lang="en-US" altLang="zh-CN" sz="2400" dirty="0" smtClean="0"/>
          </a:p>
          <a:p>
            <a:pPr marL="0" indent="0">
              <a:buNone/>
            </a:pPr>
            <a:endParaRPr lang="zh-CN" altLang="en-US" sz="2400" dirty="0"/>
          </a:p>
        </p:txBody>
      </p:sp>
    </p:spTree>
    <p:extLst>
      <p:ext uri="{BB962C8B-B14F-4D97-AF65-F5344CB8AC3E}">
        <p14:creationId xmlns:p14="http://schemas.microsoft.com/office/powerpoint/2010/main" val="1887765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mj-ea"/>
              </a:rPr>
              <a:t>Face Alignment</a:t>
            </a:r>
            <a:endParaRPr lang="zh-CN" altLang="en-US" sz="3600" dirty="0"/>
          </a:p>
        </p:txBody>
      </p:sp>
      <p:sp>
        <p:nvSpPr>
          <p:cNvPr id="5" name="矩形 4"/>
          <p:cNvSpPr/>
          <p:nvPr/>
        </p:nvSpPr>
        <p:spPr>
          <a:xfrm>
            <a:off x="6876256" y="2760599"/>
            <a:ext cx="1440160"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251520" y="980728"/>
            <a:ext cx="8435280" cy="5616624"/>
          </a:xfrm>
        </p:spPr>
        <p:txBody>
          <a:bodyPr>
            <a:normAutofit/>
          </a:bodyPr>
          <a:lstStyle/>
          <a:p>
            <a:pPr marL="0" indent="0">
              <a:buNone/>
            </a:pPr>
            <a:r>
              <a:rPr lang="en-US" altLang="zh-CN" sz="2400" dirty="0"/>
              <a:t>the </a:t>
            </a:r>
            <a:r>
              <a:rPr lang="en-US" altLang="zh-CN" sz="2400" dirty="0" err="1"/>
              <a:t>frontalization</a:t>
            </a:r>
            <a:r>
              <a:rPr lang="en-US" altLang="zh-CN" sz="2400" dirty="0"/>
              <a:t> is achieved by a piece-wise </a:t>
            </a:r>
            <a:r>
              <a:rPr lang="en-US" altLang="zh-CN" sz="2400" dirty="0" smtClean="0"/>
              <a:t>affine transformation </a:t>
            </a:r>
            <a:r>
              <a:rPr lang="en-US" altLang="zh-CN" sz="2400" dirty="0"/>
              <a:t>T from </a:t>
            </a:r>
            <a:r>
              <a:rPr lang="en-US" altLang="zh-CN" sz="2400" dirty="0" smtClean="0"/>
              <a:t>        (</a:t>
            </a:r>
            <a:r>
              <a:rPr lang="en-US" altLang="zh-CN" sz="2400" dirty="0"/>
              <a:t>source) </a:t>
            </a:r>
            <a:r>
              <a:rPr lang="en-US" altLang="zh-CN" sz="2400" dirty="0" smtClean="0"/>
              <a:t>to        (</a:t>
            </a:r>
            <a:r>
              <a:rPr lang="en-US" altLang="zh-CN" sz="2400" dirty="0"/>
              <a:t>target), </a:t>
            </a:r>
            <a:r>
              <a:rPr lang="en-US" altLang="zh-CN" sz="2400" dirty="0" smtClean="0"/>
              <a:t>directed by </a:t>
            </a:r>
            <a:r>
              <a:rPr lang="en-US" altLang="zh-CN" sz="2400" dirty="0"/>
              <a:t>the Delaunay triangulation derived from the 67 </a:t>
            </a:r>
            <a:r>
              <a:rPr lang="en-US" altLang="zh-CN" sz="2400" dirty="0" err="1" smtClean="0"/>
              <a:t>fiducial</a:t>
            </a:r>
            <a:r>
              <a:rPr lang="en-US" altLang="zh-CN" sz="2400" dirty="0" smtClean="0"/>
              <a:t> points . </a:t>
            </a:r>
            <a:r>
              <a:rPr lang="en-US" altLang="zh-CN" sz="2400" dirty="0"/>
              <a:t>Also, invisible triangles w.r.t. to camera P, </a:t>
            </a:r>
            <a:r>
              <a:rPr lang="en-US" altLang="zh-CN" sz="2400" dirty="0" smtClean="0"/>
              <a:t>can  be replaced using image blending with their symmetrical counterparts.</a:t>
            </a:r>
          </a:p>
          <a:p>
            <a:pPr marL="0" indent="0">
              <a:buNone/>
            </a:pPr>
            <a:r>
              <a:rPr lang="zh-CN" altLang="en-US" sz="2400" dirty="0"/>
              <a:t>几</a:t>
            </a:r>
            <a:r>
              <a:rPr lang="zh-CN" altLang="en-US" sz="2400" dirty="0" smtClean="0"/>
              <a:t>点说明</a:t>
            </a:r>
            <a:endParaRPr lang="en-US" altLang="zh-CN" sz="2400" dirty="0" smtClean="0"/>
          </a:p>
          <a:p>
            <a:pPr marL="0" indent="0">
              <a:buNone/>
            </a:pPr>
            <a:r>
              <a:rPr lang="en-US" altLang="zh-CN" sz="2400" dirty="0" smtClean="0"/>
              <a:t>1</a:t>
            </a:r>
            <a:r>
              <a:rPr lang="zh-CN" altLang="en-US" sz="2400" dirty="0" smtClean="0"/>
              <a:t>、</a:t>
            </a:r>
            <a:r>
              <a:rPr lang="en-US" altLang="zh-CN" sz="2400" dirty="0" smtClean="0"/>
              <a:t>2D</a:t>
            </a:r>
            <a:r>
              <a:rPr lang="zh-CN" altLang="en-US" sz="2400" dirty="0" smtClean="0"/>
              <a:t>情况下采用</a:t>
            </a:r>
            <a:r>
              <a:rPr lang="en-US" altLang="zh-CN" sz="2400" dirty="0" smtClean="0"/>
              <a:t>Scale</a:t>
            </a:r>
            <a:r>
              <a:rPr lang="zh-CN" altLang="en-US" sz="2400" dirty="0" smtClean="0"/>
              <a:t>，</a:t>
            </a:r>
            <a:r>
              <a:rPr lang="en-US" altLang="zh-CN" sz="2400" dirty="0" smtClean="0"/>
              <a:t>rotate</a:t>
            </a:r>
            <a:r>
              <a:rPr lang="zh-CN" altLang="en-US" sz="2400" dirty="0" smtClean="0"/>
              <a:t>和</a:t>
            </a:r>
            <a:r>
              <a:rPr lang="en-US" altLang="zh-CN" sz="2400" dirty="0" smtClean="0"/>
              <a:t>translate</a:t>
            </a:r>
            <a:r>
              <a:rPr lang="zh-CN" altLang="en-US" sz="2400" dirty="0" smtClean="0"/>
              <a:t>三个变量对图片进行分割，根据这些变量构成的矩阵对原有图片进行改造</a:t>
            </a:r>
            <a:endParaRPr lang="en-US" altLang="zh-CN" sz="2400" dirty="0" smtClean="0"/>
          </a:p>
          <a:p>
            <a:pPr marL="0" indent="0">
              <a:buNone/>
            </a:pPr>
            <a:r>
              <a:rPr lang="en-US" altLang="zh-CN" sz="2400" dirty="0" smtClean="0"/>
              <a:t>2</a:t>
            </a:r>
            <a:r>
              <a:rPr lang="zh-CN" altLang="en-US" sz="2400" dirty="0" smtClean="0"/>
              <a:t>、</a:t>
            </a:r>
            <a:r>
              <a:rPr lang="en-US" altLang="zh-CN" sz="2400" dirty="0" smtClean="0"/>
              <a:t>3D</a:t>
            </a:r>
            <a:r>
              <a:rPr lang="zh-CN" altLang="en-US" sz="2400" dirty="0" smtClean="0"/>
              <a:t>情况下，主要需要求出</a:t>
            </a:r>
            <a:r>
              <a:rPr lang="en-US" altLang="zh-CN" sz="2400" dirty="0" smtClean="0"/>
              <a:t>3D</a:t>
            </a:r>
            <a:r>
              <a:rPr lang="zh-CN" altLang="en-US" sz="2400" dirty="0" smtClean="0"/>
              <a:t>变</a:t>
            </a:r>
            <a:r>
              <a:rPr lang="en-US" altLang="zh-CN" sz="2400" dirty="0" smtClean="0"/>
              <a:t>2D</a:t>
            </a:r>
            <a:r>
              <a:rPr lang="zh-CN" altLang="en-US" sz="2400" dirty="0" smtClean="0"/>
              <a:t>仿射相机矩阵</a:t>
            </a:r>
            <a:r>
              <a:rPr lang="en-US" altLang="zh-CN" sz="2400" dirty="0" smtClean="0"/>
              <a:t>P</a:t>
            </a:r>
            <a:r>
              <a:rPr lang="zh-CN" altLang="en-US" sz="2400" dirty="0" smtClean="0"/>
              <a:t>，整个矩阵应当满足</a:t>
            </a:r>
            <a:r>
              <a:rPr lang="en-US" altLang="zh-CN" sz="2400" dirty="0" smtClean="0"/>
              <a:t>P</a:t>
            </a:r>
            <a:r>
              <a:rPr lang="zh-CN" altLang="en-US" sz="2400" dirty="0" smtClean="0"/>
              <a:t>的损失函数最小化</a:t>
            </a:r>
            <a:endParaRPr lang="en-US" altLang="zh-CN" sz="2400" dirty="0" smtClean="0"/>
          </a:p>
          <a:p>
            <a:pPr marL="0" indent="0">
              <a:buNone/>
            </a:pPr>
            <a:r>
              <a:rPr lang="en-US" altLang="zh-CN" sz="2400" dirty="0" smtClean="0"/>
              <a:t>3</a:t>
            </a:r>
            <a:r>
              <a:rPr lang="zh-CN" altLang="en-US" sz="2400" dirty="0" smtClean="0"/>
              <a:t>、最后的</a:t>
            </a:r>
            <a:r>
              <a:rPr lang="en-US" altLang="zh-CN" sz="2400" dirty="0" err="1" smtClean="0"/>
              <a:t>frontalization</a:t>
            </a:r>
            <a:r>
              <a:rPr lang="zh-CN" altLang="en-US" sz="2400" dirty="0" smtClean="0"/>
              <a:t>的误差项源自</a:t>
            </a:r>
            <a:endParaRPr lang="en-US" altLang="zh-CN" sz="2400" dirty="0" smtClean="0"/>
          </a:p>
          <a:p>
            <a:pPr marL="0" indent="0">
              <a:buNone/>
            </a:pPr>
            <a:r>
              <a:rPr lang="zh-CN" altLang="en-US" sz="2400" dirty="0"/>
              <a:t>进一步</a:t>
            </a:r>
            <a:r>
              <a:rPr lang="zh-CN" altLang="en-US" sz="2400" dirty="0" smtClean="0"/>
              <a:t>的得到误差项</a:t>
            </a:r>
            <a:endParaRPr lang="zh-CN" altLang="en-US" sz="2400" dirty="0"/>
          </a:p>
        </p:txBody>
      </p:sp>
      <p:graphicFrame>
        <p:nvGraphicFramePr>
          <p:cNvPr id="6" name="对象 5"/>
          <p:cNvGraphicFramePr>
            <a:graphicFrameLocks noChangeAspect="1"/>
          </p:cNvGraphicFramePr>
          <p:nvPr>
            <p:extLst>
              <p:ext uri="{D42A27DB-BD31-4B8C-83A1-F6EECF244321}">
                <p14:modId xmlns:p14="http://schemas.microsoft.com/office/powerpoint/2010/main" val="4142427599"/>
              </p:ext>
            </p:extLst>
          </p:nvPr>
        </p:nvGraphicFramePr>
        <p:xfrm>
          <a:off x="1115616" y="1124744"/>
          <a:ext cx="576064" cy="809659"/>
        </p:xfrm>
        <a:graphic>
          <a:graphicData uri="http://schemas.openxmlformats.org/presentationml/2006/ole">
            <mc:AlternateContent xmlns:mc="http://schemas.openxmlformats.org/markup-compatibility/2006">
              <mc:Choice xmlns:v="urn:schemas-microsoft-com:vml" Requires="v">
                <p:oleObj spid="_x0000_s3101" name="Equation" r:id="rId4" imgW="228600" imgH="228600" progId="Equation.DSMT4">
                  <p:embed/>
                </p:oleObj>
              </mc:Choice>
              <mc:Fallback>
                <p:oleObj name="Equation" r:id="rId4" imgW="228600" imgH="228600" progId="Equation.DSMT4">
                  <p:embed/>
                  <p:pic>
                    <p:nvPicPr>
                      <p:cNvPr id="0" name=""/>
                      <p:cNvPicPr/>
                      <p:nvPr/>
                    </p:nvPicPr>
                    <p:blipFill>
                      <a:blip r:embed="rId5"/>
                      <a:stretch>
                        <a:fillRect/>
                      </a:stretch>
                    </p:blipFill>
                    <p:spPr>
                      <a:xfrm>
                        <a:off x="1115616" y="1124744"/>
                        <a:ext cx="576064" cy="809659"/>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841748823"/>
              </p:ext>
            </p:extLst>
          </p:nvPr>
        </p:nvGraphicFramePr>
        <p:xfrm>
          <a:off x="3131840" y="1268760"/>
          <a:ext cx="576064" cy="650044"/>
        </p:xfrm>
        <a:graphic>
          <a:graphicData uri="http://schemas.openxmlformats.org/presentationml/2006/ole">
            <mc:AlternateContent xmlns:mc="http://schemas.openxmlformats.org/markup-compatibility/2006">
              <mc:Choice xmlns:v="urn:schemas-microsoft-com:vml" Requires="v">
                <p:oleObj spid="_x0000_s3102" name="Equation" r:id="rId6" imgW="241200" imgH="253800" progId="Equation.DSMT4">
                  <p:embed/>
                </p:oleObj>
              </mc:Choice>
              <mc:Fallback>
                <p:oleObj name="Equation" r:id="rId6" imgW="241200" imgH="253800" progId="Equation.DSMT4">
                  <p:embed/>
                  <p:pic>
                    <p:nvPicPr>
                      <p:cNvPr id="0" name=""/>
                      <p:cNvPicPr/>
                      <p:nvPr/>
                    </p:nvPicPr>
                    <p:blipFill>
                      <a:blip r:embed="rId7"/>
                      <a:stretch>
                        <a:fillRect/>
                      </a:stretch>
                    </p:blipFill>
                    <p:spPr>
                      <a:xfrm>
                        <a:off x="3131840" y="1268760"/>
                        <a:ext cx="576064" cy="650044"/>
                      </a:xfrm>
                      <a:prstGeom prst="rect">
                        <a:avLst/>
                      </a:prstGeom>
                    </p:spPr>
                  </p:pic>
                </p:oleObj>
              </mc:Fallback>
            </mc:AlternateContent>
          </a:graphicData>
        </a:graphic>
      </p:graphicFrame>
      <p:pic>
        <p:nvPicPr>
          <p:cNvPr id="3087" name="Picture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4088" y="5085184"/>
            <a:ext cx="1190625"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8"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7864" y="5445224"/>
            <a:ext cx="1504950"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1175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latin typeface="+mn-ea"/>
                <a:ea typeface="+mn-ea"/>
              </a:rPr>
              <a:t>Representation</a:t>
            </a:r>
            <a:endParaRPr lang="zh-CN" altLang="en-US" sz="4000" dirty="0">
              <a:latin typeface="+mn-ea"/>
              <a:ea typeface="+mn-ea"/>
            </a:endParaRPr>
          </a:p>
        </p:txBody>
      </p:sp>
      <p:sp>
        <p:nvSpPr>
          <p:cNvPr id="3" name="内容占位符 2"/>
          <p:cNvSpPr>
            <a:spLocks noGrp="1"/>
          </p:cNvSpPr>
          <p:nvPr>
            <p:ph idx="1"/>
          </p:nvPr>
        </p:nvSpPr>
        <p:spPr>
          <a:xfrm>
            <a:off x="251520" y="1196752"/>
            <a:ext cx="8572822" cy="5268044"/>
          </a:xfrm>
        </p:spPr>
        <p:txBody>
          <a:bodyPr/>
          <a:lstStyle/>
          <a:p>
            <a:pPr marL="0" indent="0">
              <a:buNone/>
            </a:pPr>
            <a:r>
              <a:rPr lang="zh-CN" altLang="en-US" dirty="0" smtClean="0"/>
              <a:t>这一部分的基本原理来自参考文献</a:t>
            </a:r>
            <a:r>
              <a:rPr lang="en-US" altLang="zh-CN" dirty="0" smtClean="0"/>
              <a:t>[19]</a:t>
            </a:r>
            <a:r>
              <a:rPr lang="zh-CN" altLang="en-US" dirty="0" smtClean="0"/>
              <a:t>，主要的创新在于改变了</a:t>
            </a:r>
            <a:r>
              <a:rPr lang="en-US" altLang="zh-CN" dirty="0" smtClean="0"/>
              <a:t>DNN</a:t>
            </a:r>
            <a:r>
              <a:rPr lang="zh-CN" altLang="en-US" dirty="0" smtClean="0"/>
              <a:t>结构，引入了</a:t>
            </a:r>
            <a:r>
              <a:rPr lang="en-US" altLang="zh-CN" dirty="0" smtClean="0"/>
              <a:t>Max-pooling</a:t>
            </a:r>
          </a:p>
          <a:p>
            <a:pPr marL="0" indent="0">
              <a:buNone/>
            </a:pPr>
            <a:r>
              <a:rPr lang="en-US" altLang="zh-CN" dirty="0" smtClean="0"/>
              <a:t>Layer</a:t>
            </a:r>
            <a:r>
              <a:rPr lang="zh-CN" altLang="en-US" dirty="0" smtClean="0"/>
              <a:t>，简化为数学语言就是</a:t>
            </a:r>
            <a:endParaRPr lang="en-US" altLang="zh-CN" dirty="0" smtClean="0"/>
          </a:p>
          <a:p>
            <a:pPr marL="0" indent="0">
              <a:buNone/>
            </a:pP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114344"/>
            <a:ext cx="7128792" cy="2533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6174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solidFill>
                  <a:prstClr val="black"/>
                </a:solidFill>
                <a:latin typeface="宋体"/>
              </a:rPr>
              <a:t>Representation</a:t>
            </a:r>
            <a:endParaRPr lang="zh-CN" altLang="en-US" dirty="0"/>
          </a:p>
        </p:txBody>
      </p:sp>
      <p:sp>
        <p:nvSpPr>
          <p:cNvPr id="3" name="内容占位符 2"/>
          <p:cNvSpPr>
            <a:spLocks noGrp="1"/>
          </p:cNvSpPr>
          <p:nvPr>
            <p:ph idx="1"/>
          </p:nvPr>
        </p:nvSpPr>
        <p:spPr>
          <a:xfrm>
            <a:off x="251520" y="4725144"/>
            <a:ext cx="8640960" cy="1656184"/>
          </a:xfrm>
        </p:spPr>
        <p:txBody>
          <a:bodyPr>
            <a:normAutofit fontScale="92500" lnSpcReduction="20000"/>
          </a:bodyPr>
          <a:lstStyle/>
          <a:p>
            <a:pPr marL="0" indent="0">
              <a:buNone/>
            </a:pPr>
            <a:r>
              <a:rPr lang="zh-CN" altLang="en-US" dirty="0" smtClean="0"/>
              <a:t>主要改进就是在</a:t>
            </a:r>
            <a:r>
              <a:rPr lang="en-US" altLang="zh-CN" dirty="0" smtClean="0"/>
              <a:t>M2</a:t>
            </a:r>
            <a:r>
              <a:rPr lang="zh-CN" altLang="en-US" dirty="0" smtClean="0"/>
              <a:t>层引入</a:t>
            </a:r>
            <a:r>
              <a:rPr lang="en-US" altLang="zh-CN" dirty="0" smtClean="0"/>
              <a:t>Max-pooling layer</a:t>
            </a:r>
          </a:p>
          <a:p>
            <a:pPr marL="0" indent="0">
              <a:buNone/>
            </a:pPr>
            <a:r>
              <a:rPr lang="zh-CN" altLang="en-US" dirty="0" smtClean="0"/>
              <a:t>在最后输出层引入激活函数和损失函数，用来训练整个模型，为了保证每一层学出来的特征取值在</a:t>
            </a:r>
            <a:r>
              <a:rPr lang="en-US" altLang="zh-CN" dirty="0" smtClean="0"/>
              <a:t>0-1</a:t>
            </a:r>
            <a:r>
              <a:rPr lang="zh-CN" altLang="en-US" dirty="0" smtClean="0"/>
              <a:t>，采取</a:t>
            </a:r>
            <a:r>
              <a:rPr lang="en-US" altLang="zh-CN" dirty="0" smtClean="0"/>
              <a:t>L2</a:t>
            </a:r>
            <a:r>
              <a:rPr lang="zh-CN" altLang="en-US" dirty="0" smtClean="0"/>
              <a:t>范数标准化</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20" y="1268760"/>
            <a:ext cx="9110543"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795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mn-ea"/>
                <a:ea typeface="+mn-ea"/>
              </a:rPr>
              <a:t>Verification Metric</a:t>
            </a:r>
            <a:endParaRPr lang="zh-CN" altLang="en-US" sz="3600" dirty="0">
              <a:latin typeface="+mn-ea"/>
              <a:ea typeface="+mn-ea"/>
            </a:endParaRPr>
          </a:p>
        </p:txBody>
      </p:sp>
      <p:sp>
        <p:nvSpPr>
          <p:cNvPr id="3" name="内容占位符 2"/>
          <p:cNvSpPr>
            <a:spLocks noGrp="1"/>
          </p:cNvSpPr>
          <p:nvPr>
            <p:ph idx="1"/>
          </p:nvPr>
        </p:nvSpPr>
        <p:spPr>
          <a:xfrm>
            <a:off x="457200" y="1196752"/>
            <a:ext cx="8229600" cy="5256584"/>
          </a:xfrm>
        </p:spPr>
        <p:txBody>
          <a:bodyPr>
            <a:normAutofit/>
          </a:bodyPr>
          <a:lstStyle/>
          <a:p>
            <a:endParaRPr lang="zh-CN" altLang="en-US" dirty="0"/>
          </a:p>
          <a:p>
            <a:endParaRPr lang="zh-CN" altLang="en-US" dirty="0"/>
          </a:p>
        </p:txBody>
      </p:sp>
      <p:sp>
        <p:nvSpPr>
          <p:cNvPr id="5" name="内容占位符 2"/>
          <p:cNvSpPr txBox="1">
            <a:spLocks/>
          </p:cNvSpPr>
          <p:nvPr/>
        </p:nvSpPr>
        <p:spPr>
          <a:xfrm>
            <a:off x="251520" y="1196752"/>
            <a:ext cx="8572822" cy="52680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dirty="0" smtClean="0"/>
              <a:t>采用两个统计量来描述</a:t>
            </a:r>
            <a:r>
              <a:rPr lang="en-US" altLang="zh-CN" dirty="0" err="1" smtClean="0"/>
              <a:t>Deepface</a:t>
            </a:r>
            <a:r>
              <a:rPr lang="zh-CN" altLang="en-US" dirty="0" smtClean="0"/>
              <a:t>这种面部识别方法的优越性</a:t>
            </a:r>
            <a:endParaRPr lang="en-US" altLang="zh-CN" dirty="0" smtClean="0"/>
          </a:p>
          <a:p>
            <a:pPr marL="0" indent="0">
              <a:buFont typeface="Arial" pitchFamily="34" charset="0"/>
              <a:buNone/>
            </a:pPr>
            <a:r>
              <a:rPr lang="en-US" altLang="zh-CN" dirty="0" smtClean="0"/>
              <a:t>1</a:t>
            </a:r>
            <a:r>
              <a:rPr lang="zh-CN" altLang="en-US" dirty="0" smtClean="0"/>
              <a:t>、加权卡方统计量</a:t>
            </a:r>
            <a:endParaRPr lang="en-US" altLang="zh-CN" dirty="0" smtClean="0"/>
          </a:p>
          <a:p>
            <a:pPr marL="0" indent="0">
              <a:buFont typeface="Arial" pitchFamily="34" charset="0"/>
              <a:buNone/>
            </a:pPr>
            <a:r>
              <a:rPr lang="en-US" altLang="zh-CN" dirty="0" smtClean="0"/>
              <a:t>2</a:t>
            </a:r>
            <a:r>
              <a:rPr lang="zh-CN" altLang="en-US" dirty="0" smtClean="0"/>
              <a:t>、</a:t>
            </a:r>
            <a:r>
              <a:rPr lang="en-US" altLang="zh-CN" dirty="0" smtClean="0"/>
              <a:t>Siamese network </a:t>
            </a:r>
            <a:r>
              <a:rPr lang="zh-CN" altLang="en-US" dirty="0" smtClean="0"/>
              <a:t>统计量</a:t>
            </a:r>
            <a:endParaRPr lang="zh-CN" altLang="en-US" dirty="0"/>
          </a:p>
        </p:txBody>
      </p:sp>
    </p:spTree>
    <p:extLst>
      <p:ext uri="{BB962C8B-B14F-4D97-AF65-F5344CB8AC3E}">
        <p14:creationId xmlns:p14="http://schemas.microsoft.com/office/powerpoint/2010/main" val="351017279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405</TotalTime>
  <Words>632</Words>
  <Application>Microsoft Office PowerPoint</Application>
  <PresentationFormat>全屏显示(4:3)</PresentationFormat>
  <Paragraphs>52</Paragraphs>
  <Slides>10</Slides>
  <Notes>6</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1</vt:i4>
      </vt:variant>
      <vt:variant>
        <vt:lpstr>幻灯片标题</vt:lpstr>
      </vt:variant>
      <vt:variant>
        <vt:i4>10</vt:i4>
      </vt:variant>
    </vt:vector>
  </HeadingPairs>
  <TitlesOfParts>
    <vt:vector size="15" baseType="lpstr">
      <vt:lpstr>宋体</vt:lpstr>
      <vt:lpstr>Arial</vt:lpstr>
      <vt:lpstr>Calibri</vt:lpstr>
      <vt:lpstr>Office 主题</vt:lpstr>
      <vt:lpstr>Equation</vt:lpstr>
      <vt:lpstr>DeepFace:Closing the Gap to Human-Level Performance in Face Verification</vt:lpstr>
      <vt:lpstr>主要创新点</vt:lpstr>
      <vt:lpstr>与改进相关的成果</vt:lpstr>
      <vt:lpstr>Face Alignment</vt:lpstr>
      <vt:lpstr>Face Alignment</vt:lpstr>
      <vt:lpstr>Face Alignment</vt:lpstr>
      <vt:lpstr>Representation</vt:lpstr>
      <vt:lpstr>Representation</vt:lpstr>
      <vt:lpstr>Verification Metric</vt:lpstr>
      <vt:lpstr>Experiments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地方政府债务问题</dc:title>
  <dc:creator>Administrator</dc:creator>
  <cp:lastModifiedBy>PC</cp:lastModifiedBy>
  <cp:revision>39</cp:revision>
  <dcterms:modified xsi:type="dcterms:W3CDTF">2020-01-04T08:09:11Z</dcterms:modified>
</cp:coreProperties>
</file>