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8118" autoAdjust="0"/>
  </p:normalViewPr>
  <p:slideViewPr>
    <p:cSldViewPr snapToGrid="0">
      <p:cViewPr varScale="1">
        <p:scale>
          <a:sx n="96" d="100"/>
          <a:sy n="96" d="100"/>
        </p:scale>
        <p:origin x="86" y="12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E62F-9ED6-48DF-9999-34C134A7165B}"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09D7D-2ADA-455F-AB49-A3A54681C311}" type="slidenum">
              <a:rPr lang="zh-CN" altLang="en-US" smtClean="0"/>
              <a:t>‹#›</a:t>
            </a:fld>
            <a:endParaRPr lang="zh-CN" altLang="en-US"/>
          </a:p>
        </p:txBody>
      </p:sp>
    </p:spTree>
    <p:extLst>
      <p:ext uri="{BB962C8B-B14F-4D97-AF65-F5344CB8AC3E}">
        <p14:creationId xmlns:p14="http://schemas.microsoft.com/office/powerpoint/2010/main" val="426472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不定式中的精度仅仅受制于维数、数据大小等因素， 与将为方法无关。</a:t>
            </a:r>
            <a:endParaRPr lang="en-US" altLang="zh-CN" dirty="0"/>
          </a:p>
          <a:p>
            <a:r>
              <a:rPr lang="en-US" altLang="zh-CN" dirty="0"/>
              <a:t>2.</a:t>
            </a:r>
            <a:r>
              <a:rPr lang="zh-CN" altLang="en-US" dirty="0"/>
              <a:t>在维数差不是很大时， 总可以保证一个相对较高的精度， 不论用什么方法。</a:t>
            </a:r>
            <a:endParaRPr lang="en-US" altLang="zh-CN" dirty="0"/>
          </a:p>
          <a:p>
            <a:r>
              <a:rPr lang="en-US" altLang="zh-CN" dirty="0"/>
              <a:t>3.</a:t>
            </a:r>
            <a:r>
              <a:rPr lang="zh-CN" altLang="en-US" dirty="0"/>
              <a:t>到这里一切就很明显了， 既然精度有上界， 那我们也就不必担心轴的选取，那么最简单的方法自然就是随机挑选。</a:t>
            </a:r>
          </a:p>
          <a:p>
            <a:endParaRPr lang="zh-CN" altLang="en-US" dirty="0"/>
          </a:p>
        </p:txBody>
      </p:sp>
      <p:sp>
        <p:nvSpPr>
          <p:cNvPr id="4" name="灯片编号占位符 3"/>
          <p:cNvSpPr>
            <a:spLocks noGrp="1"/>
          </p:cNvSpPr>
          <p:nvPr>
            <p:ph type="sldNum" sz="quarter" idx="5"/>
          </p:nvPr>
        </p:nvSpPr>
        <p:spPr/>
        <p:txBody>
          <a:bodyPr/>
          <a:lstStyle/>
          <a:p>
            <a:fld id="{EB209D7D-2ADA-455F-AB49-A3A54681C311}" type="slidenum">
              <a:rPr lang="zh-CN" altLang="en-US" smtClean="0"/>
              <a:t>3</a:t>
            </a:fld>
            <a:endParaRPr lang="zh-CN" altLang="en-US"/>
          </a:p>
        </p:txBody>
      </p:sp>
    </p:spTree>
    <p:extLst>
      <p:ext uri="{BB962C8B-B14F-4D97-AF65-F5344CB8AC3E}">
        <p14:creationId xmlns:p14="http://schemas.microsoft.com/office/powerpoint/2010/main" val="56517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6797C-5919-463D-9B64-032BF9AE27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B6F9A9-D101-4792-A85D-5868321AF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0A8202-D5C5-4B8B-A45B-5A747C51786A}"/>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1B101DDE-E238-468F-B383-D132FC5211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25A484-D1BD-4E93-9140-E42290DFA9D8}"/>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84584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2AC2-A35B-41F7-AF9C-9582C0A084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B6FF5C-800C-4E21-8AD1-0AD1385C6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B4FCB-3C53-462E-B570-4E9512DA9762}"/>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7CDE4EEE-8A05-4E1C-9872-6A7A8FD41A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4B44B-4B0C-4FFF-9839-A4BA36D68F83}"/>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414251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8A439B-1F37-436A-B165-0D0C558AAF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7B5040-122A-4CB2-A741-D61EB0ABAD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77506D-47C3-44D6-AC94-66539DFE5029}"/>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F71CB8CE-3723-435D-A64F-E11292367F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9BE8AD-11C1-4BD9-ABDE-D39A3EDF3CF4}"/>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233476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7DEB3-9AB6-4E31-A09D-46F9BF82C1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2DF637-9166-485F-9B8E-A00CE55A25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0D4A0F-0970-42B1-AF5F-9B022B4786BB}"/>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78E71A48-03A9-4A51-A0D3-D35BA808E0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2009F8-8F06-4583-9B64-FCFD9B495181}"/>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319626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2A3DD-D087-4B13-9516-22FEBD273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19B246-C9E1-42CC-9844-CE16C197B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E51B2F-F2FF-4F5D-967F-9A8837C56881}"/>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24A0561F-75B3-4FEE-8E83-758F2E8EAE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CBA3C7-87EA-4D1B-85DE-96FA8A823298}"/>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22616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5F5DA-B392-4BE7-872A-E1B064EF18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04CD6F-A38E-4FE5-B942-0927C3D493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13D46B-0442-4FDD-B593-7F28EF5672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6F44A8-D57C-4A15-B0DA-1CD29A411672}"/>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6" name="页脚占位符 5">
            <a:extLst>
              <a:ext uri="{FF2B5EF4-FFF2-40B4-BE49-F238E27FC236}">
                <a16:creationId xmlns:a16="http://schemas.microsoft.com/office/drawing/2014/main" id="{739E7B51-18EA-4C10-B44B-FDDD8FBE8F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1C7B68-24A8-4862-A9FE-318CBB095F8A}"/>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26301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0312F-0EF3-4EF1-B1E0-4BF3B68756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07249D-2E16-4E19-A126-3DDC5EE4B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64FE67-A803-4471-A672-0018B56DEE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F378D9-E5CE-493D-AC35-D866A44CB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76330F-8FEF-4B05-9630-60090C8D3D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F0F554-5A2A-4F00-BE98-E70E86E90915}"/>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8" name="页脚占位符 7">
            <a:extLst>
              <a:ext uri="{FF2B5EF4-FFF2-40B4-BE49-F238E27FC236}">
                <a16:creationId xmlns:a16="http://schemas.microsoft.com/office/drawing/2014/main" id="{22D3F766-3CB9-4FAF-9C66-A74214D89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EF4133-9995-45F2-8AC7-F192DB660330}"/>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93488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FC8C3-7DA9-4377-A943-D5C2D06F45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227D30-359A-4790-AEDF-4C4D084E160E}"/>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4" name="页脚占位符 3">
            <a:extLst>
              <a:ext uri="{FF2B5EF4-FFF2-40B4-BE49-F238E27FC236}">
                <a16:creationId xmlns:a16="http://schemas.microsoft.com/office/drawing/2014/main" id="{E65FBC24-A092-47D1-ABA4-ECF517ABF6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446CAB-7E04-4DE8-9F29-A96CC53D9C15}"/>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349624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ABEB7F-4586-4F49-B3A2-A6D4D5CA6544}"/>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3" name="页脚占位符 2">
            <a:extLst>
              <a:ext uri="{FF2B5EF4-FFF2-40B4-BE49-F238E27FC236}">
                <a16:creationId xmlns:a16="http://schemas.microsoft.com/office/drawing/2014/main" id="{63B8802A-97C9-45D4-8FF4-EBB556D2C1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039D27-097B-4F2D-893D-924F7B2A6926}"/>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13582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AC31D-773B-4CD8-AFC7-1EBE131755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6AB0F3-4842-44EB-B82A-B3BC3A833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7E796D-6737-4D36-9694-C5E73F8EB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92D2CC-D811-45DF-95FA-B3B6D6FC9C68}"/>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6" name="页脚占位符 5">
            <a:extLst>
              <a:ext uri="{FF2B5EF4-FFF2-40B4-BE49-F238E27FC236}">
                <a16:creationId xmlns:a16="http://schemas.microsoft.com/office/drawing/2014/main" id="{C0D6B202-FCAA-4068-AEBD-1FB2751C3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5C2925-2E25-41F1-AAF8-97917ABE39D9}"/>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80911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A89F7-A321-4F00-8BA6-FD14EF46D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AD709E-281A-4025-8343-C2404EE59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5A4A4F-5A67-4C5B-A867-5F8B91FE7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2A5B72-6E53-4242-82E1-5AD3353B3C39}"/>
              </a:ext>
            </a:extLst>
          </p:cNvPr>
          <p:cNvSpPr>
            <a:spLocks noGrp="1"/>
          </p:cNvSpPr>
          <p:nvPr>
            <p:ph type="dt" sz="half" idx="10"/>
          </p:nvPr>
        </p:nvSpPr>
        <p:spPr/>
        <p:txBody>
          <a:bodyPr/>
          <a:lstStyle/>
          <a:p>
            <a:fld id="{FD862DA7-2CB7-448F-B840-233973F62443}" type="datetimeFigureOut">
              <a:rPr lang="zh-CN" altLang="en-US" smtClean="0"/>
              <a:t>2019/12/3</a:t>
            </a:fld>
            <a:endParaRPr lang="zh-CN" altLang="en-US"/>
          </a:p>
        </p:txBody>
      </p:sp>
      <p:sp>
        <p:nvSpPr>
          <p:cNvPr id="6" name="页脚占位符 5">
            <a:extLst>
              <a:ext uri="{FF2B5EF4-FFF2-40B4-BE49-F238E27FC236}">
                <a16:creationId xmlns:a16="http://schemas.microsoft.com/office/drawing/2014/main" id="{D977566E-4DE9-43BC-8A0A-DBB3C62027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3E97F-F866-4879-9922-F1B39A32518B}"/>
              </a:ext>
            </a:extLst>
          </p:cNvPr>
          <p:cNvSpPr>
            <a:spLocks noGrp="1"/>
          </p:cNvSpPr>
          <p:nvPr>
            <p:ph type="sldNum" sz="quarter" idx="12"/>
          </p:nvPr>
        </p:nvSpPr>
        <p:spPr/>
        <p:txBody>
          <a:body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115769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A13709-B84E-4EA1-95D1-97814761A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1AD338-479F-42BD-A459-E2766A0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1BEE1C-7D5C-4C33-9812-4B7641D4C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62DA7-2CB7-448F-B840-233973F62443}" type="datetimeFigureOut">
              <a:rPr lang="zh-CN" altLang="en-US" smtClean="0"/>
              <a:t>2019/12/3</a:t>
            </a:fld>
            <a:endParaRPr lang="zh-CN" altLang="en-US"/>
          </a:p>
        </p:txBody>
      </p:sp>
      <p:sp>
        <p:nvSpPr>
          <p:cNvPr id="5" name="页脚占位符 4">
            <a:extLst>
              <a:ext uri="{FF2B5EF4-FFF2-40B4-BE49-F238E27FC236}">
                <a16:creationId xmlns:a16="http://schemas.microsoft.com/office/drawing/2014/main" id="{9EE4BC1A-262C-4907-B730-77ED21561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42A759-B23E-43E8-95A1-BDF67EDF9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1C236-6F6D-4C22-A779-190016F94F4A}" type="slidenum">
              <a:rPr lang="zh-CN" altLang="en-US" smtClean="0"/>
              <a:t>‹#›</a:t>
            </a:fld>
            <a:endParaRPr lang="zh-CN" altLang="en-US"/>
          </a:p>
        </p:txBody>
      </p:sp>
    </p:spTree>
    <p:extLst>
      <p:ext uri="{BB962C8B-B14F-4D97-AF65-F5344CB8AC3E}">
        <p14:creationId xmlns:p14="http://schemas.microsoft.com/office/powerpoint/2010/main" val="362803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02DE084-9BCA-4A92-910E-84473E1FF531}"/>
              </a:ext>
            </a:extLst>
          </p:cNvPr>
          <p:cNvSpPr txBox="1">
            <a:spLocks/>
          </p:cNvSpPr>
          <p:nvPr/>
        </p:nvSpPr>
        <p:spPr>
          <a:xfrm>
            <a:off x="244984" y="29463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a:t>Introduction</a:t>
            </a:r>
            <a:endParaRPr lang="zh-CN" altLang="en-US" dirty="0"/>
          </a:p>
        </p:txBody>
      </p:sp>
      <p:sp>
        <p:nvSpPr>
          <p:cNvPr id="5" name="文本占位符 2">
            <a:extLst>
              <a:ext uri="{FF2B5EF4-FFF2-40B4-BE49-F238E27FC236}">
                <a16:creationId xmlns:a16="http://schemas.microsoft.com/office/drawing/2014/main" id="{6C063028-F7AB-4A9A-BFAA-670E71BC58DD}"/>
              </a:ext>
            </a:extLst>
          </p:cNvPr>
          <p:cNvSpPr txBox="1">
            <a:spLocks/>
          </p:cNvSpPr>
          <p:nvPr/>
        </p:nvSpPr>
        <p:spPr>
          <a:xfrm>
            <a:off x="-187161" y="1951130"/>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800" dirty="0"/>
              <a:t>Problems</a:t>
            </a:r>
            <a:endParaRPr lang="zh-CN" altLang="en-US" sz="2800" dirty="0"/>
          </a:p>
        </p:txBody>
      </p:sp>
      <p:sp>
        <p:nvSpPr>
          <p:cNvPr id="6" name="内容占位符 3">
            <a:extLst>
              <a:ext uri="{FF2B5EF4-FFF2-40B4-BE49-F238E27FC236}">
                <a16:creationId xmlns:a16="http://schemas.microsoft.com/office/drawing/2014/main" id="{818A1ADE-D2AF-4079-BF7D-5555F4B2636D}"/>
              </a:ext>
            </a:extLst>
          </p:cNvPr>
          <p:cNvSpPr txBox="1">
            <a:spLocks/>
          </p:cNvSpPr>
          <p:nvPr/>
        </p:nvSpPr>
        <p:spPr>
          <a:xfrm>
            <a:off x="672491" y="3271362"/>
            <a:ext cx="4728305" cy="27888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Training DNNs on high</a:t>
            </a:r>
          </a:p>
          <a:p>
            <a:pPr marL="0" indent="0">
              <a:buFont typeface="Arial" panose="020B0604020202020204" pitchFamily="34" charset="0"/>
              <a:buNone/>
            </a:pPr>
            <a:r>
              <a:rPr lang="en-US" altLang="zh-CN" dirty="0"/>
              <a:t>-dimensional unstructured data poses a significant computational problem.</a:t>
            </a:r>
          </a:p>
          <a:p>
            <a:pPr marL="0" indent="0">
              <a:buFont typeface="Arial" panose="020B0604020202020204" pitchFamily="34" charset="0"/>
              <a:buNone/>
            </a:pPr>
            <a:endParaRPr lang="zh-CN" altLang="en-US" dirty="0"/>
          </a:p>
        </p:txBody>
      </p:sp>
      <p:sp>
        <p:nvSpPr>
          <p:cNvPr id="7" name="文本占位符 4">
            <a:extLst>
              <a:ext uri="{FF2B5EF4-FFF2-40B4-BE49-F238E27FC236}">
                <a16:creationId xmlns:a16="http://schemas.microsoft.com/office/drawing/2014/main" id="{17BBD95B-B6CB-4960-B912-3852CC2190FB}"/>
              </a:ext>
            </a:extLst>
          </p:cNvPr>
          <p:cNvSpPr txBox="1">
            <a:spLocks/>
          </p:cNvSpPr>
          <p:nvPr/>
        </p:nvSpPr>
        <p:spPr>
          <a:xfrm>
            <a:off x="6304439" y="1951130"/>
            <a:ext cx="5183188" cy="8239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t>Method</a:t>
            </a:r>
            <a:endParaRPr lang="zh-CN" altLang="en-US" dirty="0"/>
          </a:p>
        </p:txBody>
      </p:sp>
      <p:sp>
        <p:nvSpPr>
          <p:cNvPr id="8" name="内容占位符 5">
            <a:extLst>
              <a:ext uri="{FF2B5EF4-FFF2-40B4-BE49-F238E27FC236}">
                <a16:creationId xmlns:a16="http://schemas.microsoft.com/office/drawing/2014/main" id="{C466C3E3-116F-49FC-9462-5DDB40EC3EF5}"/>
              </a:ext>
            </a:extLst>
          </p:cNvPr>
          <p:cNvSpPr txBox="1">
            <a:spLocks/>
          </p:cNvSpPr>
          <p:nvPr/>
        </p:nvSpPr>
        <p:spPr>
          <a:xfrm>
            <a:off x="6861911" y="3029085"/>
            <a:ext cx="4728305" cy="29340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Fixed‑weight random projection layer</a:t>
            </a:r>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t>Fine‑tuned random projection layer</a:t>
            </a:r>
          </a:p>
        </p:txBody>
      </p:sp>
    </p:spTree>
    <p:extLst>
      <p:ext uri="{BB962C8B-B14F-4D97-AF65-F5344CB8AC3E}">
        <p14:creationId xmlns:p14="http://schemas.microsoft.com/office/powerpoint/2010/main" val="69081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230D3-C762-4233-B6F9-CE4F2B701640}"/>
              </a:ext>
            </a:extLst>
          </p:cNvPr>
          <p:cNvSpPr>
            <a:spLocks noGrp="1"/>
          </p:cNvSpPr>
          <p:nvPr>
            <p:ph type="title"/>
          </p:nvPr>
        </p:nvSpPr>
        <p:spPr>
          <a:xfrm>
            <a:off x="838200" y="365126"/>
            <a:ext cx="10515600" cy="970694"/>
          </a:xfrm>
        </p:spPr>
        <p:txBody>
          <a:bodyPr>
            <a:normAutofit fontScale="90000"/>
          </a:bodyPr>
          <a:lstStyle/>
          <a:p>
            <a:r>
              <a:rPr lang="en-US" altLang="zh-CN" b="1" dirty="0"/>
              <a:t>  </a:t>
            </a:r>
            <a:r>
              <a:rPr lang="en-US" altLang="zh-CN" dirty="0"/>
              <a:t>Random Projection</a:t>
            </a:r>
            <a:r>
              <a:rPr lang="zh-CN" altLang="en-US" dirty="0"/>
              <a:t>（随机投影）</a:t>
            </a:r>
            <a:br>
              <a:rPr lang="zh-CN" altLang="en-US" dirty="0"/>
            </a:br>
            <a:endParaRPr lang="zh-CN" altLang="en-US" dirty="0"/>
          </a:p>
        </p:txBody>
      </p:sp>
      <p:pic>
        <p:nvPicPr>
          <p:cNvPr id="5" name="内容占位符 4">
            <a:extLst>
              <a:ext uri="{FF2B5EF4-FFF2-40B4-BE49-F238E27FC236}">
                <a16:creationId xmlns:a16="http://schemas.microsoft.com/office/drawing/2014/main" id="{0066111D-813D-4C93-A5E3-5F7899B81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28" y="2224185"/>
            <a:ext cx="6107364" cy="3665538"/>
          </a:xfrm>
        </p:spPr>
      </p:pic>
      <p:sp>
        <p:nvSpPr>
          <p:cNvPr id="6" name="文本框 5">
            <a:extLst>
              <a:ext uri="{FF2B5EF4-FFF2-40B4-BE49-F238E27FC236}">
                <a16:creationId xmlns:a16="http://schemas.microsoft.com/office/drawing/2014/main" id="{E4E2DFFF-1ADC-4C64-9436-2EDFBA9FD26D}"/>
              </a:ext>
            </a:extLst>
          </p:cNvPr>
          <p:cNvSpPr txBox="1"/>
          <p:nvPr/>
        </p:nvSpPr>
        <p:spPr>
          <a:xfrm>
            <a:off x="7227736" y="2544417"/>
            <a:ext cx="3872285" cy="2862322"/>
          </a:xfrm>
          <a:prstGeom prst="rect">
            <a:avLst/>
          </a:prstGeom>
          <a:noFill/>
        </p:spPr>
        <p:txBody>
          <a:bodyPr wrap="square" rtlCol="0">
            <a:spAutoFit/>
          </a:bodyPr>
          <a:lstStyle/>
          <a:p>
            <a:r>
              <a:rPr lang="zh-CN" altLang="en-US"/>
              <a:t>主成分分析将数据线性转换到低维空间，但代价昂贵。为了找出这个转换，需要计算协方差矩阵，花费的时间将是数据维数的立方。这对于属性数目庞大的数据集是不可行的。</a:t>
            </a:r>
          </a:p>
          <a:p>
            <a:endParaRPr lang="zh-CN" altLang="en-US"/>
          </a:p>
          <a:p>
            <a:r>
              <a:rPr lang="zh-CN" altLang="en-US"/>
              <a:t>一个更为简便的替代方法是将数据随机投影到一个维数预先设定好的子空间，也即找到一个所谓的随机投影矩阵。</a:t>
            </a:r>
            <a:endParaRPr lang="zh-CN" altLang="en-US" dirty="0"/>
          </a:p>
        </p:txBody>
      </p:sp>
    </p:spTree>
    <p:extLst>
      <p:ext uri="{BB962C8B-B14F-4D97-AF65-F5344CB8AC3E}">
        <p14:creationId xmlns:p14="http://schemas.microsoft.com/office/powerpoint/2010/main" val="338032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BB11F5-D346-4A3A-A10F-B6EE89071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6315"/>
            <a:ext cx="10790255" cy="4863998"/>
          </a:xfrm>
          <a:prstGeom prst="rect">
            <a:avLst/>
          </a:prstGeom>
        </p:spPr>
      </p:pic>
      <p:sp>
        <p:nvSpPr>
          <p:cNvPr id="8" name="标题 7">
            <a:extLst>
              <a:ext uri="{FF2B5EF4-FFF2-40B4-BE49-F238E27FC236}">
                <a16:creationId xmlns:a16="http://schemas.microsoft.com/office/drawing/2014/main" id="{9D04794C-A313-40A7-9DFA-8922E01A4CEC}"/>
              </a:ext>
            </a:extLst>
          </p:cNvPr>
          <p:cNvSpPr>
            <a:spLocks noGrp="1"/>
          </p:cNvSpPr>
          <p:nvPr>
            <p:ph type="title"/>
          </p:nvPr>
        </p:nvSpPr>
        <p:spPr/>
        <p:txBody>
          <a:bodyPr>
            <a:noAutofit/>
          </a:bodyPr>
          <a:lstStyle/>
          <a:p>
            <a:r>
              <a:rPr lang="zh-CN" altLang="en-US" sz="1600" dirty="0"/>
              <a:t>随机投影的理论依据是</a:t>
            </a:r>
            <a:r>
              <a:rPr lang="en-US" altLang="zh-CN" sz="1600" dirty="0"/>
              <a:t>J-L Lemma</a:t>
            </a:r>
            <a:r>
              <a:rPr lang="zh-CN" altLang="en-US" sz="1600" dirty="0"/>
              <a:t>，公式的核心思想总结一句话就是：在高维欧氏空间里的点集映射到低维空间里相对距离，可以在一定的误差范围内得到保持，至于为什么要保持，主要是很多机器学习算法都是在以利用点与点之间的距离信息，及相对位序展开计算分析的。也就是说，很多的机器学习算法都作了一个假设：点集之间的距离，包含了数据集蕴含的概率分布。</a:t>
            </a:r>
            <a:br>
              <a:rPr lang="en-US" altLang="zh-CN" sz="1600" dirty="0"/>
            </a:br>
            <a:endParaRPr lang="zh-CN" altLang="en-US" sz="1600" dirty="0"/>
          </a:p>
        </p:txBody>
      </p:sp>
    </p:spTree>
    <p:extLst>
      <p:ext uri="{BB962C8B-B14F-4D97-AF65-F5344CB8AC3E}">
        <p14:creationId xmlns:p14="http://schemas.microsoft.com/office/powerpoint/2010/main" val="49958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CBF706-3142-4E6D-BC02-B4CA3CA67B59}"/>
              </a:ext>
            </a:extLst>
          </p:cNvPr>
          <p:cNvSpPr txBox="1"/>
          <p:nvPr/>
        </p:nvSpPr>
        <p:spPr>
          <a:xfrm>
            <a:off x="3477370" y="597778"/>
            <a:ext cx="5237259" cy="461665"/>
          </a:xfrm>
          <a:prstGeom prst="rect">
            <a:avLst/>
          </a:prstGeom>
          <a:noFill/>
        </p:spPr>
        <p:txBody>
          <a:bodyPr wrap="square" rtlCol="0">
            <a:spAutoFit/>
          </a:bodyPr>
          <a:lstStyle/>
          <a:p>
            <a:pPr algn="ctr"/>
            <a:r>
              <a:rPr lang="zh-CN" altLang="en-US" sz="2400" dirty="0"/>
              <a:t>随机矩阵选取</a:t>
            </a:r>
          </a:p>
        </p:txBody>
      </p:sp>
      <p:sp>
        <p:nvSpPr>
          <p:cNvPr id="6" name="文本框 5">
            <a:extLst>
              <a:ext uri="{FF2B5EF4-FFF2-40B4-BE49-F238E27FC236}">
                <a16:creationId xmlns:a16="http://schemas.microsoft.com/office/drawing/2014/main" id="{C0018F26-B4DA-497B-BCC2-DA5D3E10E132}"/>
              </a:ext>
            </a:extLst>
          </p:cNvPr>
          <p:cNvSpPr txBox="1"/>
          <p:nvPr/>
        </p:nvSpPr>
        <p:spPr>
          <a:xfrm>
            <a:off x="278295" y="1432966"/>
            <a:ext cx="1391479" cy="369332"/>
          </a:xfrm>
          <a:prstGeom prst="rect">
            <a:avLst/>
          </a:prstGeom>
          <a:noFill/>
        </p:spPr>
        <p:txBody>
          <a:bodyPr wrap="square" rtlCol="0">
            <a:spAutoFit/>
          </a:bodyPr>
          <a:lstStyle/>
          <a:p>
            <a:r>
              <a:rPr lang="en-US" altLang="zh-CN" dirty="0"/>
              <a:t>1 Gaussian</a:t>
            </a:r>
            <a:endParaRPr lang="zh-CN" altLang="en-US" dirty="0"/>
          </a:p>
        </p:txBody>
      </p:sp>
      <p:sp>
        <p:nvSpPr>
          <p:cNvPr id="7" name="文本框 6">
            <a:extLst>
              <a:ext uri="{FF2B5EF4-FFF2-40B4-BE49-F238E27FC236}">
                <a16:creationId xmlns:a16="http://schemas.microsoft.com/office/drawing/2014/main" id="{545E6DDB-C756-4AE0-A77D-084BFAE7B297}"/>
              </a:ext>
            </a:extLst>
          </p:cNvPr>
          <p:cNvSpPr txBox="1"/>
          <p:nvPr/>
        </p:nvSpPr>
        <p:spPr>
          <a:xfrm>
            <a:off x="278295" y="2480806"/>
            <a:ext cx="1773141" cy="369332"/>
          </a:xfrm>
          <a:prstGeom prst="rect">
            <a:avLst/>
          </a:prstGeom>
          <a:noFill/>
        </p:spPr>
        <p:txBody>
          <a:bodyPr wrap="square" rtlCol="0">
            <a:spAutoFit/>
          </a:bodyPr>
          <a:lstStyle/>
          <a:p>
            <a:r>
              <a:rPr lang="en-US" altLang="zh-CN" dirty="0"/>
              <a:t>2 </a:t>
            </a:r>
            <a:r>
              <a:rPr lang="en-US" altLang="zh-CN" dirty="0" err="1"/>
              <a:t>Achlioptas</a:t>
            </a:r>
            <a:r>
              <a:rPr lang="en-US" altLang="zh-CN" dirty="0"/>
              <a:t>’</a:t>
            </a:r>
            <a:endParaRPr lang="zh-CN" altLang="en-US" dirty="0"/>
          </a:p>
        </p:txBody>
      </p:sp>
      <p:sp>
        <p:nvSpPr>
          <p:cNvPr id="8" name="文本框 7">
            <a:extLst>
              <a:ext uri="{FF2B5EF4-FFF2-40B4-BE49-F238E27FC236}">
                <a16:creationId xmlns:a16="http://schemas.microsoft.com/office/drawing/2014/main" id="{5B054B1F-7270-491A-92F1-D3289045BD16}"/>
              </a:ext>
            </a:extLst>
          </p:cNvPr>
          <p:cNvSpPr txBox="1"/>
          <p:nvPr/>
        </p:nvSpPr>
        <p:spPr>
          <a:xfrm>
            <a:off x="333955" y="3713312"/>
            <a:ext cx="1494845" cy="369332"/>
          </a:xfrm>
          <a:prstGeom prst="rect">
            <a:avLst/>
          </a:prstGeom>
          <a:noFill/>
        </p:spPr>
        <p:txBody>
          <a:bodyPr wrap="square" rtlCol="0">
            <a:spAutoFit/>
          </a:bodyPr>
          <a:lstStyle/>
          <a:p>
            <a:r>
              <a:rPr lang="en-US" altLang="zh-CN" dirty="0"/>
              <a:t>3 Li’s</a:t>
            </a:r>
            <a:endParaRPr lang="zh-CN" altLang="en-US" dirty="0"/>
          </a:p>
        </p:txBody>
      </p:sp>
      <p:sp>
        <p:nvSpPr>
          <p:cNvPr id="9" name="文本框 8">
            <a:extLst>
              <a:ext uri="{FF2B5EF4-FFF2-40B4-BE49-F238E27FC236}">
                <a16:creationId xmlns:a16="http://schemas.microsoft.com/office/drawing/2014/main" id="{7B056E3C-27F6-414E-BA4A-9C7391884BAC}"/>
              </a:ext>
            </a:extLst>
          </p:cNvPr>
          <p:cNvSpPr txBox="1"/>
          <p:nvPr/>
        </p:nvSpPr>
        <p:spPr>
          <a:xfrm>
            <a:off x="333955" y="4687494"/>
            <a:ext cx="1232453" cy="369332"/>
          </a:xfrm>
          <a:prstGeom prst="rect">
            <a:avLst/>
          </a:prstGeom>
          <a:noFill/>
        </p:spPr>
        <p:txBody>
          <a:bodyPr wrap="square" rtlCol="0">
            <a:spAutoFit/>
          </a:bodyPr>
          <a:lstStyle/>
          <a:p>
            <a:r>
              <a:rPr lang="en-US" altLang="zh-CN" dirty="0"/>
              <a:t>4 SRHT</a:t>
            </a:r>
            <a:endParaRPr lang="zh-CN" altLang="en-US" dirty="0"/>
          </a:p>
        </p:txBody>
      </p:sp>
      <p:sp>
        <p:nvSpPr>
          <p:cNvPr id="10" name="文本框 9">
            <a:extLst>
              <a:ext uri="{FF2B5EF4-FFF2-40B4-BE49-F238E27FC236}">
                <a16:creationId xmlns:a16="http://schemas.microsoft.com/office/drawing/2014/main" id="{9A443375-FCBB-49E4-A079-D5955629A67E}"/>
              </a:ext>
            </a:extLst>
          </p:cNvPr>
          <p:cNvSpPr txBox="1"/>
          <p:nvPr/>
        </p:nvSpPr>
        <p:spPr>
          <a:xfrm>
            <a:off x="333955" y="5550010"/>
            <a:ext cx="2353586" cy="646331"/>
          </a:xfrm>
          <a:prstGeom prst="rect">
            <a:avLst/>
          </a:prstGeom>
          <a:noFill/>
        </p:spPr>
        <p:txBody>
          <a:bodyPr wrap="square" rtlCol="0">
            <a:spAutoFit/>
          </a:bodyPr>
          <a:lstStyle/>
          <a:p>
            <a:r>
              <a:rPr lang="en-US" altLang="zh-CN" dirty="0"/>
              <a:t>5 Count Sketch-based constructions</a:t>
            </a:r>
            <a:endParaRPr lang="zh-CN" altLang="en-US" dirty="0"/>
          </a:p>
        </p:txBody>
      </p:sp>
      <p:pic>
        <p:nvPicPr>
          <p:cNvPr id="12" name="图片 11">
            <a:extLst>
              <a:ext uri="{FF2B5EF4-FFF2-40B4-BE49-F238E27FC236}">
                <a16:creationId xmlns:a16="http://schemas.microsoft.com/office/drawing/2014/main" id="{BE1DB87A-EE11-477E-B505-C4C74C9A1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42" y="2133245"/>
            <a:ext cx="2972058" cy="1066892"/>
          </a:xfrm>
          <a:prstGeom prst="rect">
            <a:avLst/>
          </a:prstGeom>
        </p:spPr>
      </p:pic>
      <p:pic>
        <p:nvPicPr>
          <p:cNvPr id="14" name="图片 13">
            <a:extLst>
              <a:ext uri="{FF2B5EF4-FFF2-40B4-BE49-F238E27FC236}">
                <a16:creationId xmlns:a16="http://schemas.microsoft.com/office/drawing/2014/main" id="{58DB4B54-2E9A-4B75-9199-6B506FF7A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282" y="3349659"/>
            <a:ext cx="3254022" cy="1028789"/>
          </a:xfrm>
          <a:prstGeom prst="rect">
            <a:avLst/>
          </a:prstGeom>
        </p:spPr>
      </p:pic>
      <p:pic>
        <p:nvPicPr>
          <p:cNvPr id="16" name="图片 15">
            <a:extLst>
              <a:ext uri="{FF2B5EF4-FFF2-40B4-BE49-F238E27FC236}">
                <a16:creationId xmlns:a16="http://schemas.microsoft.com/office/drawing/2014/main" id="{9ABE0E44-A37D-439C-B597-E3D29C7FA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751" y="4433972"/>
            <a:ext cx="2400508" cy="876376"/>
          </a:xfrm>
          <a:prstGeom prst="rect">
            <a:avLst/>
          </a:prstGeom>
        </p:spPr>
      </p:pic>
      <p:pic>
        <p:nvPicPr>
          <p:cNvPr id="18" name="图片 17">
            <a:extLst>
              <a:ext uri="{FF2B5EF4-FFF2-40B4-BE49-F238E27FC236}">
                <a16:creationId xmlns:a16="http://schemas.microsoft.com/office/drawing/2014/main" id="{31EE98D6-0415-4076-A591-8AA505EB5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6319" y="4555902"/>
            <a:ext cx="1699407" cy="632515"/>
          </a:xfrm>
          <a:prstGeom prst="rect">
            <a:avLst/>
          </a:prstGeom>
        </p:spPr>
      </p:pic>
      <p:pic>
        <p:nvPicPr>
          <p:cNvPr id="21" name="图片 20">
            <a:extLst>
              <a:ext uri="{FF2B5EF4-FFF2-40B4-BE49-F238E27FC236}">
                <a16:creationId xmlns:a16="http://schemas.microsoft.com/office/drawing/2014/main" id="{0342F75B-218A-47DF-BAE0-B2099C16A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786" y="1831613"/>
            <a:ext cx="3254022" cy="3478735"/>
          </a:xfrm>
          <a:prstGeom prst="rect">
            <a:avLst/>
          </a:prstGeom>
        </p:spPr>
      </p:pic>
      <p:pic>
        <p:nvPicPr>
          <p:cNvPr id="3" name="图片 2">
            <a:extLst>
              <a:ext uri="{FF2B5EF4-FFF2-40B4-BE49-F238E27FC236}">
                <a16:creationId xmlns:a16="http://schemas.microsoft.com/office/drawing/2014/main" id="{22123D8A-C7F5-4ECC-9D9F-7FC42B3607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4282" y="5873175"/>
            <a:ext cx="670618" cy="243861"/>
          </a:xfrm>
          <a:prstGeom prst="rect">
            <a:avLst/>
          </a:prstGeom>
        </p:spPr>
      </p:pic>
    </p:spTree>
    <p:extLst>
      <p:ext uri="{BB962C8B-B14F-4D97-AF65-F5344CB8AC3E}">
        <p14:creationId xmlns:p14="http://schemas.microsoft.com/office/powerpoint/2010/main" val="428072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660D46-5EFC-4466-B5C6-FE83CB2E89D2}"/>
              </a:ext>
            </a:extLst>
          </p:cNvPr>
          <p:cNvPicPr>
            <a:picLocks noChangeAspect="1"/>
          </p:cNvPicPr>
          <p:nvPr/>
        </p:nvPicPr>
        <p:blipFill>
          <a:blip r:embed="rId2"/>
          <a:stretch>
            <a:fillRect/>
          </a:stretch>
        </p:blipFill>
        <p:spPr>
          <a:xfrm>
            <a:off x="1928979" y="1161593"/>
            <a:ext cx="8524875" cy="4010025"/>
          </a:xfrm>
          <a:prstGeom prst="rect">
            <a:avLst/>
          </a:prstGeom>
        </p:spPr>
      </p:pic>
    </p:spTree>
    <p:extLst>
      <p:ext uri="{BB962C8B-B14F-4D97-AF65-F5344CB8AC3E}">
        <p14:creationId xmlns:p14="http://schemas.microsoft.com/office/powerpoint/2010/main" val="1713858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316</Words>
  <Application>Microsoft Office PowerPoint</Application>
  <PresentationFormat>宽屏</PresentationFormat>
  <Paragraphs>23</Paragraphs>
  <Slides>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  Random Projection（随机投影） </vt:lpstr>
      <vt:lpstr>随机投影的理论依据是J-L Lemma，公式的核心思想总结一句话就是：在高维欧氏空间里的点集映射到低维空间里相对距离，可以在一定的误差范围内得到保持，至于为什么要保持，主要是很多机器学习算法都是在以利用点与点之间的距离信息，及相对位序展开计算分析的。也就是说，很多的机器学习算法都作了一个假设：点集之间的距离，包含了数据集蕴含的概率分布。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cp:revision>
  <dcterms:created xsi:type="dcterms:W3CDTF">2019-11-29T03:28:56Z</dcterms:created>
  <dcterms:modified xsi:type="dcterms:W3CDTF">2019-12-03T11:36:21Z</dcterms:modified>
</cp:coreProperties>
</file>