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7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B0925-6C9F-B546-BB00-5FEDF7DB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317" y="1975945"/>
            <a:ext cx="10510345" cy="2056719"/>
          </a:xfrm>
        </p:spPr>
        <p:txBody>
          <a:bodyPr>
            <a:normAutofit/>
          </a:bodyPr>
          <a:lstStyle/>
          <a:p>
            <a:r>
              <a:rPr lang="en" altLang="zh-CN" sz="3400" b="1" cap="none" dirty="0">
                <a:latin typeface="Times New Roman" panose="02020603050405020304" pitchFamily="18" charset="0"/>
                <a:ea typeface="宋体" panose="02010600030101010101" pitchFamily="2" charset="-122"/>
              </a:rPr>
              <a:t>Training neural networks on high‐dimensional</a:t>
            </a:r>
            <a:r>
              <a:rPr lang="zh-CN" altLang="en-US" sz="3400" b="1" cap="none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" altLang="zh-CN" sz="3400" b="1" cap="none" dirty="0">
                <a:latin typeface="Times New Roman" panose="02020603050405020304" pitchFamily="18" charset="0"/>
                <a:ea typeface="宋体" panose="02010600030101010101" pitchFamily="2" charset="-122"/>
              </a:rPr>
              <a:t>data using random projection </a:t>
            </a:r>
            <a:endParaRPr kumimoji="1" lang="zh-CN" altLang="en-US" sz="3400" cap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B82A3-687D-6B4D-8433-1074FC258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汇报人：李盼盼</a:t>
            </a:r>
            <a:endParaRPr kumimoji="1" lang="en-US" altLang="zh-CN" sz="2800" dirty="0">
              <a:solidFill>
                <a:schemeClr val="bg1"/>
              </a:solidFill>
            </a:endParaRPr>
          </a:p>
          <a:p>
            <a:r>
              <a:rPr kumimoji="1" lang="en-US" altLang="zh-CN" sz="2800" dirty="0">
                <a:solidFill>
                  <a:schemeClr val="bg1"/>
                </a:solidFill>
              </a:rPr>
              <a:t>2019.12.04</a:t>
            </a:r>
          </a:p>
        </p:txBody>
      </p:sp>
    </p:spTree>
    <p:extLst>
      <p:ext uri="{BB962C8B-B14F-4D97-AF65-F5344CB8AC3E}">
        <p14:creationId xmlns:p14="http://schemas.microsoft.com/office/powerpoint/2010/main" val="403940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E9A40B-896F-7A41-8E16-D305340C7A2C}"/>
              </a:ext>
            </a:extLst>
          </p:cNvPr>
          <p:cNvSpPr txBox="1"/>
          <p:nvPr/>
        </p:nvSpPr>
        <p:spPr>
          <a:xfrm>
            <a:off x="1001485" y="812799"/>
            <a:ext cx="8934252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with random projection layer </a:t>
            </a:r>
            <a:endParaRPr lang="en" altLang="zh-C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75424A-9A81-4847-A48D-A10EE645331C}"/>
              </a:ext>
            </a:extLst>
          </p:cNvPr>
          <p:cNvSpPr txBox="1"/>
          <p:nvPr/>
        </p:nvSpPr>
        <p:spPr>
          <a:xfrm>
            <a:off x="1103972" y="1828800"/>
            <a:ext cx="93447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问题：在高维数据上训练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计算成本高，难实现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方法：将输入的高维数据随机投影到低维空间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variants: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fixed-weight RP layer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fine-tuned RP layer 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43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E9A40B-896F-7A41-8E16-D305340C7A2C}"/>
              </a:ext>
            </a:extLst>
          </p:cNvPr>
          <p:cNvSpPr txBox="1"/>
          <p:nvPr/>
        </p:nvSpPr>
        <p:spPr>
          <a:xfrm>
            <a:off x="1001486" y="812799"/>
            <a:ext cx="85344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Fixed-weight RP layer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75424A-9A81-4847-A48D-A10EE645331C}"/>
              </a:ext>
            </a:extLst>
          </p:cNvPr>
          <p:cNvSpPr txBox="1"/>
          <p:nvPr/>
        </p:nvSpPr>
        <p:spPr>
          <a:xfrm>
            <a:off x="1001486" y="2307635"/>
            <a:ext cx="9344722" cy="22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将输入数据进行随机投影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将数据的每一维度进行标准化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对网络的“可学习”部分进行训练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83C718-8223-0C4A-B68E-9F0DDD08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18" y="1639229"/>
            <a:ext cx="6115581" cy="44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E9A40B-896F-7A41-8E16-D305340C7A2C}"/>
              </a:ext>
            </a:extLst>
          </p:cNvPr>
          <p:cNvSpPr txBox="1"/>
          <p:nvPr/>
        </p:nvSpPr>
        <p:spPr>
          <a:xfrm>
            <a:off x="1001486" y="812799"/>
            <a:ext cx="85344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Fixed-weight RP layer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75424A-9A81-4847-A48D-A10EE645331C}"/>
              </a:ext>
            </a:extLst>
          </p:cNvPr>
          <p:cNvSpPr txBox="1"/>
          <p:nvPr/>
        </p:nvSpPr>
        <p:spPr>
          <a:xfrm>
            <a:off x="1268117" y="1428352"/>
            <a:ext cx="8712224" cy="501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投影矩阵的选择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需要考虑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数据的维度和稀疏度；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矩阵本身稀疏度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投影方案：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需要矩阵乘法（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使用稀疏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矩阵（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Li’s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以上两种的组合（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Sketch)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用稀疏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矩阵投影稀疏数据，在嵌入时会引起明显失真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因此，对于大型数据集，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层类型的选择是网络精度和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嵌入的计算复杂度之间的折衷</a:t>
            </a:r>
            <a:endParaRPr lang="e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6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E9A40B-896F-7A41-8E16-D305340C7A2C}"/>
              </a:ext>
            </a:extLst>
          </p:cNvPr>
          <p:cNvSpPr txBox="1"/>
          <p:nvPr/>
        </p:nvSpPr>
        <p:spPr>
          <a:xfrm>
            <a:off x="1001486" y="812799"/>
            <a:ext cx="85344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RP layer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75424A-9A81-4847-A48D-A10EE645331C}"/>
              </a:ext>
            </a:extLst>
          </p:cNvPr>
          <p:cNvSpPr txBox="1"/>
          <p:nvPr/>
        </p:nvSpPr>
        <p:spPr>
          <a:xfrm>
            <a:off x="1001486" y="1434140"/>
            <a:ext cx="9344722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难点：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计算成本高：权重更新和标准化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sparse variant of the RP layer</a:t>
            </a:r>
          </a:p>
          <a:p>
            <a:pPr>
              <a:lnSpc>
                <a:spcPct val="150000"/>
              </a:lnSpc>
            </a:pP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(e.g. Li’s and Count Sketch)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only these elements that are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nonzero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and non-linear</a:t>
            </a:r>
          </a:p>
          <a:p>
            <a:pPr>
              <a:lnSpc>
                <a:spcPct val="150000"/>
              </a:lnSpc>
            </a:pP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activation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1EFF8F-16B7-234C-BCAD-A72BB3D8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6" y="1582340"/>
            <a:ext cx="5899307" cy="47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4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E9A40B-896F-7A41-8E16-D305340C7A2C}"/>
              </a:ext>
            </a:extLst>
          </p:cNvPr>
          <p:cNvSpPr txBox="1"/>
          <p:nvPr/>
        </p:nvSpPr>
        <p:spPr>
          <a:xfrm>
            <a:off x="1001486" y="812799"/>
            <a:ext cx="85344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75424A-9A81-4847-A48D-A10EE645331C}"/>
              </a:ext>
            </a:extLst>
          </p:cNvPr>
          <p:cNvSpPr txBox="1"/>
          <p:nvPr/>
        </p:nvSpPr>
        <p:spPr>
          <a:xfrm>
            <a:off x="1209785" y="1578959"/>
            <a:ext cx="9344722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Fixed-weight RP layer: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数据稀疏性的影响：                </a:t>
            </a:r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重要特征数量的影响：</a:t>
            </a:r>
            <a:endParaRPr kumimoji="1" lang="en-US" altLang="zh-CN" sz="2000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DB348-A3E6-594D-BED2-354F8A98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85" y="2765427"/>
            <a:ext cx="4287126" cy="35868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77C854-1B57-C742-B9C7-43E233AC7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46" y="2765427"/>
            <a:ext cx="4291970" cy="35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3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E9A40B-896F-7A41-8E16-D305340C7A2C}"/>
              </a:ext>
            </a:extLst>
          </p:cNvPr>
          <p:cNvSpPr txBox="1"/>
          <p:nvPr/>
        </p:nvSpPr>
        <p:spPr>
          <a:xfrm>
            <a:off x="1001486" y="812799"/>
            <a:ext cx="85344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Experiment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endParaRPr kumimoji="0" lang="en" altLang="zh-CN" sz="3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75424A-9A81-4847-A48D-A10EE645331C}"/>
              </a:ext>
            </a:extLst>
          </p:cNvPr>
          <p:cNvSpPr txBox="1"/>
          <p:nvPr/>
        </p:nvSpPr>
        <p:spPr>
          <a:xfrm>
            <a:off x="1293159" y="1428352"/>
            <a:ext cx="9344722" cy="580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Fixed-weight RP layer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FBE604-4DB0-4742-98E2-6059AA9F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06" y="2043905"/>
            <a:ext cx="7812588" cy="48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9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E9A40B-896F-7A41-8E16-D305340C7A2C}"/>
              </a:ext>
            </a:extLst>
          </p:cNvPr>
          <p:cNvSpPr txBox="1"/>
          <p:nvPr/>
        </p:nvSpPr>
        <p:spPr>
          <a:xfrm>
            <a:off x="1001486" y="812799"/>
            <a:ext cx="85344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75424A-9A81-4847-A48D-A10EE645331C}"/>
              </a:ext>
            </a:extLst>
          </p:cNvPr>
          <p:cNvSpPr txBox="1"/>
          <p:nvPr/>
        </p:nvSpPr>
        <p:spPr>
          <a:xfrm>
            <a:off x="1209785" y="1578959"/>
            <a:ext cx="934472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RP layer: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724114-00F3-D74B-968C-FA6D252E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99" y="2309533"/>
            <a:ext cx="9043008" cy="38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2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B95D95-CFDA-AF43-AEC1-94F797C8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2309533"/>
            <a:ext cx="5976852" cy="41500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F375CE-B29E-7042-ABF0-0919877B70F7}"/>
              </a:ext>
            </a:extLst>
          </p:cNvPr>
          <p:cNvSpPr txBox="1"/>
          <p:nvPr/>
        </p:nvSpPr>
        <p:spPr>
          <a:xfrm>
            <a:off x="1001486" y="812799"/>
            <a:ext cx="85344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4AC8D7-3C58-E243-A504-F60B0F8AE12D}"/>
              </a:ext>
            </a:extLst>
          </p:cNvPr>
          <p:cNvSpPr txBox="1"/>
          <p:nvPr/>
        </p:nvSpPr>
        <p:spPr>
          <a:xfrm>
            <a:off x="1209785" y="1578959"/>
            <a:ext cx="934472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RP layer: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2B6CF3-B51C-0148-A931-1F6D44B59A0F}"/>
              </a:ext>
            </a:extLst>
          </p:cNvPr>
          <p:cNvSpPr txBox="1"/>
          <p:nvPr/>
        </p:nvSpPr>
        <p:spPr>
          <a:xfrm>
            <a:off x="7535917" y="2309533"/>
            <a:ext cx="3384332" cy="373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层维度非常高的情况下，引入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激活函数才能提高网络性能。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对于实际应用中大型、高维的数据，建议使用具有微调线性随机投影的网络。</a:t>
            </a:r>
          </a:p>
        </p:txBody>
      </p:sp>
    </p:spTree>
    <p:extLst>
      <p:ext uri="{BB962C8B-B14F-4D97-AF65-F5344CB8AC3E}">
        <p14:creationId xmlns:p14="http://schemas.microsoft.com/office/powerpoint/2010/main" val="259822965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242</TotalTime>
  <Words>306</Words>
  <Application>Microsoft Macintosh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SimSun</vt:lpstr>
      <vt:lpstr>Arial</vt:lpstr>
      <vt:lpstr>Gill Sans MT</vt:lpstr>
      <vt:lpstr>Times New Roman</vt:lpstr>
      <vt:lpstr>Wingdings</vt:lpstr>
      <vt:lpstr>包裹</vt:lpstr>
      <vt:lpstr>Training neural networks on high‐dimensional data using random projection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neural networks on high‐dimensional data using random projection </dc:title>
  <dc:creator>Liao jin</dc:creator>
  <cp:lastModifiedBy>Liao jin</cp:lastModifiedBy>
  <cp:revision>21</cp:revision>
  <dcterms:created xsi:type="dcterms:W3CDTF">2019-12-01T09:52:55Z</dcterms:created>
  <dcterms:modified xsi:type="dcterms:W3CDTF">2019-12-02T10:25:27Z</dcterms:modified>
</cp:coreProperties>
</file>