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47" r:id="rId3"/>
    <p:sldId id="334" r:id="rId4"/>
    <p:sldId id="335" r:id="rId5"/>
    <p:sldId id="342" r:id="rId6"/>
    <p:sldId id="340" r:id="rId7"/>
    <p:sldId id="341" r:id="rId8"/>
    <p:sldId id="353" r:id="rId9"/>
    <p:sldId id="343" r:id="rId10"/>
    <p:sldId id="354" r:id="rId11"/>
    <p:sldId id="345" r:id="rId12"/>
    <p:sldId id="346" r:id="rId13"/>
    <p:sldId id="338" r:id="rId14"/>
    <p:sldId id="349" r:id="rId15"/>
    <p:sldId id="350" r:id="rId16"/>
    <p:sldId id="351" r:id="rId17"/>
    <p:sldId id="352" r:id="rId18"/>
    <p:sldId id="35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AB845-0530-4DB1-AE0B-0055F24A7C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9EA0D9F-4CE9-4DFD-8CDE-DE35C6DA6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9519DD-BF81-467E-9CD2-35F6B4882A36}"/>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F4C0462C-2BB7-4BC6-937A-B4D4E2B3AE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C5E7B-893A-4709-BB3C-4CCC5B276EF8}"/>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135073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2B2C3-DA79-45C0-8974-07C20CA4D16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7A7683-600C-4AB3-AFC5-A84773961E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97FF5D-F93C-4100-9A51-95153321B3AC}"/>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17AAE5BB-CE48-40AC-8F56-BAC2873D9C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B34CB0-443C-4B1C-B6D7-D18C83E8AE74}"/>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107330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51C2B4-0B3F-4B6B-897F-3330EB213B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B4B837-AFAA-4280-B0F2-1CEB56F925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9F056E-F405-4B3D-AB81-765A7F5C76CB}"/>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111B16A7-FDF6-45BE-9575-22D2BBD3EA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076AE0-BE4E-410D-8437-A392409879FC}"/>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263391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B3809-1842-4011-A7B8-5931EB5F68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78652C-ACFF-4463-9134-DD44D2B80B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8A8266-888F-42E7-ADBE-77A47BB3266F}"/>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10A25025-97FB-48AC-89F0-ADB9809FDB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7DAC47-07A2-4E69-A7B3-CF94206CBDAC}"/>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262948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8B919-59A1-4C86-8758-931D088718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211800-D79E-458D-90F2-3E427051AE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68961BD-3F68-4EFF-B1AC-6118C24636CA}"/>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87991011-D56B-4B6F-B4F0-FEC217C089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34F7AC-58BF-4D79-9501-CF37226083F6}"/>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347126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BCC00-11C4-402D-910D-D011F116BD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F2DE35-F6B5-4D3B-B292-B5B544DF8F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50F338-010A-4173-BBF6-D7ED0E097B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9118C27-1681-4635-AE9B-17F106354048}"/>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6" name="页脚占位符 5">
            <a:extLst>
              <a:ext uri="{FF2B5EF4-FFF2-40B4-BE49-F238E27FC236}">
                <a16:creationId xmlns:a16="http://schemas.microsoft.com/office/drawing/2014/main" id="{B9192B49-805E-41DA-A358-57AEAF9885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8810EE-C06D-4CEB-9ED1-4E0DF21113A2}"/>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98021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05209-5483-4A1E-A93A-598FB04AB1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437B9D-A74D-4C15-982C-E23A11BFE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8F0FBF-8817-4186-93FB-7AF1FC92EC0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2C6537B-8756-4FF6-B052-B815AFF0C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F0E17D-94A0-4004-8D6F-0F734910B4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3BCB6F-67DE-4863-B0C4-4676F21459A0}"/>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8" name="页脚占位符 7">
            <a:extLst>
              <a:ext uri="{FF2B5EF4-FFF2-40B4-BE49-F238E27FC236}">
                <a16:creationId xmlns:a16="http://schemas.microsoft.com/office/drawing/2014/main" id="{26DA74E6-4BBA-4970-817E-7098BD7012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F7C502-AE37-46EA-A854-5E1D53E7D353}"/>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122734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104F-6B0A-4344-B313-E19B06393F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C12A63-D924-496B-BA76-25C4497DD68B}"/>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4" name="页脚占位符 3">
            <a:extLst>
              <a:ext uri="{FF2B5EF4-FFF2-40B4-BE49-F238E27FC236}">
                <a16:creationId xmlns:a16="http://schemas.microsoft.com/office/drawing/2014/main" id="{33802EFE-74C4-45F0-A466-29E9676DB8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EBB82E-C9EA-4DE1-BC46-B78BDFC958F3}"/>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317349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259684-06D9-40D8-B254-898ECF96B3B1}"/>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3" name="页脚占位符 2">
            <a:extLst>
              <a:ext uri="{FF2B5EF4-FFF2-40B4-BE49-F238E27FC236}">
                <a16:creationId xmlns:a16="http://schemas.microsoft.com/office/drawing/2014/main" id="{F0B895AB-2043-4424-ACE0-047242ADE6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73E7AB-24D2-42E1-8C9A-0241DC5E96CF}"/>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344868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8F124-7AA3-4AEE-863F-8381CA805C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D8B7E6-A0EB-49CE-97CB-031FDCD3D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BA169E-A136-44AF-9188-435587516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B23264-0766-4117-B19A-ED1168505C57}"/>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6" name="页脚占位符 5">
            <a:extLst>
              <a:ext uri="{FF2B5EF4-FFF2-40B4-BE49-F238E27FC236}">
                <a16:creationId xmlns:a16="http://schemas.microsoft.com/office/drawing/2014/main" id="{C61D922E-C1DE-4117-A1C4-B9D9D49AF8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8DFB93-E46D-44F8-BD82-7FE2D0068410}"/>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232755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7E471-656F-4BB4-AD05-24B40BFBC9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4F30D5-0A41-48BA-9230-FB57842E7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C73B2F-4B0C-4AA6-9424-EB1F3190D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EBE54C-4B6B-455B-B385-C8F3B0CE84CA}"/>
              </a:ext>
            </a:extLst>
          </p:cNvPr>
          <p:cNvSpPr>
            <a:spLocks noGrp="1"/>
          </p:cNvSpPr>
          <p:nvPr>
            <p:ph type="dt" sz="half" idx="10"/>
          </p:nvPr>
        </p:nvSpPr>
        <p:spPr/>
        <p:txBody>
          <a:bodyPr/>
          <a:lstStyle/>
          <a:p>
            <a:fld id="{78CD6C8F-DB4E-42C0-94C0-F9FA3AA150C6}" type="datetimeFigureOut">
              <a:rPr lang="zh-CN" altLang="en-US" smtClean="0"/>
              <a:t>2019/11/27</a:t>
            </a:fld>
            <a:endParaRPr lang="zh-CN" altLang="en-US"/>
          </a:p>
        </p:txBody>
      </p:sp>
      <p:sp>
        <p:nvSpPr>
          <p:cNvPr id="6" name="页脚占位符 5">
            <a:extLst>
              <a:ext uri="{FF2B5EF4-FFF2-40B4-BE49-F238E27FC236}">
                <a16:creationId xmlns:a16="http://schemas.microsoft.com/office/drawing/2014/main" id="{E6D57C63-06B7-4309-85C7-B474A3B6D7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2B74F4-9F5C-400C-9867-E0FC6D9A32CD}"/>
              </a:ext>
            </a:extLst>
          </p:cNvPr>
          <p:cNvSpPr>
            <a:spLocks noGrp="1"/>
          </p:cNvSpPr>
          <p:nvPr>
            <p:ph type="sldNum" sz="quarter" idx="12"/>
          </p:nvPr>
        </p:nvSpPr>
        <p:spPr/>
        <p:txBody>
          <a:body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215740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26CFB5-2839-4AE5-B2B1-5AEB788C8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98DB61-C713-4EEE-BC6C-74E055156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DCF19-128C-43E4-A66E-490AC3158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6C8F-DB4E-42C0-94C0-F9FA3AA150C6}" type="datetimeFigureOut">
              <a:rPr lang="zh-CN" altLang="en-US" smtClean="0"/>
              <a:t>2019/11/27</a:t>
            </a:fld>
            <a:endParaRPr lang="zh-CN" altLang="en-US"/>
          </a:p>
        </p:txBody>
      </p:sp>
      <p:sp>
        <p:nvSpPr>
          <p:cNvPr id="5" name="页脚占位符 4">
            <a:extLst>
              <a:ext uri="{FF2B5EF4-FFF2-40B4-BE49-F238E27FC236}">
                <a16:creationId xmlns:a16="http://schemas.microsoft.com/office/drawing/2014/main" id="{5B89007B-A42A-4809-BF73-014DD6414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BF29C4-428F-426A-BE97-8B73F30BE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D117F-016E-447F-BB5C-8D102A3AF000}" type="slidenum">
              <a:rPr lang="zh-CN" altLang="en-US" smtClean="0"/>
              <a:t>‹#›</a:t>
            </a:fld>
            <a:endParaRPr lang="zh-CN" altLang="en-US"/>
          </a:p>
        </p:txBody>
      </p:sp>
    </p:spTree>
    <p:extLst>
      <p:ext uri="{BB962C8B-B14F-4D97-AF65-F5344CB8AC3E}">
        <p14:creationId xmlns:p14="http://schemas.microsoft.com/office/powerpoint/2010/main" val="72151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BF655-2167-44AF-B57C-8F7F5FCE82D7}"/>
              </a:ext>
            </a:extLst>
          </p:cNvPr>
          <p:cNvSpPr>
            <a:spLocks noGrp="1"/>
          </p:cNvSpPr>
          <p:nvPr>
            <p:ph type="ctrTitle"/>
          </p:nvPr>
        </p:nvSpPr>
        <p:spPr/>
        <p:txBody>
          <a:bodyPr>
            <a:normAutofit fontScale="90000"/>
          </a:bodyPr>
          <a:lstStyle/>
          <a:p>
            <a:r>
              <a:rPr lang="en-US" altLang="zh-CN" dirty="0"/>
              <a:t>Discovering additive structure in black box functions</a:t>
            </a:r>
            <a:endParaRPr lang="zh-CN" altLang="en-US" dirty="0"/>
          </a:p>
        </p:txBody>
      </p:sp>
      <p:sp>
        <p:nvSpPr>
          <p:cNvPr id="3" name="副标题 2">
            <a:extLst>
              <a:ext uri="{FF2B5EF4-FFF2-40B4-BE49-F238E27FC236}">
                <a16:creationId xmlns:a16="http://schemas.microsoft.com/office/drawing/2014/main" id="{05A453B6-A769-4DC2-A858-57373C23EA08}"/>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78935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D3B73-B863-471A-A22D-F880F348FFF2}"/>
              </a:ext>
            </a:extLst>
          </p:cNvPr>
          <p:cNvSpPr>
            <a:spLocks noGrp="1"/>
          </p:cNvSpPr>
          <p:nvPr>
            <p:ph type="title"/>
          </p:nvPr>
        </p:nvSpPr>
        <p:spPr/>
        <p:txBody>
          <a:bodyPr/>
          <a:lstStyle/>
          <a:p>
            <a:r>
              <a:rPr lang="en-US" altLang="zh-CN" dirty="0"/>
              <a:t>Test of ANOVA structure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EEBAEFA-C038-4816-8D0C-F24C979E0F25}"/>
                  </a:ext>
                </a:extLst>
              </p:cNvPr>
              <p:cNvSpPr>
                <a:spLocks noGrp="1"/>
              </p:cNvSpPr>
              <p:nvPr>
                <p:ph idx="1"/>
              </p:nvPr>
            </p:nvSpPr>
            <p:spPr/>
            <p:txBody>
              <a:bodyPr/>
              <a:lstStyle/>
              <a:p>
                <a14:m>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,2</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3</m:t>
                            </m:r>
                          </m:e>
                        </m:d>
                      </m:e>
                    </m:d>
                  </m:oMath>
                </a14:m>
                <a:endParaRPr lang="en-US" altLang="zh-CN" b="0" i="1" dirty="0">
                  <a:latin typeface="Cambria Math" panose="02040503050406030204" pitchFamily="18" charset="0"/>
                </a:endParaRP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nary>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nary>
                      <m:naryPr>
                        <m:limLoc m:val="undOvr"/>
                        <m:subHide m:val="on"/>
                        <m:supHide m:val="on"/>
                        <m:ctrlPr>
                          <a:rPr lang="en-US" altLang="zh-CN" i="1">
                            <a:latin typeface="Cambria Math" panose="02040503050406030204" pitchFamily="18" charset="0"/>
                          </a:rPr>
                        </m:ctrlPr>
                      </m:naryPr>
                      <m:sub/>
                      <m:sup/>
                      <m:e>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e>
                        </m:d>
                      </m:e>
                    </m:nary>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oMath>
                </a14:m>
                <a:endParaRPr lang="en-US" altLang="zh-CN" b="0" i="1" dirty="0">
                  <a:latin typeface="Cambria Math" panose="02040503050406030204" pitchFamily="18" charset="0"/>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nary>
                      <m:naryPr>
                        <m:limLoc m:val="undOvr"/>
                        <m:subHide m:val="on"/>
                        <m:supHide m:val="on"/>
                        <m:ctrlPr>
                          <a:rPr lang="en-US" altLang="zh-CN" i="1">
                            <a:latin typeface="Cambria Math" panose="02040503050406030204" pitchFamily="18" charset="0"/>
                          </a:rPr>
                        </m:ctrlPr>
                      </m:naryPr>
                      <m:sub/>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e>
                        </m:d>
                      </m:e>
                    </m:nary>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nary>
                      <m:naryPr>
                        <m:limLoc m:val="undOvr"/>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nary>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oMath>
                </a14:m>
                <a:endParaRPr lang="en-US" altLang="zh-CN" i="1" dirty="0">
                  <a:latin typeface="Cambria Math" panose="02040503050406030204" pitchFamily="18" charset="0"/>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r>
                          <a:rPr lang="en-US" altLang="zh-CN" i="1">
                            <a:latin typeface="Cambria Math" panose="02040503050406030204" pitchFamily="18" charset="0"/>
                          </a:rPr>
                          <m:t>2</m:t>
                        </m:r>
                      </m:sub>
                    </m:sSub>
                    <m:r>
                      <a:rPr lang="en-US" altLang="zh-CN" b="0" i="1" smtClean="0">
                        <a:latin typeface="Cambria Math" panose="02040503050406030204" pitchFamily="18" charset="0"/>
                      </a:rPr>
                      <m:t>=</m:t>
                    </m:r>
                    <m:nary>
                      <m:naryPr>
                        <m:limLoc m:val="undOvr"/>
                        <m:subHide m:val="on"/>
                        <m:supHide m:val="on"/>
                        <m:ctrlPr>
                          <a:rPr lang="en-US" altLang="zh-CN" i="1">
                            <a:latin typeface="Cambria Math" panose="02040503050406030204" pitchFamily="18" charset="0"/>
                          </a:rPr>
                        </m:ctrlPr>
                      </m:naryPr>
                      <m:sub/>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e>
                        </m:d>
                      </m:e>
                    </m:nary>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nary>
                      <m:naryPr>
                        <m:limLoc m:val="undOvr"/>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nary>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oMath>
                </a14:m>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e>
                    </m:d>
                  </m:oMath>
                </a14:m>
                <a:endParaRPr lang="en-US" altLang="zh-CN" dirty="0"/>
              </a:p>
              <a:p>
                <a:pPr lvl="1"/>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e>
                    </m:d>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oMath>
                </a14:m>
                <a:endParaRPr lang="zh-CN" altLang="en-US" dirty="0"/>
              </a:p>
            </p:txBody>
          </p:sp>
        </mc:Choice>
        <mc:Fallback>
          <p:sp>
            <p:nvSpPr>
              <p:cNvPr id="3" name="内容占位符 2">
                <a:extLst>
                  <a:ext uri="{FF2B5EF4-FFF2-40B4-BE49-F238E27FC236}">
                    <a16:creationId xmlns:a16="http://schemas.microsoft.com/office/drawing/2014/main" id="{4EEBAEFA-C038-4816-8D0C-F24C979E0F25}"/>
                  </a:ext>
                </a:extLst>
              </p:cNvPr>
              <p:cNvSpPr>
                <a:spLocks noGrp="1" noRot="1" noChangeAspect="1" noMove="1" noResize="1" noEditPoints="1" noAdjustHandles="1" noChangeArrowheads="1" noChangeShapeType="1" noTextEdit="1"/>
              </p:cNvSpPr>
              <p:nvPr>
                <p:ph idx="1"/>
              </p:nvPr>
            </p:nvSpPr>
            <p:spPr>
              <a:blipFill>
                <a:blip r:embed="rId2"/>
                <a:stretch>
                  <a:fillRect t="-6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712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6505E-4559-4B54-88AA-330F886E1E7C}"/>
              </a:ext>
            </a:extLst>
          </p:cNvPr>
          <p:cNvSpPr>
            <a:spLocks noGrp="1"/>
          </p:cNvSpPr>
          <p:nvPr>
            <p:ph type="title"/>
          </p:nvPr>
        </p:nvSpPr>
        <p:spPr/>
        <p:txBody>
          <a:bodyPr/>
          <a:lstStyle/>
          <a:p>
            <a:r>
              <a:rPr lang="en-US" altLang="zh-CN" dirty="0"/>
              <a:t>Test of ANOVA structure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908D75B-6491-4869-884B-F7994AD0A551}"/>
                  </a:ext>
                </a:extLst>
              </p:cNvPr>
              <p:cNvSpPr>
                <a:spLocks noGrp="1"/>
              </p:cNvSpPr>
              <p:nvPr>
                <p:ph idx="1"/>
              </p:nvPr>
            </p:nvSpPr>
            <p:spPr/>
            <p:txBody>
              <a:bodyPr/>
              <a:lstStyle/>
              <a:p>
                <a:r>
                  <a:rPr lang="en-US" altLang="zh-CN" dirty="0"/>
                  <a:t>The significance of an interaction u, indexed by the subset of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e>
                    </m:d>
                  </m:oMath>
                </a14:m>
                <a:endParaRPr lang="en-US" altLang="zh-CN" dirty="0"/>
              </a:p>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oMath>
                </a14:m>
                <a:r>
                  <a:rPr lang="zh-CN" altLang="en-US" dirty="0"/>
                  <a:t> </a:t>
                </a:r>
                <a:r>
                  <a:rPr lang="en-US" altLang="zh-CN" dirty="0"/>
                  <a:t>is there a non-zero functional ANOVA component </a:t>
                </a: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en-US" altLang="zh-CN" dirty="0"/>
                  <a:t> that contains </a:t>
                </a:r>
                <a14:m>
                  <m:oMath xmlns:m="http://schemas.openxmlformats.org/officeDocument/2006/math">
                    <m:r>
                      <a:rPr lang="en-US" altLang="zh-CN" i="1">
                        <a:latin typeface="Cambria Math" panose="02040503050406030204" pitchFamily="18" charset="0"/>
                        <a:ea typeface="Cambria Math" panose="02040503050406030204" pitchFamily="18" charset="0"/>
                      </a:rPr>
                      <m:t>𝑢</m:t>
                    </m:r>
                  </m:oMath>
                </a14:m>
                <a:r>
                  <a:rPr lang="en-US" altLang="zh-CN" dirty="0"/>
                  <a:t>?</a:t>
                </a:r>
              </a:p>
              <a:p>
                <a:r>
                  <a:rPr lang="zh-CN" altLang="en-US" dirty="0"/>
                  <a:t>证明：</a:t>
                </a:r>
                <a:r>
                  <a:rPr lang="en-US" altLang="zh-CN" dirty="0"/>
                  <a:t>the set of all functions with no interaction in u</a:t>
                </a:r>
              </a:p>
              <a:p>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rPr>
                          <m:t>)</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sub>
                        </m:sSub>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zh-CN" altLang="en-US"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𝑈</m:t>
                    </m:r>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𝑘</m:t>
                                </m:r>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e>
                        </m:d>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𝑢</m:t>
                        </m:r>
                      </m:sub>
                    </m:sSub>
                  </m:oMath>
                </a14:m>
                <a:endParaRPr lang="en-US" altLang="zh-CN" dirty="0"/>
              </a:p>
              <a:p>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𝐺</m:t>
                        </m:r>
                      </m:e>
                      <m:sub>
                        <m:r>
                          <a:rPr lang="en-US" altLang="zh-CN" i="1">
                            <a:solidFill>
                              <a:srgbClr val="FF0000"/>
                            </a:solidFill>
                            <a:latin typeface="Cambria Math" panose="02040503050406030204" pitchFamily="18" charset="0"/>
                          </a:rPr>
                          <m:t>𝑢</m:t>
                        </m:r>
                      </m:sub>
                    </m:sSub>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nary>
                      <m:naryPr>
                        <m:chr m:val="∑"/>
                        <m:supHide m:val="on"/>
                        <m:ctrlPr>
                          <a:rPr lang="en-US" altLang="zh-CN" i="1">
                            <a:solidFill>
                              <a:srgbClr val="FF0000"/>
                            </a:solidFill>
                            <a:latin typeface="Cambria Math" panose="02040503050406030204" pitchFamily="18" charset="0"/>
                          </a:rPr>
                        </m:ctrlPr>
                      </m:naryPr>
                      <m:sub>
                        <m:r>
                          <m:rPr>
                            <m:brk m:alnAt="23"/>
                          </m:rPr>
                          <a:rPr lang="en-US" altLang="zh-CN" b="0" i="1" smtClean="0">
                            <a:solidFill>
                              <a:srgbClr val="FF0000"/>
                            </a:solidFill>
                            <a:latin typeface="Cambria Math" panose="02040503050406030204" pitchFamily="18" charset="0"/>
                          </a:rPr>
                          <m:t>𝑣</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sub>
                      <m:sup/>
                      <m:e>
                        <m:sSup>
                          <m:sSupPr>
                            <m:ctrlPr>
                              <a:rPr lang="en-US" altLang="zh-CN" i="1">
                                <a:solidFill>
                                  <a:srgbClr val="FF0000"/>
                                </a:solidFill>
                                <a:latin typeface="Cambria Math" panose="02040503050406030204" pitchFamily="18" charset="0"/>
                              </a:rPr>
                            </m:ctrlPr>
                          </m:sSupPr>
                          <m:e>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e>
                          <m:sup>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𝑣</m:t>
                                </m:r>
                              </m:e>
                            </m:d>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1</m:t>
                            </m:r>
                          </m:sup>
                        </m:sSup>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𝐸</m:t>
                            </m:r>
                          </m:e>
                          <m:sub>
                            <m:r>
                              <a:rPr lang="en-US" altLang="zh-CN" b="0" i="1" smtClean="0">
                                <a:solidFill>
                                  <a:srgbClr val="FF0000"/>
                                </a:solidFill>
                                <a:latin typeface="Cambria Math" panose="02040503050406030204" pitchFamily="18" charset="0"/>
                              </a:rPr>
                              <m:t>𝑣</m:t>
                            </m:r>
                          </m:sub>
                        </m:sSub>
                        <m:r>
                          <a:rPr lang="en-US" altLang="zh-CN" b="0" i="1" smtClean="0">
                            <a:solidFill>
                              <a:srgbClr val="FF0000"/>
                            </a:solidFill>
                            <a:latin typeface="Cambria Math" panose="02040503050406030204" pitchFamily="18" charset="0"/>
                          </a:rPr>
                          <m:t>𝐹</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e>
                    </m:nary>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6908D75B-6491-4869-884B-F7994AD0A551}"/>
                  </a:ext>
                </a:extLst>
              </p:cNvPr>
              <p:cNvSpPr>
                <a:spLocks noGrp="1" noRot="1" noChangeAspect="1" noMove="1" noResize="1" noEditPoints="1" noAdjustHandles="1" noChangeArrowheads="1" noChangeShapeType="1" noTextEdit="1"/>
              </p:cNvSpPr>
              <p:nvPr>
                <p:ph idx="1"/>
              </p:nvPr>
            </p:nvSpPr>
            <p:spPr>
              <a:blipFill>
                <a:blip r:embed="rId2"/>
                <a:stretch>
                  <a:fillRect l="-1043" t="-2521"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88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F986D-F3B5-4E34-A0CF-8C0D4A466895}"/>
              </a:ext>
            </a:extLst>
          </p:cNvPr>
          <p:cNvSpPr>
            <a:spLocks noGrp="1"/>
          </p:cNvSpPr>
          <p:nvPr>
            <p:ph type="title"/>
          </p:nvPr>
        </p:nvSpPr>
        <p:spPr/>
        <p:txBody>
          <a:bodyPr/>
          <a:lstStyle/>
          <a:p>
            <a:r>
              <a:rPr lang="en-US" altLang="zh-CN" dirty="0"/>
              <a:t>Test of ANOVA structure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115EE0-F6E0-4817-9162-101ACDA7295B}"/>
                  </a:ext>
                </a:extLst>
              </p:cNvPr>
              <p:cNvSpPr>
                <a:spLocks noGrp="1"/>
              </p:cNvSpPr>
              <p:nvPr>
                <p:ph idx="1"/>
              </p:nvPr>
            </p:nvSpPr>
            <p:spPr/>
            <p:txBody>
              <a:bodyPr/>
              <a:lstStyle/>
              <a:p>
                <a14:m>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𝜎</m:t>
                            </m:r>
                          </m:e>
                        </m:acc>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sub>
                      <m:sup/>
                      <m:e>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𝑣</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e>
                    </m:nary>
                  </m:oMath>
                </a14:m>
                <a:endParaRPr lang="en-US" altLang="zh-CN" dirty="0"/>
              </a:p>
              <a:p>
                <a:r>
                  <a:rPr lang="zh-CN" altLang="en-US" dirty="0"/>
                  <a:t>验证</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zh-CN" altLang="en-US" i="1">
                        <a:latin typeface="Cambria Math" panose="02040503050406030204" pitchFamily="18" charset="0"/>
                      </a:rPr>
                      <m:t>中</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oMath>
                </a14:m>
                <a:r>
                  <a:rPr lang="zh-CN" altLang="en-US" dirty="0"/>
                  <a:t>是否存在交互，即结构是</a:t>
                </a:r>
                <a14:m>
                  <m:oMath xmlns:m="http://schemas.openxmlformats.org/officeDocument/2006/math">
                    <m:d>
                      <m:dPr>
                        <m:begChr m:val="{"/>
                        <m:endChr m:val="}"/>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1</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2</m:t>
                            </m:r>
                            <m:r>
                              <a:rPr lang="en-US" altLang="zh-CN" b="0" i="1" smtClean="0">
                                <a:latin typeface="Cambria Math" panose="02040503050406030204" pitchFamily="18" charset="0"/>
                              </a:rPr>
                              <m:t>,3</m:t>
                            </m:r>
                          </m:e>
                        </m:d>
                      </m:e>
                    </m:d>
                    <m:r>
                      <a:rPr lang="zh-CN" altLang="en-US" i="1">
                        <a:latin typeface="Cambria Math" panose="02040503050406030204" pitchFamily="18" charset="0"/>
                      </a:rPr>
                      <m:t>或者</m:t>
                    </m:r>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,2</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,3</m:t>
                            </m:r>
                          </m:e>
                        </m:d>
                      </m:e>
                    </m:d>
                  </m:oMath>
                </a14:m>
                <a:r>
                  <a:rPr lang="zh-CN" altLang="en-US" dirty="0"/>
                  <a:t>？</a:t>
                </a:r>
                <a:endParaRPr lang="en-US" altLang="zh-CN" dirty="0"/>
              </a:p>
              <a:p>
                <a:pPr lvl="1"/>
                <a:r>
                  <a:rPr lang="zh-CN" altLang="en-US" dirty="0"/>
                  <a:t>若结构</a:t>
                </a:r>
                <a14:m>
                  <m:oMath xmlns:m="http://schemas.openxmlformats.org/officeDocument/2006/math">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2,3</m:t>
                            </m:r>
                          </m:e>
                        </m:d>
                      </m:e>
                    </m:d>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𝑣</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smtClean="0">
                            <a:latin typeface="Cambria Math" panose="02040503050406030204" pitchFamily="18" charset="0"/>
                          </a:rPr>
                          <m:t> </m:t>
                        </m:r>
                      </m:e>
                    </m:d>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𝜎</m:t>
                            </m:r>
                          </m:e>
                        </m:acc>
                      </m:e>
                      <m:sub>
                        <m:r>
                          <a:rPr lang="en-US" altLang="zh-CN" b="0" i="1" smtClean="0">
                            <a:latin typeface="Cambria Math" panose="02040503050406030204" pitchFamily="18" charset="0"/>
                          </a:rPr>
                          <m:t>1</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m:t>
                    </m:r>
                  </m:oMath>
                </a14:m>
                <a:r>
                  <a:rPr lang="en-US" altLang="zh-CN" dirty="0"/>
                  <a:t> </a:t>
                </a:r>
                <a14:m>
                  <m:oMath xmlns:m="http://schemas.openxmlformats.org/officeDocument/2006/math">
                    <m:nary>
                      <m:naryPr>
                        <m:chr m:val="∑"/>
                        <m:supHide m:val="on"/>
                        <m:ctrlPr>
                          <a:rPr lang="en-US" altLang="zh-CN" i="1">
                            <a:latin typeface="Cambria Math" panose="02040503050406030204" pitchFamily="18" charset="0"/>
                          </a:rPr>
                        </m:ctrlPr>
                      </m:naryPr>
                      <m:sub>
                        <m:r>
                          <a:rPr lang="en-US" altLang="zh-CN" b="0" i="1" smtClean="0">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sub>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𝑣</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𝑣</m:t>
                            </m:r>
                          </m:sub>
                        </m:sSub>
                        <m:r>
                          <a:rPr lang="en-US" altLang="zh-CN" i="1">
                            <a:latin typeface="Cambria Math" panose="02040503050406030204" pitchFamily="18" charset="0"/>
                          </a:rPr>
                          <m:t>)</m:t>
                        </m:r>
                      </m:e>
                    </m:nary>
                  </m:oMath>
                </a14:m>
                <a:endParaRPr lang="en-US" altLang="zh-CN" dirty="0"/>
              </a:p>
              <a:p>
                <a:pPr lvl="1"/>
                <a:r>
                  <a:rPr lang="zh-CN" altLang="en-US" dirty="0"/>
                  <a:t>若结构</a:t>
                </a:r>
                <a14:m>
                  <m:oMath xmlns:m="http://schemas.openxmlformats.org/officeDocument/2006/math">
                    <m:d>
                      <m:dPr>
                        <m:begChr m:val="{"/>
                        <m:endChr m:val="}"/>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,2</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,3</m:t>
                            </m:r>
                          </m:e>
                        </m:d>
                      </m:e>
                    </m:d>
                  </m:oMath>
                </a14:m>
                <a:r>
                  <a:rPr lang="en-US" altLang="zh-CN" dirty="0"/>
                  <a:t>, </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1,3</m:t>
                            </m:r>
                          </m:e>
                        </m:d>
                      </m:e>
                    </m:d>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𝜎</m:t>
                            </m:r>
                          </m:e>
                        </m:acc>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oMath>
                </a14:m>
                <a:r>
                  <a:rPr lang="en-US" altLang="zh-CN" dirty="0"/>
                  <a:t> </a:t>
                </a:r>
                <a14:m>
                  <m:oMath xmlns:m="http://schemas.openxmlformats.org/officeDocument/2006/math">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sub>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𝑣</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𝑣</m:t>
                            </m:r>
                          </m:sub>
                        </m:sSub>
                        <m:r>
                          <a:rPr lang="en-US" altLang="zh-CN" i="1">
                            <a:latin typeface="Cambria Math" panose="02040503050406030204" pitchFamily="18" charset="0"/>
                          </a:rPr>
                          <m:t>)</m:t>
                        </m:r>
                      </m:e>
                    </m:nary>
                  </m:oMath>
                </a14:m>
                <a:endParaRPr lang="en-US" altLang="zh-CN" dirty="0"/>
              </a:p>
              <a:p>
                <a:pPr lvl="1"/>
                <a:r>
                  <a:rPr lang="zh-CN" altLang="en-US" dirty="0">
                    <a:solidFill>
                      <a:schemeClr val="tx1"/>
                    </a:solidFill>
                  </a:rPr>
                  <a:t>比较</a:t>
                </a:r>
                <a:r>
                  <a:rPr lang="en-US" altLang="zh-CN" dirty="0">
                    <a:solidFill>
                      <a:schemeClr val="tx1"/>
                    </a:solidFill>
                  </a:rPr>
                  <a:t> </a:t>
                </a:r>
                <a14:m>
                  <m:oMath xmlns:m="http://schemas.openxmlformats.org/officeDocument/2006/math">
                    <m:sSubSup>
                      <m:sSubSupPr>
                        <m:ctrlPr>
                          <a:rPr lang="en-US" altLang="zh-CN" i="1">
                            <a:solidFill>
                              <a:schemeClr val="tx1"/>
                            </a:solidFill>
                            <a:latin typeface="Cambria Math" panose="02040503050406030204" pitchFamily="18" charset="0"/>
                          </a:rPr>
                        </m:ctrlPr>
                      </m:sSubSupPr>
                      <m:e>
                        <m:acc>
                          <m:accPr>
                            <m:chr m:val="̅"/>
                            <m:ctrlPr>
                              <a:rPr lang="en-US" altLang="zh-CN" i="1" smtClean="0">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𝜎</m:t>
                            </m:r>
                          </m:e>
                        </m:acc>
                      </m:e>
                      <m:sub>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2</m:t>
                        </m:r>
                      </m:sup>
                    </m:sSubSup>
                  </m:oMath>
                </a14:m>
                <a:r>
                  <a:rPr lang="zh-CN" altLang="en-US" dirty="0">
                    <a:solidFill>
                      <a:schemeClr val="tx1"/>
                    </a:solidFill>
                  </a:rPr>
                  <a:t> 的大小，值越小，越显著</a:t>
                </a:r>
              </a:p>
            </p:txBody>
          </p:sp>
        </mc:Choice>
        <mc:Fallback xmlns="">
          <p:sp>
            <p:nvSpPr>
              <p:cNvPr id="3" name="内容占位符 2">
                <a:extLst>
                  <a:ext uri="{FF2B5EF4-FFF2-40B4-BE49-F238E27FC236}">
                    <a16:creationId xmlns:a16="http://schemas.microsoft.com/office/drawing/2014/main" id="{4A115EE0-F6E0-4817-9162-101ACDA7295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394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E82AB-0BE9-4B28-86F1-A4F7511E783D}"/>
              </a:ext>
            </a:extLst>
          </p:cNvPr>
          <p:cNvSpPr>
            <a:spLocks noGrp="1"/>
          </p:cNvSpPr>
          <p:nvPr>
            <p:ph type="title"/>
          </p:nvPr>
        </p:nvSpPr>
        <p:spPr/>
        <p:txBody>
          <a:bodyPr/>
          <a:lstStyle/>
          <a:p>
            <a:r>
              <a:rPr lang="en-US" altLang="zh-CN" dirty="0"/>
              <a:t>Empirical estimates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FA1DBC0-B448-4C5B-8063-4BE080E10CDC}"/>
                  </a:ext>
                </a:extLst>
              </p:cNvPr>
              <p:cNvSpPr>
                <a:spLocks noGrp="1"/>
              </p:cNvSpPr>
              <p:nvPr>
                <p:ph idx="1"/>
              </p:nvPr>
            </p:nvSpPr>
            <p:spPr/>
            <p:txBody>
              <a:bodyPr>
                <a:normAutofit lnSpcReduction="10000"/>
              </a:bodyPr>
              <a:lstStyle/>
              <a:p>
                <a:r>
                  <a:rPr lang="en-US" altLang="zh-CN" dirty="0"/>
                  <a:t>The empirical partial dependence function of F on v:</a:t>
                </a:r>
              </a:p>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b>
                        <m:r>
                          <a:rPr lang="en-US" altLang="zh-CN" b="0" i="1" smtClean="0">
                            <a:latin typeface="Cambria Math" panose="02040503050406030204" pitchFamily="18" charset="0"/>
                          </a:rPr>
                          <m:t>𝑣</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e>
                      <m: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m:rPr>
                            <m:brk m:alnAt="23"/>
                          </m:rP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e>
                    </m:nary>
                  </m:oMath>
                </a14:m>
                <a:endParaRPr lang="en-US" altLang="zh-CN" b="0" dirty="0"/>
              </a:p>
              <a:p>
                <a:r>
                  <a:rPr lang="en-US" altLang="zh-CN" dirty="0"/>
                  <a:t>Measure of goodness: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𝐺</m:t>
                                    </m:r>
                                  </m:e>
                                </m:acc>
                              </m:e>
                              <m:sub>
                                <m:r>
                                  <a:rPr lang="en-US" altLang="zh-CN" b="0" i="1" smtClean="0">
                                    <a:latin typeface="Cambria Math" panose="02040503050406030204" pitchFamily="18" charset="0"/>
                                  </a:rPr>
                                  <m:t>𝑈</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oMath>
                </a14:m>
                <a:r>
                  <a:rPr lang="zh-CN" altLang="en-US" dirty="0"/>
                  <a:t>    </a:t>
                </a:r>
                <a:r>
                  <a:rPr lang="en-US" altLang="zh-CN" dirty="0"/>
                  <a:t>(6)</a:t>
                </a:r>
              </a:p>
              <a:p>
                <a:r>
                  <a:rPr lang="zh-CN" altLang="en-US" dirty="0"/>
                  <a:t>式子</a:t>
                </a:r>
                <a:r>
                  <a:rPr lang="en-US" altLang="zh-CN" dirty="0"/>
                  <a:t>(6)</a:t>
                </a:r>
                <a:r>
                  <a:rPr lang="zh-CN" altLang="en-US" dirty="0"/>
                  <a:t>的计算复杂度为</a:t>
                </a:r>
                <a:r>
                  <a:rPr lang="en-US" altLang="zh-CN" dirty="0"/>
                  <a:t>O(</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oMath>
                </a14:m>
                <a:r>
                  <a:rPr lang="en-US" altLang="zh-CN" dirty="0"/>
                  <a:t>)</a:t>
                </a:r>
              </a:p>
              <a:p>
                <a:r>
                  <a:rPr lang="en-US" altLang="zh-CN" dirty="0"/>
                  <a:t>For each </a:t>
                </a:r>
                <a:r>
                  <a:rPr lang="en-US" altLang="zh-CN" dirty="0" err="1"/>
                  <a:t>i</a:t>
                </a:r>
                <a:r>
                  <a:rPr lang="en-US" altLang="zh-CN" dirty="0"/>
                  <a:t>, estimate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𝐺</m:t>
                            </m:r>
                          </m:e>
                        </m:acc>
                      </m:e>
                      <m:sub>
                        <m:r>
                          <a:rPr lang="en-US" altLang="zh-CN" i="1">
                            <a:latin typeface="Cambria Math" panose="02040503050406030204" pitchFamily="18" charset="0"/>
                          </a:rPr>
                          <m:t>𝑈</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oMath>
                </a14:m>
                <a:r>
                  <a:rPr lang="zh-CN" altLang="en-US" dirty="0"/>
                  <a:t> </a:t>
                </a:r>
                <a:r>
                  <a:rPr lang="en-US" altLang="zh-CN" dirty="0"/>
                  <a:t>using a randomly drawn subsample of size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m:t>
                        </m:r>
                      </m:sub>
                    </m:sSub>
                  </m:oMath>
                </a14:m>
                <a:r>
                  <a:rPr lang="en-US" altLang="zh-CN" dirty="0"/>
                  <a:t>.</a:t>
                </a:r>
              </a:p>
              <a:p>
                <a:r>
                  <a:rPr lang="en-US" altLang="zh-CN" dirty="0"/>
                  <a:t>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𝐺</m:t>
                            </m:r>
                          </m:e>
                        </m:acc>
                      </m:e>
                      <m:sub>
                        <m:r>
                          <a:rPr lang="en-US" altLang="zh-CN" i="1">
                            <a:latin typeface="Cambria Math" panose="02040503050406030204" pitchFamily="18" charset="0"/>
                          </a:rPr>
                          <m:t>𝑈</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i="1">
                            <a:latin typeface="Cambria Math" panose="02040503050406030204" pitchFamily="18" charset="0"/>
                          </a:rPr>
                          <m:t>𝑈</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𝜖</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𝜖</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(0,</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𝑁</m:t>
                        </m:r>
                      </m:den>
                    </m:f>
                    <m:r>
                      <a:rPr lang="en-US" altLang="zh-CN" b="0" i="1" smtClean="0">
                        <a:latin typeface="Cambria Math" panose="02040503050406030204" pitchFamily="18" charset="0"/>
                        <a:ea typeface="Cambria Math" panose="02040503050406030204" pitchFamily="18" charset="0"/>
                      </a:rPr>
                      <m:t>𝐸</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𝐺</m:t>
                            </m:r>
                          </m:e>
                          <m:sub>
                            <m:r>
                              <a:rPr lang="en-US" altLang="zh-CN" b="0" i="1" smtClean="0">
                                <a:latin typeface="Cambria Math" panose="02040503050406030204" pitchFamily="18" charset="0"/>
                                <a:ea typeface="Cambria Math" panose="02040503050406030204" pitchFamily="18" charset="0"/>
                              </a:rPr>
                              <m:t>𝑢</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𝜎</m:t>
                                </m:r>
                              </m:e>
                            </m:acc>
                          </m:e>
                        </m:acc>
                      </m:e>
                      <m:sub>
                        <m:r>
                          <a:rPr lang="en-US" altLang="zh-CN" i="1">
                            <a:latin typeface="Cambria Math" panose="02040503050406030204" pitchFamily="18" charset="0"/>
                          </a:rPr>
                          <m:t>𝑢</m:t>
                        </m:r>
                      </m:sub>
                      <m:sup>
                        <m:r>
                          <a:rPr lang="en-US" altLang="zh-CN" i="1">
                            <a:latin typeface="Cambria Math" panose="02040503050406030204" pitchFamily="18" charset="0"/>
                          </a:rPr>
                          <m:t>2</m:t>
                        </m:r>
                      </m:sup>
                    </m:sSub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𝑁</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𝑈</m:t>
                                    </m:r>
                                  </m:e>
                                </m:d>
                              </m:sup>
                              <m:e>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𝑈</m:t>
                                        </m:r>
                                      </m:e>
                                    </m:d>
                                    <m:r>
                                      <a:rPr lang="en-US" altLang="zh-CN" i="1">
                                        <a:latin typeface="Cambria Math" panose="02040503050406030204" pitchFamily="18" charset="0"/>
                                      </a:rPr>
                                      <m:t>−</m:t>
                                    </m:r>
                                    <m:r>
                                      <a:rPr lang="en-US" altLang="zh-CN" i="1">
                                        <a:latin typeface="Cambria Math" panose="02040503050406030204" pitchFamily="18" charset="0"/>
                                      </a:rPr>
                                      <m:t>𝑖</m:t>
                                    </m:r>
                                  </m:sup>
                                </m:sSup>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𝑖</m:t>
                                        </m:r>
                                      </m:sub>
                                    </m:sSub>
                                    <m:r>
                                      <m:rPr>
                                        <m:brk m:alnAt="7"/>
                                      </m:rPr>
                                      <a:rPr lang="en-US" altLang="zh-CN" i="1">
                                        <a:latin typeface="Cambria Math" panose="02040503050406030204" pitchFamily="18" charset="0"/>
                                        <a:ea typeface="Cambria Math" panose="02040503050406030204" pitchFamily="18" charset="0"/>
                                      </a:rPr>
                                      <m:t>𝑈</m:t>
                                    </m:r>
                                  </m:sub>
                                  <m:sup/>
                                  <m:e>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𝑟</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𝑣</m:t>
                                        </m:r>
                                      </m:sub>
                                    </m:sSub>
                                    <m:r>
                                      <a:rPr lang="en-US" altLang="zh-CN" i="1">
                                        <a:latin typeface="Cambria Math" panose="02040503050406030204" pitchFamily="18" charset="0"/>
                                      </a:rPr>
                                      <m:t>)</m:t>
                                    </m:r>
                                  </m:e>
                                </m:nary>
                              </m:e>
                            </m:nary>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8FA1DBC0-B448-4C5B-8063-4BE080E10CDC}"/>
                  </a:ext>
                </a:extLst>
              </p:cNvPr>
              <p:cNvSpPr>
                <a:spLocks noGrp="1" noRot="1" noChangeAspect="1" noMove="1" noResize="1" noEditPoints="1" noAdjustHandles="1" noChangeArrowheads="1" noChangeShapeType="1" noTextEdit="1"/>
              </p:cNvSpPr>
              <p:nvPr>
                <p:ph idx="1"/>
              </p:nvPr>
            </p:nvSpPr>
            <p:spPr>
              <a:blipFill>
                <a:blip r:embed="rId2"/>
                <a:stretch>
                  <a:fillRect l="-1043" t="-322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4384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78F50-6469-4E07-9605-D74E895FBAC7}"/>
              </a:ext>
            </a:extLst>
          </p:cNvPr>
          <p:cNvSpPr>
            <a:spLocks noGrp="1"/>
          </p:cNvSpPr>
          <p:nvPr>
            <p:ph type="title"/>
          </p:nvPr>
        </p:nvSpPr>
        <p:spPr/>
        <p:txBody>
          <a:bodyPr/>
          <a:lstStyle/>
          <a:p>
            <a:r>
              <a:rPr lang="en-US" altLang="zh-CN" dirty="0"/>
              <a:t>Graphical displays</a:t>
            </a:r>
            <a:endParaRPr lang="zh-CN" altLang="en-US" dirty="0"/>
          </a:p>
        </p:txBody>
      </p:sp>
      <p:sp>
        <p:nvSpPr>
          <p:cNvPr id="3" name="内容占位符 2">
            <a:extLst>
              <a:ext uri="{FF2B5EF4-FFF2-40B4-BE49-F238E27FC236}">
                <a16:creationId xmlns:a16="http://schemas.microsoft.com/office/drawing/2014/main" id="{F2E22E3D-B3E2-49A4-A7F9-15768007E44D}"/>
              </a:ext>
            </a:extLst>
          </p:cNvPr>
          <p:cNvSpPr>
            <a:spLocks noGrp="1"/>
          </p:cNvSpPr>
          <p:nvPr>
            <p:ph idx="1"/>
          </p:nvPr>
        </p:nvSpPr>
        <p:spPr/>
        <p:txBody>
          <a:bodyPr/>
          <a:lstStyle/>
          <a:p>
            <a:r>
              <a:rPr lang="zh-CN" altLang="en-US" dirty="0"/>
              <a:t>变量作为节点。</a:t>
            </a:r>
            <a:endParaRPr lang="en-US" altLang="zh-CN" dirty="0"/>
          </a:p>
          <a:p>
            <a:r>
              <a:rPr lang="zh-CN" altLang="en-US" dirty="0"/>
              <a:t>如果变量间交互作用明显，则增加一条边。</a:t>
            </a:r>
            <a:endParaRPr lang="en-US" altLang="zh-CN" dirty="0"/>
          </a:p>
          <a:p>
            <a:r>
              <a:rPr lang="zh-CN" altLang="en-US" dirty="0"/>
              <a:t>节点间距离用</a:t>
            </a:r>
            <a:r>
              <a:rPr lang="en-US" altLang="zh-CN" dirty="0"/>
              <a:t>L2CoE</a:t>
            </a:r>
            <a:r>
              <a:rPr lang="zh-CN" altLang="en-US" dirty="0"/>
              <a:t>度量的倒数表示</a:t>
            </a:r>
          </a:p>
        </p:txBody>
      </p:sp>
      <p:pic>
        <p:nvPicPr>
          <p:cNvPr id="5" name="图片 4">
            <a:extLst>
              <a:ext uri="{FF2B5EF4-FFF2-40B4-BE49-F238E27FC236}">
                <a16:creationId xmlns:a16="http://schemas.microsoft.com/office/drawing/2014/main" id="{0DEA7EC2-AD79-4EE4-9E97-3F7F4D72C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915" y="3471629"/>
            <a:ext cx="4900085" cy="2705334"/>
          </a:xfrm>
          <a:prstGeom prst="rect">
            <a:avLst/>
          </a:prstGeom>
        </p:spPr>
      </p:pic>
    </p:spTree>
    <p:extLst>
      <p:ext uri="{BB962C8B-B14F-4D97-AF65-F5344CB8AC3E}">
        <p14:creationId xmlns:p14="http://schemas.microsoft.com/office/powerpoint/2010/main" val="308610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3144E-B155-447C-8CE5-ED448E055ED6}"/>
              </a:ext>
            </a:extLst>
          </p:cNvPr>
          <p:cNvSpPr>
            <a:spLocks noGrp="1"/>
          </p:cNvSpPr>
          <p:nvPr>
            <p:ph type="title"/>
          </p:nvPr>
        </p:nvSpPr>
        <p:spPr/>
        <p:txBody>
          <a:bodyPr/>
          <a:lstStyle/>
          <a:p>
            <a:r>
              <a:rPr lang="en-US" altLang="zh-CN" dirty="0"/>
              <a:t>The vin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0C53CB4-E753-46DC-B30A-1FA7AB2E4AF0}"/>
                  </a:ext>
                </a:extLst>
              </p:cNvPr>
              <p:cNvSpPr>
                <a:spLocks noGrp="1"/>
              </p:cNvSpPr>
              <p:nvPr>
                <p:ph idx="1"/>
              </p:nvPr>
            </p:nvSpPr>
            <p:spPr/>
            <p:txBody>
              <a:bodyPr/>
              <a:lstStyle/>
              <a:p>
                <a:r>
                  <a:rPr lang="en-US" altLang="zh-CN" dirty="0"/>
                  <a:t>monotonicity property</a:t>
                </a:r>
                <a:r>
                  <a:rPr lang="zh-CN" altLang="en-US" dirty="0"/>
                  <a:t>：</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acc>
                          <m:accPr>
                            <m:chr m:val="̅"/>
                            <m:ctrlPr>
                              <a:rPr lang="en-US" altLang="zh-CN" b="0" i="1" smtClean="0">
                                <a:latin typeface="Cambria Math" panose="02040503050406030204" pitchFamily="18" charset="0"/>
                                <a:ea typeface="Cambria Math" panose="02040503050406030204" pitchFamily="18" charset="0"/>
                              </a:rPr>
                            </m:ctrlPr>
                          </m:accPr>
                          <m:e>
                            <m:r>
                              <a:rPr lang="zh-CN" altLang="en-US" b="0" i="1" smtClean="0">
                                <a:latin typeface="Cambria Math" panose="02040503050406030204" pitchFamily="18" charset="0"/>
                                <a:ea typeface="Cambria Math" panose="02040503050406030204" pitchFamily="18" charset="0"/>
                              </a:rPr>
                              <m:t>𝜎</m:t>
                            </m:r>
                          </m:e>
                        </m:acc>
                      </m:e>
                      <m:sub>
                        <m:r>
                          <a:rPr lang="en-US" altLang="zh-CN" b="0" i="1" smtClean="0">
                            <a:latin typeface="Cambria Math" panose="02040503050406030204" pitchFamily="18" charset="0"/>
                            <a:ea typeface="Cambria Math" panose="02040503050406030204" pitchFamily="18" charset="0"/>
                          </a:rPr>
                          <m:t>𝑢</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acc>
                          <m:accPr>
                            <m:chr m:val="̅"/>
                            <m:ctrlPr>
                              <a:rPr lang="en-US" altLang="zh-CN" b="0" i="1" smtClean="0">
                                <a:latin typeface="Cambria Math" panose="02040503050406030204" pitchFamily="18" charset="0"/>
                                <a:ea typeface="Cambria Math" panose="02040503050406030204" pitchFamily="18" charset="0"/>
                              </a:rPr>
                            </m:ctrlPr>
                          </m:accPr>
                          <m:e>
                            <m:r>
                              <a:rPr lang="zh-CN" altLang="en-US" b="0" i="1" smtClean="0">
                                <a:latin typeface="Cambria Math" panose="02040503050406030204" pitchFamily="18" charset="0"/>
                                <a:ea typeface="Cambria Math" panose="02040503050406030204" pitchFamily="18" charset="0"/>
                              </a:rPr>
                              <m:t>𝜎</m:t>
                            </m:r>
                          </m:e>
                        </m:acc>
                      </m:e>
                      <m:sub>
                        <m:r>
                          <a:rPr lang="en-US" altLang="zh-CN" b="0" i="1" smtClean="0">
                            <a:latin typeface="Cambria Math" panose="02040503050406030204" pitchFamily="18" charset="0"/>
                            <a:ea typeface="Cambria Math" panose="02040503050406030204" pitchFamily="18" charset="0"/>
                          </a:rPr>
                          <m:t>𝑣</m:t>
                        </m:r>
                      </m:sub>
                      <m:sup>
                        <m:r>
                          <a:rPr lang="en-US" altLang="zh-CN" b="0" i="1" smtClean="0">
                            <a:latin typeface="Cambria Math" panose="02040503050406030204" pitchFamily="18" charset="0"/>
                            <a:ea typeface="Cambria Math" panose="02040503050406030204" pitchFamily="18" charset="0"/>
                          </a:rPr>
                          <m:t>2</m:t>
                        </m:r>
                      </m:sup>
                    </m:sSubSup>
                  </m:oMath>
                </a14:m>
                <a:endParaRPr lang="en-US" altLang="zh-CN" b="0" dirty="0">
                  <a:ea typeface="Cambria Math" panose="02040503050406030204" pitchFamily="18" charset="0"/>
                </a:endParaRPr>
              </a:p>
              <a:p>
                <a:r>
                  <a:rPr lang="en-US" altLang="zh-CN" dirty="0"/>
                  <a:t>A</a:t>
                </a:r>
                <a:r>
                  <a:rPr lang="zh-CN" altLang="en-US" dirty="0"/>
                  <a:t> </a:t>
                </a:r>
                <a:r>
                  <a:rPr lang="en-US" altLang="zh-CN" dirty="0"/>
                  <a:t>d-way</a:t>
                </a:r>
                <a:r>
                  <a:rPr lang="zh-CN" altLang="en-US" dirty="0"/>
                  <a:t> </a:t>
                </a:r>
                <a:r>
                  <a:rPr lang="en-US" altLang="zh-CN" dirty="0"/>
                  <a:t>interaction</a:t>
                </a:r>
                <a:r>
                  <a:rPr lang="zh-CN" altLang="en-US" dirty="0"/>
                  <a:t> </a:t>
                </a:r>
                <a:r>
                  <a:rPr lang="en-US" altLang="zh-CN" dirty="0"/>
                  <a:t>can</a:t>
                </a:r>
                <a:r>
                  <a:rPr lang="zh-CN" altLang="en-US" dirty="0"/>
                  <a:t> </a:t>
                </a:r>
                <a:r>
                  <a:rPr lang="en-US" altLang="zh-CN" dirty="0"/>
                  <a:t>only be considered significant if all its (d-1)-way interaction are significant</a:t>
                </a:r>
              </a:p>
              <a:p>
                <a:r>
                  <a:rPr lang="en-US" altLang="zh-CN" dirty="0"/>
                  <a:t>A threshold </a:t>
                </a:r>
                <a14:m>
                  <m:oMath xmlns:m="http://schemas.openxmlformats.org/officeDocument/2006/math">
                    <m:r>
                      <a:rPr lang="zh-CN" altLang="en-US" i="1" smtClean="0">
                        <a:latin typeface="Cambria Math" panose="02040503050406030204" pitchFamily="18" charset="0"/>
                      </a:rPr>
                      <m:t>𝜖</m:t>
                    </m:r>
                    <m:r>
                      <a:rPr lang="zh-CN" altLang="en-US" i="1" smtClean="0">
                        <a:latin typeface="Cambria Math" panose="02040503050406030204" pitchFamily="18" charset="0"/>
                      </a:rPr>
                      <m:t>≥0,</m:t>
                    </m:r>
                  </m:oMath>
                </a14:m>
                <a:r>
                  <a:rPr lang="zh-CN" altLang="en-US" dirty="0"/>
                  <a:t> </a:t>
                </a:r>
                <a:r>
                  <a:rPr lang="en-US" altLang="zh-CN" dirty="0"/>
                  <a:t>find a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𝜎</m:t>
                            </m:r>
                          </m:e>
                        </m:acc>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𝜖</m:t>
                    </m:r>
                  </m:oMath>
                </a14:m>
                <a:endParaRPr lang="en-US" altLang="zh-CN" b="0" dirty="0">
                  <a:ea typeface="Cambria Math" panose="02040503050406030204" pitchFamily="18" charset="0"/>
                </a:endParaRPr>
              </a:p>
              <a:p>
                <a:pPr lvl="1"/>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zh-CN" altLang="en-US" i="1">
                                <a:latin typeface="Cambria Math" panose="02040503050406030204" pitchFamily="18" charset="0"/>
                              </a:rPr>
                              <m:t>𝜎</m:t>
                            </m:r>
                          </m:e>
                        </m:acc>
                      </m:e>
                      <m:sub>
                        <m:r>
                          <a:rPr lang="en-US" altLang="zh-CN" i="1">
                            <a:latin typeface="Cambria Math" panose="02040503050406030204" pitchFamily="18" charset="0"/>
                          </a:rPr>
                          <m:t>𝑢</m:t>
                        </m:r>
                      </m:sub>
                      <m:sup>
                        <m:r>
                          <a:rPr lang="en-US" altLang="zh-CN" i="1">
                            <a:latin typeface="Cambria Math" panose="02040503050406030204" pitchFamily="18" charset="0"/>
                          </a:rPr>
                          <m:t>2</m:t>
                        </m:r>
                      </m:sup>
                    </m:sSub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sub>
                      <m:sup/>
                      <m:e>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𝑣</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𝑣</m:t>
                            </m:r>
                          </m:sub>
                        </m:sSub>
                        <m:r>
                          <a:rPr lang="en-US" altLang="zh-CN" i="1">
                            <a:latin typeface="Cambria Math" panose="02040503050406030204" pitchFamily="18" charset="0"/>
                          </a:rPr>
                          <m:t>)</m:t>
                        </m:r>
                      </m:e>
                    </m:nary>
                  </m:oMath>
                </a14:m>
                <a:r>
                  <a:rPr lang="zh-CN" altLang="en-US" dirty="0"/>
                  <a:t>，</a:t>
                </a:r>
                <a:r>
                  <a:rPr lang="en-US" altLang="zh-CN" dirty="0"/>
                  <a:t>u</a:t>
                </a:r>
                <a:r>
                  <a:rPr lang="zh-CN" altLang="en-US" dirty="0"/>
                  <a:t>的方差是它超集的方差之和</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30C53CB4-E753-46DC-B30A-1FA7AB2E4AF0}"/>
                  </a:ext>
                </a:extLst>
              </p:cNvPr>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036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52C0F04-FE89-4977-8504-E5990BBFDCF1}"/>
                  </a:ext>
                </a:extLst>
              </p:cNvPr>
              <p:cNvSpPr>
                <a:spLocks noGrp="1"/>
              </p:cNvSpPr>
              <p:nvPr>
                <p:ph idx="1"/>
              </p:nvPr>
            </p:nvSpPr>
            <p:spPr>
              <a:xfrm>
                <a:off x="1132114" y="511629"/>
                <a:ext cx="10221686" cy="5665334"/>
              </a:xfrm>
            </p:spPr>
            <p:txBody>
              <a:bodyPr>
                <a:normAutofit fontScale="92500" lnSpcReduction="20000"/>
              </a:bodyPr>
              <a:lstStyle/>
              <a:p>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endParaRPr lang="en-US" altLang="zh-CN" b="0" dirty="0"/>
              </a:p>
              <a:p>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rPr>
                      <m:t>=∅</m:t>
                    </m:r>
                  </m:oMath>
                </a14:m>
                <a:endParaRPr lang="en-US" altLang="zh-CN" b="0"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𝐿𝑜𝑜𝑝</m:t>
                    </m:r>
                    <m:r>
                      <a:rPr lang="en-US" altLang="zh-CN" b="0" i="1" smtClean="0">
                        <a:latin typeface="Cambria Math" panose="02040503050406030204" pitchFamily="18" charset="0"/>
                      </a:rPr>
                      <m:t>:</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solidFill>
                              <a:srgbClr val="FF0000"/>
                            </a:solidFill>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𝑢</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𝑒𝑎𝑐h</m:t>
                    </m:r>
                    <m:r>
                      <a:rPr lang="en-US" altLang="zh-CN" b="0" i="1"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a:p>
                <a:r>
                  <a:rPr lang="en-US" altLang="zh-CN" dirty="0"/>
                  <a:t>    </a:t>
                </a:r>
                <a14:m>
                  <m:oMath xmlns:m="http://schemas.openxmlformats.org/officeDocument/2006/math">
                    <m:r>
                      <a:rPr lang="en-US" altLang="zh-CN" b="0" i="1" smtClean="0">
                        <a:latin typeface="Cambria Math" panose="02040503050406030204" pitchFamily="18" charset="0"/>
                      </a:rPr>
                      <m:t>𝑐𝑎𝑙𝑐𝑢𝑙𝑎𝑡𝑒</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𝐹</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en-US" altLang="zh-CN" b="0" dirty="0">
                    <a:solidFill>
                      <a:srgbClr val="FF0000"/>
                    </a:solidFill>
                  </a:rPr>
                  <a:t>=</a:t>
                </a:r>
                <a:r>
                  <a:rPr lang="en-US" altLang="zh-CN" dirty="0">
                    <a:solidFill>
                      <a:srgbClr val="FF0000"/>
                    </a:solidFill>
                  </a:rPr>
                  <a:t> </a:t>
                </a:r>
                <a14:m>
                  <m:oMath xmlns:m="http://schemas.openxmlformats.org/officeDocument/2006/math">
                    <m:sSubSup>
                      <m:sSubSupPr>
                        <m:ctrlPr>
                          <a:rPr lang="en-US" altLang="zh-CN" i="1">
                            <a:solidFill>
                              <a:srgbClr val="FF0000"/>
                            </a:solidFill>
                            <a:latin typeface="Cambria Math" panose="02040503050406030204" pitchFamily="18" charset="0"/>
                          </a:rPr>
                        </m:ctrlPr>
                      </m:sSubSupPr>
                      <m:e>
                        <m:acc>
                          <m:accPr>
                            <m:chr m:val="̅"/>
                            <m:ctrlPr>
                              <a:rPr lang="en-US" altLang="zh-CN" i="1">
                                <a:solidFill>
                                  <a:srgbClr val="FF0000"/>
                                </a:solidFill>
                                <a:latin typeface="Cambria Math" panose="02040503050406030204" pitchFamily="18" charset="0"/>
                              </a:rPr>
                            </m:ctrlPr>
                          </m:accPr>
                          <m:e>
                            <m:r>
                              <a:rPr lang="zh-CN" altLang="en-US" i="1">
                                <a:solidFill>
                                  <a:srgbClr val="FF0000"/>
                                </a:solidFill>
                                <a:latin typeface="Cambria Math" panose="02040503050406030204" pitchFamily="18" charset="0"/>
                              </a:rPr>
                              <m:t>𝜎</m:t>
                            </m:r>
                          </m:e>
                        </m:acc>
                      </m:e>
                      <m:sub>
                        <m:r>
                          <a:rPr lang="en-US" altLang="zh-CN" i="1">
                            <a:solidFill>
                              <a:srgbClr val="FF0000"/>
                            </a:solidFill>
                            <a:latin typeface="Cambria Math" panose="02040503050406030204" pitchFamily="18" charset="0"/>
                          </a:rPr>
                          <m:t>𝑢</m:t>
                        </m:r>
                      </m:sub>
                      <m:sup>
                        <m:r>
                          <a:rPr lang="en-US" altLang="zh-CN" i="1">
                            <a:solidFill>
                              <a:srgbClr val="FF0000"/>
                            </a:solidFill>
                            <a:latin typeface="Cambria Math" panose="02040503050406030204" pitchFamily="18" charset="0"/>
                          </a:rPr>
                          <m:t>2</m:t>
                        </m:r>
                      </m:sup>
                    </m:sSubSup>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𝐹</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𝜖</m:t>
                    </m:r>
                    <m:r>
                      <a:rPr lang="en-US" altLang="zh-CN" b="0" i="1" smtClean="0">
                        <a:latin typeface="Cambria Math" panose="02040503050406030204" pitchFamily="18" charset="0"/>
                      </a:rPr>
                      <m:t> </m:t>
                    </m:r>
                  </m:oMath>
                </a14:m>
                <a:r>
                  <a:rPr lang="en-US" altLang="zh-CN" dirty="0"/>
                  <a:t>      /*</a:t>
                </a:r>
                <a:r>
                  <a:rPr lang="zh-CN" altLang="en-US" dirty="0"/>
                  <a:t>显著</a:t>
                </a:r>
                <a:r>
                  <a:rPr lang="en-US" altLang="zh-CN" dirty="0"/>
                  <a:t>*/</a:t>
                </a:r>
              </a:p>
              <a:p>
                <a:r>
                  <a:rPr lang="en-US" altLang="zh-CN" dirty="0"/>
                  <a:t>      </a:t>
                </a:r>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oMath>
                </a14:m>
                <a:endParaRPr lang="en-US" altLang="zh-CN" b="0" dirty="0">
                  <a:ea typeface="Cambria Math" panose="02040503050406030204" pitchFamily="18" charset="0"/>
                </a:endParaRPr>
              </a:p>
              <a:p>
                <a:r>
                  <a:rPr lang="en-US" altLang="zh-CN" dirty="0"/>
                  <a:t>      </a:t>
                </a:r>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e>
                    </m:d>
                  </m:oMath>
                </a14:m>
                <a:r>
                  <a:rPr lang="en-US" altLang="zh-CN" dirty="0"/>
                  <a:t>/</a:t>
                </a:r>
                <a:r>
                  <a:rPr lang="zh-CN" altLang="en-US" dirty="0"/>
                  <a:t>*去除对应的子集*</a:t>
                </a:r>
                <a:r>
                  <a:rPr lang="en-US" altLang="zh-CN" dirty="0"/>
                  <a:t>/</a:t>
                </a:r>
              </a:p>
              <a:p>
                <a:r>
                  <a:rPr lang="en-US" altLang="zh-CN" dirty="0"/>
                  <a:t>    </a:t>
                </a:r>
                <a14:m>
                  <m:oMath xmlns:m="http://schemas.openxmlformats.org/officeDocument/2006/math">
                    <m:r>
                      <a:rPr lang="en-US" altLang="zh-CN" b="0" i="1" smtClean="0">
                        <a:latin typeface="Cambria Math" panose="02040503050406030204" pitchFamily="18" charset="0"/>
                      </a:rPr>
                      <m:t>𝑒𝑛𝑑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𝑒𝑛𝑑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oMath>
                </a14:m>
                <a:endParaRPr lang="en-US" altLang="zh-CN" b="0" dirty="0"/>
              </a:p>
              <a:p>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oMath>
                </a14:m>
                <a:endParaRPr lang="en-US" altLang="zh-CN" b="0"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𝑒𝑛𝑑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𝑙𝑜𝑜𝑝</m:t>
                    </m:r>
                    <m:r>
                      <a:rPr lang="en-US" altLang="zh-CN" b="0" i="1" smtClean="0">
                        <a:latin typeface="Cambria Math" panose="02040503050406030204" pitchFamily="18" charset="0"/>
                      </a:rPr>
                      <m:t> (</m:t>
                    </m:r>
                    <m:r>
                      <a:rPr lang="en-US" altLang="zh-CN" b="0" i="1" smtClean="0">
                        <a:latin typeface="Cambria Math" panose="02040503050406030204" pitchFamily="18" charset="0"/>
                      </a:rPr>
                      <m:t>𝐾</m:t>
                    </m:r>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𝑜𝑟</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rPr>
                      <m:t>)</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952C0F04-FE89-4977-8504-E5990BBFDCF1}"/>
                  </a:ext>
                </a:extLst>
              </p:cNvPr>
              <p:cNvSpPr>
                <a:spLocks noGrp="1" noRot="1" noChangeAspect="1" noMove="1" noResize="1" noEditPoints="1" noAdjustHandles="1" noChangeArrowheads="1" noChangeShapeType="1" noTextEdit="1"/>
              </p:cNvSpPr>
              <p:nvPr>
                <p:ph idx="1"/>
              </p:nvPr>
            </p:nvSpPr>
            <p:spPr>
              <a:xfrm>
                <a:off x="1132114" y="511629"/>
                <a:ext cx="10221686" cy="5665334"/>
              </a:xfrm>
              <a:blipFill>
                <a:blip r:embed="rId2"/>
                <a:stretch>
                  <a:fillRect l="-9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160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33DC0-EF0A-41AF-AFA4-6A8D3E71D7A2}"/>
              </a:ext>
            </a:extLst>
          </p:cNvPr>
          <p:cNvSpPr>
            <a:spLocks noGrp="1"/>
          </p:cNvSpPr>
          <p:nvPr>
            <p:ph type="title"/>
          </p:nvPr>
        </p:nvSpPr>
        <p:spPr/>
        <p:txBody>
          <a:bodyPr/>
          <a:lstStyle/>
          <a:p>
            <a:r>
              <a:rPr lang="en-US" altLang="zh-CN" dirty="0"/>
              <a:t>Upper bounds on lattice space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A28001-60EA-4C5C-9177-8BEDF5703906}"/>
                  </a:ext>
                </a:extLst>
              </p:cNvPr>
              <p:cNvSpPr>
                <a:spLocks noGrp="1"/>
              </p:cNvSpPr>
              <p:nvPr>
                <p:ph idx="1"/>
              </p:nvPr>
            </p:nvSpPr>
            <p:spPr/>
            <p:txBody>
              <a:bodyPr/>
              <a:lstStyle/>
              <a:p>
                <a:r>
                  <a:rPr lang="en-US" altLang="zh-CN" dirty="0"/>
                  <a:t>Find a minimal U to give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𝐸</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𝐺</m:t>
                            </m:r>
                          </m:e>
                          <m:sub>
                            <m:r>
                              <a:rPr lang="en-US" altLang="zh-CN" b="0" i="1" smtClean="0">
                                <a:latin typeface="Cambria Math" panose="02040503050406030204" pitchFamily="18" charset="0"/>
                                <a:ea typeface="Cambria Math" panose="02040503050406030204" pitchFamily="18" charset="0"/>
                              </a:rPr>
                              <m:t>𝑢</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&lt;</m:t>
                    </m:r>
                    <m:r>
                      <a:rPr lang="zh-CN" altLang="en-US" b="0" i="1" smtClean="0">
                        <a:latin typeface="Cambria Math" panose="02040503050406030204" pitchFamily="18" charset="0"/>
                        <a:ea typeface="Cambria Math" panose="02040503050406030204" pitchFamily="18" charset="0"/>
                      </a:rPr>
                      <m:t>𝜖</m:t>
                    </m:r>
                  </m:oMath>
                </a14:m>
                <a:endParaRPr lang="en-US" altLang="zh-CN" dirty="0"/>
              </a:p>
              <a:p>
                <a:pPr lvl="1"/>
                <a:r>
                  <a:rPr lang="zh-CN" altLang="en-US" dirty="0">
                    <a:ea typeface="Cambria Math" panose="02040503050406030204" pitchFamily="18" charset="0"/>
                  </a:rPr>
                  <a:t>例</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𝜑</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5</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6</m:t>
                            </m:r>
                          </m:sub>
                        </m:sSub>
                      </m:e>
                    </m:d>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𝜔</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7</m:t>
                        </m:r>
                      </m:sub>
                    </m:sSub>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5</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6</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7</m:t>
                                </m:r>
                              </m:sub>
                            </m:sSub>
                          </m:e>
                        </m:d>
                      </m:e>
                    </m:d>
                  </m:oMath>
                </a14:m>
                <a:endParaRPr lang="en-US" altLang="zh-CN" dirty="0"/>
              </a:p>
              <a:p>
                <a:pPr lvl="1"/>
                <a:r>
                  <a:rPr lang="en-US" altLang="zh-CN" dirty="0"/>
                  <a:t>minimal U: </a:t>
                </a:r>
                <a14:m>
                  <m:oMath xmlns:m="http://schemas.openxmlformats.org/officeDocument/2006/math">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e>
                        </m:d>
                        <m:r>
                          <a:rPr lang="en-US" altLang="zh-CN" b="0" i="1" smtClean="0">
                            <a:latin typeface="Cambria Math" panose="02040503050406030204" pitchFamily="18" charset="0"/>
                          </a:rPr>
                          <m:t> </m:t>
                        </m:r>
                      </m:e>
                    </m:d>
                  </m:oMath>
                </a14:m>
                <a:endParaRPr lang="en-US" altLang="zh-CN" dirty="0"/>
              </a:p>
              <a:p>
                <a:r>
                  <a:rPr lang="en-US" altLang="zh-CN" dirty="0"/>
                  <a:t>An upper bound U that give</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sub>
                      <m:sup/>
                      <m:e>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e>
                    </m:nary>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𝜖</m:t>
                    </m:r>
                  </m:oMath>
                </a14:m>
                <a:endParaRPr lang="en-US" altLang="zh-CN" b="0" dirty="0">
                  <a:ea typeface="Cambria Math" panose="02040503050406030204" pitchFamily="18" charset="0"/>
                </a:endParaRPr>
              </a:p>
              <a:p>
                <a:pPr lvl="1"/>
                <a14:m>
                  <m:oMath xmlns:m="http://schemas.openxmlformats.org/officeDocument/2006/math">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oMath>
                </a14:m>
                <a:r>
                  <a:rPr lang="en-US" altLang="zh-CN" b="0" dirty="0">
                    <a:ea typeface="Cambria Math" panose="02040503050406030204" pitchFamily="18" charset="0"/>
                  </a:rPr>
                  <a:t>[u</a:t>
                </a:r>
                <a:r>
                  <a:rPr lang="zh-CN" altLang="en-US" b="0" dirty="0">
                    <a:ea typeface="Cambria Math" panose="02040503050406030204" pitchFamily="18" charset="0"/>
                  </a:rPr>
                  <a:t>是</a:t>
                </a:r>
                <a:r>
                  <a:rPr lang="en-US" altLang="zh-CN" b="0" dirty="0">
                    <a:ea typeface="Cambria Math" panose="02040503050406030204" pitchFamily="18" charset="0"/>
                  </a:rPr>
                  <a:t>U</a:t>
                </a:r>
                <a:r>
                  <a:rPr lang="zh-CN" altLang="en-US" b="0" dirty="0">
                    <a:ea typeface="Cambria Math" panose="02040503050406030204" pitchFamily="18" charset="0"/>
                  </a:rPr>
                  <a:t>内元素的子集</a:t>
                </a:r>
                <a:r>
                  <a:rPr lang="en-US" altLang="zh-CN" b="0" dirty="0">
                    <a:ea typeface="Cambria Math" panose="02040503050406030204" pitchFamily="18" charset="0"/>
                  </a:rPr>
                  <a:t>]</a:t>
                </a:r>
              </a:p>
              <a:p>
                <a:pPr lvl="1"/>
                <a:r>
                  <a:rPr lang="zh-CN" altLang="en-US" b="0" dirty="0"/>
                  <a:t>证明：</a:t>
                </a:r>
                <a14:m>
                  <m:oMath xmlns:m="http://schemas.openxmlformats.org/officeDocument/2006/math">
                    <m:r>
                      <a:rPr lang="en-US" altLang="zh-CN" b="0" i="1" smtClean="0">
                        <a:latin typeface="Cambria Math" panose="02040503050406030204" pitchFamily="18" charset="0"/>
                      </a:rPr>
                      <m:t>1−</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sub>
                      <m:sup/>
                      <m:e>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2</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e>
                        </m:d>
                      </m:e>
                    </m:nary>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𝜖</m:t>
                    </m:r>
                  </m:oMath>
                </a14:m>
                <a:endParaRPr lang="en-US" altLang="zh-CN" b="0" dirty="0">
                  <a:ea typeface="Cambria Math" panose="02040503050406030204" pitchFamily="18" charset="0"/>
                </a:endParaRPr>
              </a:p>
              <a:p>
                <a:pPr lvl="1"/>
                <a14:m>
                  <m:oMath xmlns:m="http://schemas.openxmlformats.org/officeDocument/2006/math">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sub>
                      <m:sup/>
                      <m:e>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2</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e>
                        </m:d>
                      </m:e>
                    </m:nary>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𝜖</m:t>
                    </m:r>
                  </m:oMath>
                </a14:m>
                <a:endParaRPr lang="en-US" altLang="zh-CN" b="0" dirty="0">
                  <a:ea typeface="Cambria Math" panose="02040503050406030204" pitchFamily="18" charset="0"/>
                </a:endParaRPr>
              </a:p>
              <a:p>
                <a:pPr marL="0" indent="0">
                  <a:buNone/>
                </a:pPr>
                <a:endParaRPr lang="en-US" altLang="zh-CN" b="0" dirty="0">
                  <a:ea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55A28001-60EA-4C5C-9177-8BEDF570390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11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B56D7-C622-4452-85C8-797685865C4F}"/>
              </a:ext>
            </a:extLst>
          </p:cNvPr>
          <p:cNvSpPr>
            <a:spLocks noGrp="1"/>
          </p:cNvSpPr>
          <p:nvPr>
            <p:ph type="title"/>
          </p:nvPr>
        </p:nvSpPr>
        <p:spPr/>
        <p:txBody>
          <a:bodyPr/>
          <a:lstStyle/>
          <a:p>
            <a:r>
              <a:rPr lang="en-US" altLang="zh-CN" dirty="0"/>
              <a:t>conclusions</a:t>
            </a:r>
            <a:endParaRPr lang="zh-CN" altLang="en-US" dirty="0"/>
          </a:p>
        </p:txBody>
      </p:sp>
      <p:sp>
        <p:nvSpPr>
          <p:cNvPr id="3" name="内容占位符 2">
            <a:extLst>
              <a:ext uri="{FF2B5EF4-FFF2-40B4-BE49-F238E27FC236}">
                <a16:creationId xmlns:a16="http://schemas.microsoft.com/office/drawing/2014/main" id="{48C1DBDE-8143-4306-9137-FFDC8BD5BCF4}"/>
              </a:ext>
            </a:extLst>
          </p:cNvPr>
          <p:cNvSpPr>
            <a:spLocks noGrp="1"/>
          </p:cNvSpPr>
          <p:nvPr>
            <p:ph idx="1"/>
          </p:nvPr>
        </p:nvSpPr>
        <p:spPr/>
        <p:txBody>
          <a:bodyPr/>
          <a:lstStyle/>
          <a:p>
            <a:r>
              <a:rPr lang="zh-CN" altLang="zh-CN" dirty="0"/>
              <a:t>根据函数的非加性交互组件的大小来表示函数的复杂性，不仅提供了系统固有维度的指示，而且还提供了</a:t>
            </a:r>
            <a:r>
              <a:rPr lang="zh-CN" altLang="en-US" dirty="0"/>
              <a:t>哪个变量是</a:t>
            </a:r>
            <a:r>
              <a:rPr lang="zh-CN" altLang="zh-CN" dirty="0"/>
              <a:t>以非加性方式交互。</a:t>
            </a:r>
            <a:endParaRPr lang="en-US" altLang="zh-CN" dirty="0"/>
          </a:p>
          <a:p>
            <a:r>
              <a:rPr lang="zh-CN" altLang="zh-CN" dirty="0"/>
              <a:t>开发了一种图形化显示，使用户更容易获得结果，并证明它具有良好的解释性。</a:t>
            </a:r>
          </a:p>
          <a:p>
            <a:endParaRPr lang="zh-CN" altLang="en-US" dirty="0"/>
          </a:p>
        </p:txBody>
      </p:sp>
    </p:spTree>
    <p:extLst>
      <p:ext uri="{BB962C8B-B14F-4D97-AF65-F5344CB8AC3E}">
        <p14:creationId xmlns:p14="http://schemas.microsoft.com/office/powerpoint/2010/main" val="187811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A0E811C-C9C1-4CDA-8CE2-2BA99D47F9CA}"/>
              </a:ext>
            </a:extLst>
          </p:cNvPr>
          <p:cNvSpPr txBox="1"/>
          <p:nvPr/>
        </p:nvSpPr>
        <p:spPr>
          <a:xfrm>
            <a:off x="968829" y="1534495"/>
            <a:ext cx="138248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学习得到的模型</a:t>
            </a:r>
            <a:r>
              <a:rPr lang="en-US" altLang="zh-CN" dirty="0"/>
              <a:t>F(x)</a:t>
            </a:r>
            <a:r>
              <a:rPr lang="zh-CN" altLang="en-US" dirty="0"/>
              <a:t>（黑箱）</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20B7AC5-613E-463C-A47F-564598E71177}"/>
                  </a:ext>
                </a:extLst>
              </p:cNvPr>
              <p:cNvSpPr txBox="1"/>
              <p:nvPr/>
            </p:nvSpPr>
            <p:spPr>
              <a:xfrm>
                <a:off x="4621286" y="1349829"/>
                <a:ext cx="6601886" cy="190385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a:t>HDMR</a:t>
                </a:r>
                <a:r>
                  <a:rPr lang="zh-CN" altLang="en-US" dirty="0"/>
                  <a:t>模型</a:t>
                </a:r>
                <a:r>
                  <a:rPr lang="en-US" altLang="zh-CN" dirty="0"/>
                  <a:t>f(x)</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0</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e>
                      </m:nary>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&lt;</m:t>
                          </m:r>
                          <m:r>
                            <a:rPr lang="en-US" altLang="zh-CN" i="1">
                              <a:latin typeface="Cambria Math" panose="02040503050406030204" pitchFamily="18" charset="0"/>
                              <a:ea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𝑖𝑗</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𝑓</m:t>
                              </m:r>
                            </m:e>
                            <m:sub>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e>
                      </m:nary>
                    </m:oMath>
                  </m:oMathPara>
                </a14:m>
                <a:endParaRPr lang="zh-CN" altLang="en-US" dirty="0"/>
              </a:p>
              <a:p>
                <a:r>
                  <a:rPr lang="zh-CN" altLang="en-US" dirty="0"/>
                  <a:t>维度高，计算量大</a:t>
                </a:r>
                <a:endParaRPr lang="en-US" altLang="zh-CN" dirty="0"/>
              </a:p>
              <a:p>
                <a:r>
                  <a:rPr lang="zh-CN" altLang="en-US" dirty="0"/>
                  <a:t>图形展示：二元图形只能表示是否存在更高维的，但不能显示还有几个变量，哪些变量存在交互；不能显示各变量结构关系</a:t>
                </a:r>
              </a:p>
            </p:txBody>
          </p:sp>
        </mc:Choice>
        <mc:Fallback xmlns="">
          <p:sp>
            <p:nvSpPr>
              <p:cNvPr id="5" name="文本框 4">
                <a:extLst>
                  <a:ext uri="{FF2B5EF4-FFF2-40B4-BE49-F238E27FC236}">
                    <a16:creationId xmlns:a16="http://schemas.microsoft.com/office/drawing/2014/main" id="{120B7AC5-613E-463C-A47F-564598E71177}"/>
                  </a:ext>
                </a:extLst>
              </p:cNvPr>
              <p:cNvSpPr txBox="1">
                <a:spLocks noRot="1" noChangeAspect="1" noMove="1" noResize="1" noEditPoints="1" noAdjustHandles="1" noChangeArrowheads="1" noChangeShapeType="1" noTextEdit="1"/>
              </p:cNvSpPr>
              <p:nvPr/>
            </p:nvSpPr>
            <p:spPr>
              <a:xfrm>
                <a:off x="4621286" y="1349829"/>
                <a:ext cx="6601886" cy="1903855"/>
              </a:xfrm>
              <a:prstGeom prst="rect">
                <a:avLst/>
              </a:prstGeom>
              <a:blipFill>
                <a:blip r:embed="rId2"/>
                <a:stretch>
                  <a:fillRect l="-645" t="-1270" r="-737" b="-34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9A7B717-D127-416A-B481-34F0652BD788}"/>
                  </a:ext>
                </a:extLst>
              </p:cNvPr>
              <p:cNvSpPr txBox="1"/>
              <p:nvPr/>
            </p:nvSpPr>
            <p:spPr>
              <a:xfrm>
                <a:off x="4621286" y="4075465"/>
                <a:ext cx="660188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𝑈</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oMath>
                  </m:oMathPara>
                </a14:m>
                <a:endParaRPr lang="zh-CN" altLang="en-US" dirty="0"/>
              </a:p>
              <a:p>
                <a:r>
                  <a:rPr lang="zh-CN" altLang="en-US" dirty="0"/>
                  <a:t>将一个函数分解成加式结构，变得低维，更容易进行解释和建模</a:t>
                </a:r>
                <a:endParaRPr lang="en-US" altLang="zh-CN" dirty="0"/>
              </a:p>
              <a:p>
                <a:r>
                  <a:rPr lang="zh-CN" altLang="en-US" dirty="0"/>
                  <a:t>图形展示：各变量结构关系</a:t>
                </a:r>
                <a:endParaRPr lang="en-US" altLang="zh-CN" dirty="0"/>
              </a:p>
              <a:p>
                <a:r>
                  <a:rPr lang="zh-CN" altLang="en-US" dirty="0"/>
                  <a:t>分解条件：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oMath>
                </a14:m>
                <a:r>
                  <a:rPr lang="zh-CN" altLang="en-US" dirty="0"/>
                  <a:t> 在</a:t>
                </a:r>
                <a:r>
                  <a:rPr lang="en-US" altLang="zh-CN" dirty="0"/>
                  <a:t>u</a:t>
                </a:r>
                <a:r>
                  <a:rPr lang="zh-CN" altLang="en-US" dirty="0"/>
                  <a:t>内部存在可以分解的部分</a:t>
                </a:r>
                <a:endParaRPr lang="en-US" altLang="zh-CN" dirty="0"/>
              </a:p>
              <a:p>
                <a:r>
                  <a:rPr lang="zh-CN" altLang="en-US" dirty="0"/>
                  <a:t>判断条件：</a:t>
                </a:r>
                <a:r>
                  <a:rPr lang="en-US" altLang="zh-CN" dirty="0"/>
                  <a:t>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acc>
                          <m:accPr>
                            <m:chr m:val="̅"/>
                            <m:ctrlPr>
                              <a:rPr lang="en-US" altLang="zh-CN" i="1">
                                <a:latin typeface="Cambria Math" panose="02040503050406030204" pitchFamily="18" charset="0"/>
                                <a:ea typeface="Cambria Math" panose="02040503050406030204" pitchFamily="18" charset="0"/>
                              </a:rPr>
                            </m:ctrlPr>
                          </m:accPr>
                          <m:e>
                            <m:r>
                              <a:rPr lang="zh-CN" altLang="en-US" i="1">
                                <a:latin typeface="Cambria Math" panose="02040503050406030204" pitchFamily="18" charset="0"/>
                                <a:ea typeface="Cambria Math" panose="02040503050406030204" pitchFamily="18" charset="0"/>
                              </a:rPr>
                              <m:t>𝜎</m:t>
                            </m:r>
                          </m:e>
                        </m:acc>
                      </m:e>
                      <m:sub>
                        <m:r>
                          <a:rPr lang="en-US" altLang="zh-CN" i="1">
                            <a:latin typeface="Cambria Math" panose="02040503050406030204" pitchFamily="18" charset="0"/>
                            <a:ea typeface="Cambria Math" panose="02040503050406030204" pitchFamily="18" charset="0"/>
                          </a:rPr>
                          <m:t>𝑢</m:t>
                        </m:r>
                      </m:sub>
                      <m:sup>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acc>
                          <m:accPr>
                            <m:chr m:val="̅"/>
                            <m:ctrlPr>
                              <a:rPr lang="en-US" altLang="zh-CN" i="1">
                                <a:latin typeface="Cambria Math" panose="02040503050406030204" pitchFamily="18" charset="0"/>
                                <a:ea typeface="Cambria Math" panose="02040503050406030204" pitchFamily="18" charset="0"/>
                              </a:rPr>
                            </m:ctrlPr>
                          </m:accPr>
                          <m:e>
                            <m:r>
                              <a:rPr lang="zh-CN" altLang="en-US" i="1">
                                <a:latin typeface="Cambria Math" panose="02040503050406030204" pitchFamily="18" charset="0"/>
                                <a:ea typeface="Cambria Math" panose="02040503050406030204" pitchFamily="18" charset="0"/>
                              </a:rPr>
                              <m:t>𝜎</m:t>
                            </m:r>
                          </m:e>
                        </m:acc>
                      </m:e>
                      <m:sub>
                        <m:r>
                          <a:rPr lang="en-US" altLang="zh-CN" i="1">
                            <a:latin typeface="Cambria Math" panose="02040503050406030204" pitchFamily="18" charset="0"/>
                            <a:ea typeface="Cambria Math" panose="02040503050406030204" pitchFamily="18" charset="0"/>
                          </a:rPr>
                          <m:t>𝑣</m:t>
                        </m:r>
                      </m:sub>
                      <m:sup>
                        <m:r>
                          <a:rPr lang="en-US" altLang="zh-CN" i="1">
                            <a:latin typeface="Cambria Math" panose="02040503050406030204" pitchFamily="18" charset="0"/>
                            <a:ea typeface="Cambria Math" panose="02040503050406030204" pitchFamily="18" charset="0"/>
                          </a:rPr>
                          <m:t>2</m:t>
                        </m:r>
                      </m:sup>
                    </m:sSubSup>
                  </m:oMath>
                </a14:m>
                <a:endParaRPr lang="zh-CN" altLang="en-US" dirty="0"/>
              </a:p>
            </p:txBody>
          </p:sp>
        </mc:Choice>
        <mc:Fallback xmlns="">
          <p:sp>
            <p:nvSpPr>
              <p:cNvPr id="9" name="文本框 8">
                <a:extLst>
                  <a:ext uri="{FF2B5EF4-FFF2-40B4-BE49-F238E27FC236}">
                    <a16:creationId xmlns:a16="http://schemas.microsoft.com/office/drawing/2014/main" id="{C9A7B717-D127-416A-B481-34F0652BD788}"/>
                  </a:ext>
                </a:extLst>
              </p:cNvPr>
              <p:cNvSpPr txBox="1">
                <a:spLocks noRot="1" noChangeAspect="1" noMove="1" noResize="1" noEditPoints="1" noAdjustHandles="1" noChangeArrowheads="1" noChangeShapeType="1" noTextEdit="1"/>
              </p:cNvSpPr>
              <p:nvPr/>
            </p:nvSpPr>
            <p:spPr>
              <a:xfrm>
                <a:off x="4621286" y="4075465"/>
                <a:ext cx="6601886" cy="1754326"/>
              </a:xfrm>
              <a:prstGeom prst="rect">
                <a:avLst/>
              </a:prstGeom>
              <a:blipFill>
                <a:blip r:embed="rId3"/>
                <a:stretch>
                  <a:fillRect l="-645" r="-737" b="-4498"/>
                </a:stretch>
              </a:blipFill>
            </p:spPr>
            <p:txBody>
              <a:bodyPr/>
              <a:lstStyle/>
              <a:p>
                <a:r>
                  <a:rPr lang="zh-CN" altLang="en-US">
                    <a:noFill/>
                  </a:rPr>
                  <a:t> </a:t>
                </a:r>
              </a:p>
            </p:txBody>
          </p:sp>
        </mc:Fallback>
      </mc:AlternateContent>
      <p:sp>
        <p:nvSpPr>
          <p:cNvPr id="12" name="箭头: 右 11">
            <a:extLst>
              <a:ext uri="{FF2B5EF4-FFF2-40B4-BE49-F238E27FC236}">
                <a16:creationId xmlns:a16="http://schemas.microsoft.com/office/drawing/2014/main" id="{18F20463-B571-4CF5-BBAA-FC0C04E9D749}"/>
              </a:ext>
            </a:extLst>
          </p:cNvPr>
          <p:cNvSpPr/>
          <p:nvPr/>
        </p:nvSpPr>
        <p:spPr>
          <a:xfrm>
            <a:off x="2732314" y="1992086"/>
            <a:ext cx="1741715" cy="46573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弧形 12">
            <a:extLst>
              <a:ext uri="{FF2B5EF4-FFF2-40B4-BE49-F238E27FC236}">
                <a16:creationId xmlns:a16="http://schemas.microsoft.com/office/drawing/2014/main" id="{A7BE112F-8D4C-48CA-996A-4E676AEC13E9}"/>
              </a:ext>
            </a:extLst>
          </p:cNvPr>
          <p:cNvSpPr/>
          <p:nvPr/>
        </p:nvSpPr>
        <p:spPr>
          <a:xfrm>
            <a:off x="3548743" y="2656114"/>
            <a:ext cx="674914" cy="1754326"/>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5096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6FC30-8B9B-4ADC-B650-3FACAF739C23}"/>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6274295-9F7D-4A34-B97D-6BBE31EE54A7}"/>
              </a:ext>
            </a:extLst>
          </p:cNvPr>
          <p:cNvSpPr>
            <a:spLocks noGrp="1"/>
          </p:cNvSpPr>
          <p:nvPr>
            <p:ph idx="1"/>
          </p:nvPr>
        </p:nvSpPr>
        <p:spPr/>
        <p:txBody>
          <a:bodyPr/>
          <a:lstStyle/>
          <a:p>
            <a:r>
              <a:rPr lang="zh-CN" altLang="en-US" dirty="0"/>
              <a:t>普遍的解释方式是</a:t>
            </a:r>
            <a:r>
              <a:rPr lang="zh-CN" altLang="zh-CN" dirty="0"/>
              <a:t>把一个已知函数与一个或两个预测因子的关系作图</a:t>
            </a:r>
            <a:r>
              <a:rPr lang="zh-CN" altLang="en-US" dirty="0"/>
              <a:t>。</a:t>
            </a:r>
            <a:endParaRPr lang="en-US" altLang="zh-CN" dirty="0"/>
          </a:p>
          <a:p>
            <a:r>
              <a:rPr lang="zh-CN" altLang="en-US" dirty="0"/>
              <a:t>本文</a:t>
            </a:r>
            <a:r>
              <a:rPr lang="zh-CN" altLang="zh-CN" dirty="0"/>
              <a:t>提出了一种方法，它不寻求显示函数，而是评估任何一组变量中</a:t>
            </a:r>
            <a:r>
              <a:rPr lang="zh-CN" altLang="zh-CN" u="sng" dirty="0"/>
              <a:t>非加性相互作用</a:t>
            </a:r>
            <a:r>
              <a:rPr lang="zh-CN" altLang="zh-CN" dirty="0"/>
              <a:t>的重要性</a:t>
            </a:r>
            <a:r>
              <a:rPr lang="zh-CN" altLang="en-US" dirty="0"/>
              <a:t>。</a:t>
            </a:r>
            <a:r>
              <a:rPr lang="zh-CN" altLang="zh-CN" dirty="0"/>
              <a:t>提供了一个指示本质上高维的行为发生的地方。</a:t>
            </a:r>
            <a:endParaRPr lang="en-US" altLang="zh-CN" dirty="0"/>
          </a:p>
          <a:p>
            <a:r>
              <a:rPr lang="zh-CN" altLang="zh-CN" dirty="0"/>
              <a:t>交互重要性评分度量了与预测函数在可加模型空间上的投影相关的损失。</a:t>
            </a:r>
            <a:endParaRPr lang="en-US" altLang="zh-CN" dirty="0"/>
          </a:p>
          <a:p>
            <a:endParaRPr lang="zh-CN" altLang="en-US" dirty="0"/>
          </a:p>
        </p:txBody>
      </p:sp>
    </p:spTree>
    <p:extLst>
      <p:ext uri="{BB962C8B-B14F-4D97-AF65-F5344CB8AC3E}">
        <p14:creationId xmlns:p14="http://schemas.microsoft.com/office/powerpoint/2010/main" val="66292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24D1-ADA9-424E-98AD-420DF9F404FE}"/>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92709FDB-D94D-491D-BB5B-1F5D4EE7418E}"/>
              </a:ext>
            </a:extLst>
          </p:cNvPr>
          <p:cNvSpPr>
            <a:spLocks noGrp="1"/>
          </p:cNvSpPr>
          <p:nvPr>
            <p:ph idx="1"/>
          </p:nvPr>
        </p:nvSpPr>
        <p:spPr/>
        <p:txBody>
          <a:bodyPr/>
          <a:lstStyle/>
          <a:p>
            <a:r>
              <a:rPr lang="zh-CN" altLang="en-US" dirty="0"/>
              <a:t>本文</a:t>
            </a:r>
            <a:r>
              <a:rPr lang="zh-CN" altLang="zh-CN" dirty="0"/>
              <a:t>测量变量在确定函数输出时的重要性，以及寻找潜在的加法，变量子集之间的相互作用。</a:t>
            </a:r>
            <a:endParaRPr lang="en-US" altLang="zh-CN" dirty="0"/>
          </a:p>
          <a:p>
            <a:r>
              <a:rPr lang="zh-CN" altLang="en-US" dirty="0"/>
              <a:t>方便将函数分解为可加的部分，对每个小部分进行解释或建模。</a:t>
            </a:r>
            <a:endParaRPr lang="en-US" altLang="zh-CN" dirty="0"/>
          </a:p>
          <a:p>
            <a:r>
              <a:rPr lang="zh-CN" altLang="en-US" dirty="0"/>
              <a:t>方便生成函数交互的图形模型，查看分解结构中的重要组件。</a:t>
            </a:r>
            <a:endParaRPr lang="en-US" altLang="zh-CN" dirty="0"/>
          </a:p>
          <a:p>
            <a:r>
              <a:rPr lang="zh-CN" altLang="zh-CN" dirty="0"/>
              <a:t>当解释黑箱预测时，通常</a:t>
            </a:r>
            <a:r>
              <a:rPr lang="zh-CN" altLang="en-US" dirty="0"/>
              <a:t>是用</a:t>
            </a:r>
            <a:r>
              <a:rPr lang="zh-CN" altLang="zh-CN" dirty="0"/>
              <a:t>一个二元图矩阵</a:t>
            </a:r>
            <a:r>
              <a:rPr lang="zh-CN" altLang="en-US" dirty="0"/>
              <a:t>。</a:t>
            </a:r>
            <a:r>
              <a:rPr lang="zh-CN" altLang="zh-CN" dirty="0"/>
              <a:t>每个二元图描述两个预测因子上的聚合行为</a:t>
            </a:r>
            <a:r>
              <a:rPr lang="zh-CN" altLang="en-US" dirty="0"/>
              <a:t>。</a:t>
            </a:r>
            <a:endParaRPr lang="en-US" altLang="zh-CN" dirty="0"/>
          </a:p>
          <a:p>
            <a:r>
              <a:rPr lang="zh-CN" altLang="en-US" dirty="0"/>
              <a:t>若</a:t>
            </a:r>
            <a:r>
              <a:rPr lang="zh-CN" altLang="zh-CN" dirty="0"/>
              <a:t>函数是一阶相互作用的加法，</a:t>
            </a:r>
            <a:r>
              <a:rPr lang="zh-CN" altLang="en-US" dirty="0"/>
              <a:t>那么</a:t>
            </a:r>
            <a:r>
              <a:rPr lang="zh-CN" altLang="zh-CN" dirty="0"/>
              <a:t>矩阵</a:t>
            </a:r>
            <a:r>
              <a:rPr lang="zh-CN" altLang="en-US" dirty="0"/>
              <a:t>可以</a:t>
            </a:r>
            <a:r>
              <a:rPr lang="zh-CN" altLang="zh-CN" dirty="0"/>
              <a:t>捕捉了它的动态</a:t>
            </a:r>
            <a:r>
              <a:rPr lang="zh-CN" altLang="en-US" dirty="0"/>
              <a:t>。</a:t>
            </a:r>
            <a:endParaRPr lang="en-US" altLang="zh-CN" dirty="0"/>
          </a:p>
          <a:p>
            <a:r>
              <a:rPr lang="zh-CN" altLang="zh-CN" dirty="0"/>
              <a:t>二元条件方差图可能指示某些本质上高维的东西在何处发生</a:t>
            </a:r>
            <a:r>
              <a:rPr lang="zh-CN" altLang="en-US" dirty="0"/>
              <a:t>。</a:t>
            </a:r>
            <a:r>
              <a:rPr lang="zh-CN" altLang="zh-CN" dirty="0"/>
              <a:t>但它们不指示相互作用中包含多少变量。</a:t>
            </a:r>
            <a:r>
              <a:rPr lang="zh-CN" altLang="en-US" dirty="0"/>
              <a:t>这正是本文所解决的问题</a:t>
            </a:r>
            <a:endParaRPr lang="en-US" altLang="zh-CN" dirty="0"/>
          </a:p>
          <a:p>
            <a:pPr marL="0" indent="0">
              <a:buNone/>
            </a:pPr>
            <a:endParaRPr lang="zh-CN" altLang="en-US" dirty="0"/>
          </a:p>
        </p:txBody>
      </p:sp>
    </p:spTree>
    <p:extLst>
      <p:ext uri="{BB962C8B-B14F-4D97-AF65-F5344CB8AC3E}">
        <p14:creationId xmlns:p14="http://schemas.microsoft.com/office/powerpoint/2010/main" val="34930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DEFC6-2AFB-4E83-9A9D-098783341715}"/>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DE1FBBE-11C8-4EFE-B463-9EA2724ED5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074"/>
            <a:ext cx="7285383" cy="6662926"/>
          </a:xfrm>
        </p:spPr>
      </p:pic>
    </p:spTree>
    <p:extLst>
      <p:ext uri="{BB962C8B-B14F-4D97-AF65-F5344CB8AC3E}">
        <p14:creationId xmlns:p14="http://schemas.microsoft.com/office/powerpoint/2010/main" val="394085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91C4B-EEAA-4866-902F-C627CBB59731}"/>
              </a:ext>
            </a:extLst>
          </p:cNvPr>
          <p:cNvSpPr>
            <a:spLocks noGrp="1"/>
          </p:cNvSpPr>
          <p:nvPr>
            <p:ph type="title"/>
          </p:nvPr>
        </p:nvSpPr>
        <p:spPr/>
        <p:txBody>
          <a:bodyPr/>
          <a:lstStyle/>
          <a:p>
            <a:r>
              <a:rPr lang="en-US" altLang="zh-CN" dirty="0"/>
              <a:t>The functional ANOVA</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052BE37-1A7F-4B04-B10B-1920D2560621}"/>
                  </a:ext>
                </a:extLst>
              </p:cNvPr>
              <p:cNvSpPr>
                <a:spLocks noGrp="1"/>
              </p:cNvSpPr>
              <p:nvPr>
                <p:ph idx="1"/>
              </p:nvPr>
            </p:nvSpPr>
            <p:spPr/>
            <p:txBody>
              <a:bodyPr>
                <a:normAutofit fontScale="92500" lnSpcReduction="10000"/>
              </a:bodyPr>
              <a:lstStyle/>
              <a:p>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x</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ℛ</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ℛ</m:t>
                    </m:r>
                    <m:r>
                      <a:rPr lang="en-US" altLang="zh-CN" b="0" i="1" smtClean="0">
                        <a:latin typeface="Cambria Math" panose="02040503050406030204" pitchFamily="18" charset="0"/>
                        <a:ea typeface="Cambria Math" panose="02040503050406030204" pitchFamily="18" charset="0"/>
                      </a:rPr>
                      <m:t>,</m:t>
                    </m:r>
                  </m:oMath>
                </a14:m>
                <a:r>
                  <a:rPr lang="en-US" altLang="zh-CN" dirty="0"/>
                  <a:t> square integrable,</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𝑘</m:t>
                            </m:r>
                          </m:sub>
                        </m:sSub>
                      </m:e>
                    </m:d>
                  </m:oMath>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oMath>
                </a14:m>
                <a:r>
                  <a:rPr lang="en-US" altLang="zh-CN" dirty="0"/>
                  <a:t>:the subset of variables whose indexes are in u,</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𝑘</m:t>
                        </m:r>
                      </m:e>
                    </m:d>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m:t>
                        </m:r>
                        <m:r>
                          <a:rPr lang="en-US" altLang="zh-CN" i="1">
                            <a:latin typeface="Cambria Math" panose="02040503050406030204" pitchFamily="18" charset="0"/>
                          </a:rPr>
                          <m:t>𝑢</m:t>
                        </m:r>
                      </m:sub>
                    </m:sSub>
                  </m:oMath>
                </a14:m>
                <a:r>
                  <a:rPr lang="en-US" altLang="zh-CN" dirty="0"/>
                  <a:t>: the subset of variables whose indexes are not in u</a:t>
                </a:r>
              </a:p>
              <a:p>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𝑘</m:t>
                            </m:r>
                          </m:e>
                        </m:d>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nary>
                      <m:naryPr>
                        <m:chr m:val="∑"/>
                        <m:supHide m:val="on"/>
                        <m:ctrlPr>
                          <a:rPr lang="en-US" altLang="zh-CN" i="1" smtClean="0">
                            <a:solidFill>
                              <a:srgbClr val="FF0000"/>
                            </a:solidFill>
                            <a:latin typeface="Cambria Math" panose="02040503050406030204" pitchFamily="18" charset="0"/>
                          </a:rPr>
                        </m:ctrlPr>
                      </m:naryPr>
                      <m:sub>
                        <m:r>
                          <m:rPr>
                            <m:brk m:alnAt="7"/>
                          </m:rPr>
                          <a:rPr lang="en-US" altLang="zh-CN" i="1">
                            <a:solidFill>
                              <a:srgbClr val="FF0000"/>
                            </a:solidFill>
                            <a:latin typeface="Cambria Math" panose="02040503050406030204" pitchFamily="18" charset="0"/>
                          </a:rPr>
                          <m:t>𝑢</m:t>
                        </m:r>
                        <m:r>
                          <a:rPr lang="en-US" altLang="zh-CN" i="1" smtClean="0">
                            <a:solidFill>
                              <a:srgbClr val="FF0000"/>
                            </a:solidFill>
                            <a:latin typeface="Cambria Math" panose="02040503050406030204" pitchFamily="18" charset="0"/>
                            <a:ea typeface="Cambria Math" panose="02040503050406030204" pitchFamily="18" charset="0"/>
                          </a:rPr>
                          <m:t>⊂</m:t>
                        </m:r>
                        <m:d>
                          <m:dPr>
                            <m:begChr m:val="{"/>
                            <m:endChr m:val="}"/>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1,2,⋯</m:t>
                            </m:r>
                            <m:r>
                              <a:rPr lang="en-US" altLang="zh-CN" i="1">
                                <a:solidFill>
                                  <a:srgbClr val="FF0000"/>
                                </a:solidFill>
                                <a:latin typeface="Cambria Math" panose="02040503050406030204" pitchFamily="18" charset="0"/>
                                <a:ea typeface="Cambria Math" panose="02040503050406030204" pitchFamily="18" charset="0"/>
                              </a:rPr>
                              <m:t>𝑘</m:t>
                            </m:r>
                          </m:e>
                        </m:d>
                      </m:sub>
                      <m:sup/>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𝑓</m:t>
                            </m:r>
                          </m:e>
                          <m:sub>
                            <m:r>
                              <a:rPr lang="en-US" altLang="zh-CN" i="1">
                                <a:solidFill>
                                  <a:srgbClr val="FF0000"/>
                                </a:solidFill>
                                <a:latin typeface="Cambria Math" panose="02040503050406030204" pitchFamily="18" charset="0"/>
                              </a:rPr>
                              <m:t>𝑢</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e>
                    </m:nary>
                  </m:oMath>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sub>
                        </m:sSub>
                      </m:sub>
                      <m:sup/>
                      <m:e>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sub>
                            </m:sSub>
                          </m:sub>
                        </m:sSub>
                      </m:e>
                    </m:nary>
                    <m:r>
                      <a:rPr lang="en-US" altLang="zh-CN" b="0" i="1" smtClean="0">
                        <a:solidFill>
                          <a:srgbClr val="FF0000"/>
                        </a:solidFill>
                        <a:latin typeface="Cambria Math" panose="02040503050406030204" pitchFamily="18" charset="0"/>
                      </a:rPr>
                      <m:t>=</m:t>
                    </m:r>
                    <m:nary>
                      <m:naryPr>
                        <m:ctrlPr>
                          <a:rPr lang="en-US" altLang="zh-CN" i="1">
                            <a:solidFill>
                              <a:srgbClr val="FF0000"/>
                            </a:solidFill>
                            <a:latin typeface="Cambria Math" panose="02040503050406030204" pitchFamily="18" charset="0"/>
                          </a:rPr>
                        </m:ctrlPr>
                      </m:naryPr>
                      <m:sub>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𝑢</m:t>
                            </m:r>
                          </m:sub>
                        </m:sSub>
                      </m:sub>
                      <m:sup/>
                      <m:e>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𝐹</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nary>
                          <m:naryPr>
                            <m:chr m:val="∑"/>
                            <m:ctrlPr>
                              <a:rPr lang="en-US" altLang="zh-CN" i="1">
                                <a:solidFill>
                                  <a:srgbClr val="FF0000"/>
                                </a:solidFill>
                                <a:latin typeface="Cambria Math" panose="02040503050406030204" pitchFamily="18" charset="0"/>
                              </a:rPr>
                            </m:ctrlPr>
                          </m:naryPr>
                          <m:sub>
                            <m:r>
                              <m:rPr>
                                <m:brk m:alnAt="23"/>
                              </m:rPr>
                              <a:rPr lang="en-US" altLang="zh-CN" i="1">
                                <a:solidFill>
                                  <a:srgbClr val="FF0000"/>
                                </a:solidFill>
                                <a:latin typeface="Cambria Math" panose="02040503050406030204" pitchFamily="18" charset="0"/>
                              </a:rPr>
                              <m:t>𝑣</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𝑢</m:t>
                            </m:r>
                          </m:sub>
                          <m:sup/>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𝑓</m:t>
                                </m:r>
                              </m:e>
                              <m:sub>
                                <m:r>
                                  <a:rPr lang="en-US" altLang="zh-CN" i="1">
                                    <a:solidFill>
                                      <a:srgbClr val="FF0000"/>
                                    </a:solidFill>
                                    <a:latin typeface="Cambria Math" panose="02040503050406030204" pitchFamily="18" charset="0"/>
                                  </a:rPr>
                                  <m:t>𝑣</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e>
                        </m:nary>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𝑑</m:t>
                            </m:r>
                          </m:e>
                          <m:sub>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𝑢</m:t>
                                </m:r>
                              </m:sub>
                            </m:sSub>
                          </m:sub>
                        </m:sSub>
                      </m:e>
                    </m:nary>
                  </m:oMath>
                </a14:m>
                <a:endParaRPr lang="en-US" altLang="zh-CN" dirty="0"/>
              </a:p>
              <a:p>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i="1">
                            <a:solidFill>
                              <a:schemeClr val="tx1"/>
                            </a:solidFill>
                            <a:latin typeface="Cambria Math" panose="02040503050406030204" pitchFamily="18" charset="0"/>
                          </a:rPr>
                          <m:t>𝑢</m:t>
                        </m:r>
                      </m:sub>
                    </m:sSub>
                  </m:oMath>
                </a14:m>
                <a:r>
                  <a:rPr lang="zh-CN" altLang="en-US" dirty="0">
                    <a:solidFill>
                      <a:schemeClr val="tx1"/>
                    </a:solidFill>
                  </a:rPr>
                  <a:t> </a:t>
                </a:r>
                <a:r>
                  <a:rPr lang="en-US" altLang="zh-CN" dirty="0">
                    <a:solidFill>
                      <a:schemeClr val="tx1"/>
                    </a:solidFill>
                  </a:rPr>
                  <a:t>are orthogonal</a:t>
                </a:r>
                <a:r>
                  <a:rPr lang="zh-CN" altLang="en-US" dirty="0">
                    <a:solidFill>
                      <a:schemeClr val="tx1"/>
                    </a:solidFill>
                  </a:rPr>
                  <a:t>（正交）</a:t>
                </a:r>
                <a:r>
                  <a:rPr lang="en-US" altLang="zh-CN" dirty="0">
                    <a:solidFill>
                      <a:schemeClr val="tx1"/>
                    </a:solidFill>
                  </a:rPr>
                  <a:t>, </a:t>
                </a:r>
                <a14:m>
                  <m:oMath xmlns:m="http://schemas.openxmlformats.org/officeDocument/2006/math">
                    <m:nary>
                      <m:naryPr>
                        <m:limLoc m:val="undOvr"/>
                        <m:subHide m:val="on"/>
                        <m:supHide m:val="on"/>
                        <m:ctrlPr>
                          <a:rPr lang="en-US" altLang="zh-CN" i="1" smtClean="0">
                            <a:solidFill>
                              <a:schemeClr val="tx1"/>
                            </a:solidFill>
                            <a:latin typeface="Cambria Math" panose="02040503050406030204" pitchFamily="18" charset="0"/>
                          </a:rPr>
                        </m:ctrlPr>
                      </m:naryPr>
                      <m:sub/>
                      <m:sup/>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i="1">
                                <a:solidFill>
                                  <a:schemeClr val="tx1"/>
                                </a:solidFill>
                                <a:latin typeface="Cambria Math" panose="02040503050406030204" pitchFamily="18" charset="0"/>
                              </a:rPr>
                              <m:t>𝑢</m:t>
                            </m:r>
                          </m:sub>
                        </m:sSub>
                        <m:r>
                          <a:rPr lang="en-US" altLang="zh-CN">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i="1">
                                <a:solidFill>
                                  <a:schemeClr val="tx1"/>
                                </a:solidFill>
                                <a:latin typeface="Cambria Math" panose="02040503050406030204" pitchFamily="18" charset="0"/>
                              </a:rPr>
                              <m:t>𝑣</m:t>
                            </m:r>
                          </m:sub>
                        </m:s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𝑢</m:t>
                                </m:r>
                              </m:sub>
                            </m:sSub>
                          </m:sub>
                        </m:s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𝑑</m:t>
                            </m:r>
                          </m:e>
                          <m: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𝑣</m:t>
                                </m:r>
                              </m:sub>
                            </m:sSub>
                          </m:sub>
                        </m:sSub>
                        <m:r>
                          <a:rPr lang="en-US" altLang="zh-CN" i="1">
                            <a:solidFill>
                              <a:schemeClr val="tx1"/>
                            </a:solidFill>
                            <a:latin typeface="Cambria Math" panose="02040503050406030204" pitchFamily="18" charset="0"/>
                          </a:rPr>
                          <m:t>=0</m:t>
                        </m:r>
                      </m:e>
                    </m:nary>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𝑢</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𝑣</m:t>
                    </m:r>
                    <m:r>
                      <a:rPr lang="en-US" altLang="zh-CN" b="0" i="1" smtClean="0">
                        <a:solidFill>
                          <a:schemeClr val="tx1"/>
                        </a:solidFill>
                        <a:latin typeface="Cambria Math" panose="02040503050406030204" pitchFamily="18" charset="0"/>
                      </a:rPr>
                      <m:t>)</m:t>
                    </m:r>
                  </m:oMath>
                </a14:m>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𝜎</m:t>
                        </m:r>
                      </m:e>
                      <m:sup>
                        <m:r>
                          <a:rPr lang="en-US" altLang="zh-CN" i="1">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nary>
                      <m:naryPr>
                        <m:limLoc m:val="undOvr"/>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𝑥</m:t>
                            </m:r>
                          </m:sub>
                        </m:sSub>
                      </m:e>
                    </m:nary>
                  </m:oMath>
                </a14:m>
                <a:r>
                  <a:rPr lang="en-US" altLang="zh-CN" dirty="0"/>
                  <a:t>,</a:t>
                </a:r>
              </a:p>
              <a:p>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𝐹</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1,2,⋯</m:t>
                            </m:r>
                            <m:r>
                              <a:rPr lang="en-US" altLang="zh-CN" i="1">
                                <a:latin typeface="Cambria Math" panose="02040503050406030204" pitchFamily="18" charset="0"/>
                                <a:ea typeface="Cambria Math" panose="02040503050406030204" pitchFamily="18" charset="0"/>
                              </a:rPr>
                              <m:t>𝑘</m:t>
                            </m:r>
                          </m:e>
                        </m:d>
                      </m:sub>
                      <m:sup/>
                      <m:e>
                        <m:sSubSup>
                          <m:sSubSupPr>
                            <m:ctrlPr>
                              <a:rPr lang="en-US" altLang="zh-CN" i="1" smtClean="0">
                                <a:latin typeface="Cambria Math" panose="02040503050406030204" pitchFamily="18" charset="0"/>
                                <a:ea typeface="Cambria Math" panose="02040503050406030204" pitchFamily="18" charset="0"/>
                              </a:rPr>
                            </m:ctrlPr>
                          </m:sSubSupPr>
                          <m:e>
                            <m:r>
                              <a:rPr lang="zh-CN" altLang="en-US" i="1" smtClean="0">
                                <a:latin typeface="Cambria Math" panose="02040503050406030204" pitchFamily="18" charset="0"/>
                                <a:ea typeface="Cambria Math" panose="02040503050406030204" pitchFamily="18" charset="0"/>
                              </a:rPr>
                              <m:t>𝜎</m:t>
                            </m:r>
                          </m:e>
                          <m:sub>
                            <m:r>
                              <a:rPr lang="en-US" altLang="zh-CN" b="0" i="1" smtClean="0">
                                <a:latin typeface="Cambria Math" panose="02040503050406030204" pitchFamily="18" charset="0"/>
                                <a:ea typeface="Cambria Math" panose="02040503050406030204" pitchFamily="18" charset="0"/>
                              </a:rPr>
                              <m:t>𝑢</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𝑢</m:t>
                            </m:r>
                          </m:sub>
                        </m:sSub>
                        <m:r>
                          <a:rPr lang="en-US" altLang="zh-CN" b="0" i="1" smtClean="0">
                            <a:latin typeface="Cambria Math" panose="02040503050406030204" pitchFamily="18" charset="0"/>
                            <a:ea typeface="Cambria Math" panose="02040503050406030204" pitchFamily="18" charset="0"/>
                          </a:rPr>
                          <m:t>)</m:t>
                        </m:r>
                      </m:e>
                    </m:nary>
                    <m:r>
                      <a:rPr lang="en-US" altLang="zh-CN" b="0" i="1" smtClean="0">
                        <a:solidFill>
                          <a:srgbClr val="FF0000"/>
                        </a:solidFill>
                        <a:latin typeface="Cambria Math" panose="02040503050406030204" pitchFamily="18" charset="0"/>
                        <a:ea typeface="Cambria Math" panose="02040503050406030204" pitchFamily="18" charset="0"/>
                      </a:rPr>
                      <m:t>=</m:t>
                    </m:r>
                    <m:nary>
                      <m:naryPr>
                        <m:chr m:val="∑"/>
                        <m:supHide m:val="on"/>
                        <m:ctrlPr>
                          <a:rPr lang="en-US" altLang="zh-CN" i="1">
                            <a:solidFill>
                              <a:srgbClr val="FF0000"/>
                            </a:solidFill>
                            <a:latin typeface="Cambria Math" panose="02040503050406030204" pitchFamily="18" charset="0"/>
                          </a:rPr>
                        </m:ctrlPr>
                      </m:naryPr>
                      <m:sub>
                        <m:r>
                          <m:rPr>
                            <m:brk m:alnAt="7"/>
                          </m:rPr>
                          <a:rPr lang="en-US" altLang="zh-CN" i="1">
                            <a:solidFill>
                              <a:srgbClr val="FF0000"/>
                            </a:solidFill>
                            <a:latin typeface="Cambria Math" panose="02040503050406030204" pitchFamily="18" charset="0"/>
                          </a:rPr>
                          <m:t>𝑢</m:t>
                        </m:r>
                        <m:r>
                          <a:rPr lang="en-US" altLang="zh-CN" i="1">
                            <a:solidFill>
                              <a:srgbClr val="FF0000"/>
                            </a:solidFill>
                            <a:latin typeface="Cambria Math" panose="02040503050406030204" pitchFamily="18" charset="0"/>
                            <a:ea typeface="Cambria Math" panose="02040503050406030204" pitchFamily="18" charset="0"/>
                          </a:rPr>
                          <m:t>⊂</m:t>
                        </m:r>
                        <m:d>
                          <m:dPr>
                            <m:begChr m:val="{"/>
                            <m:endChr m:val="}"/>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1,2,⋯</m:t>
                            </m:r>
                            <m:r>
                              <a:rPr lang="en-US" altLang="zh-CN" i="1">
                                <a:solidFill>
                                  <a:srgbClr val="FF0000"/>
                                </a:solidFill>
                                <a:latin typeface="Cambria Math" panose="02040503050406030204" pitchFamily="18" charset="0"/>
                                <a:ea typeface="Cambria Math" panose="02040503050406030204" pitchFamily="18" charset="0"/>
                              </a:rPr>
                              <m:t>𝑘</m:t>
                            </m:r>
                          </m:e>
                        </m:d>
                      </m:sub>
                      <m:sup/>
                      <m:e>
                        <m:sSubSup>
                          <m:sSubSupPr>
                            <m:ctrlPr>
                              <a:rPr lang="en-US" altLang="zh-CN" i="1">
                                <a:solidFill>
                                  <a:srgbClr val="FF0000"/>
                                </a:solidFill>
                                <a:latin typeface="Cambria Math" panose="02040503050406030204" pitchFamily="18" charset="0"/>
                                <a:ea typeface="Cambria Math" panose="02040503050406030204" pitchFamily="18" charset="0"/>
                              </a:rPr>
                            </m:ctrlPr>
                          </m:sSubSupPr>
                          <m:e>
                            <m:r>
                              <a:rPr lang="zh-CN" altLang="en-US" i="1">
                                <a:solidFill>
                                  <a:srgbClr val="FF0000"/>
                                </a:solidFill>
                                <a:latin typeface="Cambria Math" panose="02040503050406030204" pitchFamily="18" charset="0"/>
                                <a:ea typeface="Cambria Math" panose="02040503050406030204" pitchFamily="18" charset="0"/>
                              </a:rPr>
                              <m:t>𝜎</m:t>
                            </m:r>
                          </m:e>
                          <m:sub>
                            <m:r>
                              <a:rPr lang="en-US" altLang="zh-CN" i="1">
                                <a:solidFill>
                                  <a:srgbClr val="FF0000"/>
                                </a:solidFill>
                                <a:latin typeface="Cambria Math" panose="02040503050406030204" pitchFamily="18" charset="0"/>
                                <a:ea typeface="Cambria Math" panose="02040503050406030204" pitchFamily="18" charset="0"/>
                              </a:rPr>
                              <m:t>𝑢</m:t>
                            </m:r>
                          </m:sub>
                          <m:sup>
                            <m:r>
                              <a:rPr lang="en-US" altLang="zh-CN" i="1">
                                <a:solidFill>
                                  <a:srgbClr val="FF0000"/>
                                </a:solidFill>
                                <a:latin typeface="Cambria Math" panose="02040503050406030204" pitchFamily="18" charset="0"/>
                                <a:ea typeface="Cambria Math" panose="02040503050406030204" pitchFamily="18" charset="0"/>
                              </a:rPr>
                              <m:t>2</m:t>
                            </m:r>
                          </m:sup>
                        </m:sSubSup>
                        <m:r>
                          <a:rPr lang="en-US" altLang="zh-CN" i="1">
                            <a:solidFill>
                              <a:srgbClr val="FF0000"/>
                            </a:solidFill>
                            <a:latin typeface="Cambria Math" panose="02040503050406030204" pitchFamily="18" charset="0"/>
                            <a:ea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𝑓</m:t>
                            </m:r>
                          </m:e>
                          <m:sub>
                            <m:r>
                              <a:rPr lang="en-US" altLang="zh-CN" i="1">
                                <a:solidFill>
                                  <a:srgbClr val="FF0000"/>
                                </a:solidFill>
                                <a:latin typeface="Cambria Math" panose="02040503050406030204" pitchFamily="18" charset="0"/>
                              </a:rPr>
                              <m:t>𝑢</m:t>
                            </m:r>
                          </m:sub>
                        </m:sSub>
                        <m:r>
                          <a:rPr lang="en-US" altLang="zh-CN" i="1">
                            <a:solidFill>
                              <a:srgbClr val="FF0000"/>
                            </a:solidFill>
                            <a:latin typeface="Cambria Math" panose="02040503050406030204" pitchFamily="18" charset="0"/>
                            <a:ea typeface="Cambria Math" panose="02040503050406030204" pitchFamily="18" charset="0"/>
                          </a:rPr>
                          <m:t>)</m:t>
                        </m:r>
                      </m:e>
                    </m:nary>
                  </m:oMath>
                </a14:m>
                <a:r>
                  <a:rPr lang="en-US" altLang="zh-CN" dirty="0"/>
                  <a:t>, then scaled to </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𝐹</m:t>
                        </m:r>
                      </m:e>
                    </m:d>
                    <m:r>
                      <a:rPr lang="en-US" altLang="zh-CN" i="1">
                        <a:latin typeface="Cambria Math" panose="02040503050406030204" pitchFamily="18" charset="0"/>
                      </a:rPr>
                      <m:t>=</m:t>
                    </m:r>
                  </m:oMath>
                </a14:m>
                <a:r>
                  <a:rPr lang="en-US" altLang="zh-CN" dirty="0"/>
                  <a:t>1</a:t>
                </a:r>
                <a:endParaRPr lang="zh-CN" altLang="en-US" dirty="0"/>
              </a:p>
            </p:txBody>
          </p:sp>
        </mc:Choice>
        <mc:Fallback>
          <p:sp>
            <p:nvSpPr>
              <p:cNvPr id="3" name="内容占位符 2">
                <a:extLst>
                  <a:ext uri="{FF2B5EF4-FFF2-40B4-BE49-F238E27FC236}">
                    <a16:creationId xmlns:a16="http://schemas.microsoft.com/office/drawing/2014/main" id="{6052BE37-1A7F-4B04-B10B-1920D2560621}"/>
                  </a:ext>
                </a:extLst>
              </p:cNvPr>
              <p:cNvSpPr>
                <a:spLocks noGrp="1" noRot="1" noChangeAspect="1" noMove="1" noResize="1" noEditPoints="1" noAdjustHandles="1" noChangeArrowheads="1" noChangeShapeType="1" noTextEdit="1"/>
              </p:cNvSpPr>
              <p:nvPr>
                <p:ph idx="1"/>
              </p:nvPr>
            </p:nvSpPr>
            <p:spPr>
              <a:blipFill>
                <a:blip r:embed="rId2"/>
                <a:stretch>
                  <a:fillRect t="-2661"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89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ED885-F804-424D-95A1-DCD6D6A27FC3}"/>
              </a:ext>
            </a:extLst>
          </p:cNvPr>
          <p:cNvSpPr>
            <a:spLocks noGrp="1"/>
          </p:cNvSpPr>
          <p:nvPr>
            <p:ph type="title"/>
          </p:nvPr>
        </p:nvSpPr>
        <p:spPr/>
        <p:txBody>
          <a:bodyPr/>
          <a:lstStyle/>
          <a:p>
            <a:r>
              <a:rPr lang="en-US" altLang="zh-CN" dirty="0"/>
              <a:t>Partial dependence plots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7BBDEF-F1AF-4831-B44B-F6F7D2AAF2AD}"/>
                  </a:ext>
                </a:extLst>
              </p:cNvPr>
              <p:cNvSpPr>
                <a:spLocks noGrp="1"/>
              </p:cNvSpPr>
              <p:nvPr>
                <p:ph idx="1"/>
              </p:nvPr>
            </p:nvSpPr>
            <p:spPr/>
            <p:txBody>
              <a:bodyPr>
                <a:norm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m:t>
                            </m:r>
                            <m:r>
                              <a:rPr lang="en-US" altLang="zh-CN" i="1">
                                <a:latin typeface="Cambria Math" panose="02040503050406030204" pitchFamily="18" charset="0"/>
                              </a:rPr>
                              <m:t>𝑢</m:t>
                            </m:r>
                          </m:sub>
                        </m:sSub>
                      </m:sub>
                    </m:s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r>
                      <a:rPr lang="en-US" altLang="zh-CN" i="1">
                        <a:latin typeface="Cambria Math" panose="02040503050406030204" pitchFamily="18" charset="0"/>
                      </a:rPr>
                      <m:t>=</m:t>
                    </m:r>
                    <m:nary>
                      <m:naryPr>
                        <m:limLoc m:val="undOvr"/>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𝐹</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m:t>
                                </m:r>
                                <m:r>
                                  <a:rPr lang="en-US" altLang="zh-CN" i="1">
                                    <a:latin typeface="Cambria Math" panose="02040503050406030204" pitchFamily="18" charset="0"/>
                                  </a:rPr>
                                  <m:t>𝑢</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m:t>
                            </m:r>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m:t>
                                </m:r>
                                <m:r>
                                  <a:rPr lang="en-US" altLang="zh-CN" i="1">
                                    <a:latin typeface="Cambria Math" panose="02040503050406030204" pitchFamily="18" charset="0"/>
                                  </a:rPr>
                                  <m:t>𝑢</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m:t>
                                </m:r>
                                <m:r>
                                  <a:rPr lang="en-US" altLang="zh-CN" i="1">
                                    <a:latin typeface="Cambria Math" panose="02040503050406030204" pitchFamily="18" charset="0"/>
                                  </a:rPr>
                                  <m:t>𝑢</m:t>
                                </m:r>
                              </m:sub>
                            </m:sSub>
                          </m:sub>
                        </m:sSub>
                      </m:e>
                    </m:nary>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m:t>
                            </m:r>
                            <m:r>
                              <a:rPr lang="en-US" altLang="zh-CN" i="1">
                                <a:latin typeface="Cambria Math" panose="02040503050406030204" pitchFamily="18" charset="0"/>
                              </a:rPr>
                              <m:t>𝑢</m:t>
                            </m:r>
                          </m:sub>
                        </m:sSub>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ub>
                        </m:sSub>
                      </m:e>
                    </m:d>
                    <m:r>
                      <a:rPr lang="en-US" altLang="zh-CN" i="1">
                        <a:latin typeface="Cambria Math" panose="02040503050406030204" pitchFamily="18" charset="0"/>
                      </a:rPr>
                      <m:t>=</m:t>
                    </m:r>
                    <m:nary>
                      <m:naryPr>
                        <m:limLoc m:val="undOvr"/>
                        <m:subHide m:val="on"/>
                        <m:supHide m:val="on"/>
                        <m:ctrlPr>
                          <a:rPr lang="en-US" altLang="zh-CN" i="1">
                            <a:latin typeface="Cambria Math" panose="02040503050406030204" pitchFamily="18" charset="0"/>
                          </a:rPr>
                        </m:ctrlPr>
                      </m:naryPr>
                      <m:sub/>
                      <m:sup/>
                      <m:e>
                        <m:r>
                          <a:rPr lang="en-US" altLang="zh-CN" i="1">
                            <a:latin typeface="Cambria Math" panose="02040503050406030204" pitchFamily="18" charset="0"/>
                          </a:rPr>
                          <m:t>𝐹</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m:t>
                                </m:r>
                                <m:r>
                                  <a:rPr lang="en-US" altLang="zh-CN" i="1">
                                    <a:latin typeface="Cambria Math" panose="02040503050406030204" pitchFamily="18" charset="0"/>
                                  </a:rPr>
                                  <m:t>𝑢</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m:t>
                            </m:r>
                            <m:r>
                              <a:rPr lang="en-US" altLang="zh-CN" i="1">
                                <a:latin typeface="Cambria Math" panose="02040503050406030204" pitchFamily="18" charset="0"/>
                              </a:rPr>
                              <m:t>𝑢</m:t>
                            </m:r>
                          </m:sub>
                        </m:sSub>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m:t>
                                </m:r>
                                <m:r>
                                  <a:rPr lang="en-US" altLang="zh-CN" i="1">
                                    <a:latin typeface="Cambria Math" panose="02040503050406030204" pitchFamily="18" charset="0"/>
                                  </a:rPr>
                                  <m:t>𝑢</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m:t>
                                </m:r>
                                <m:r>
                                  <a:rPr lang="en-US" altLang="zh-CN" i="1">
                                    <a:latin typeface="Cambria Math" panose="02040503050406030204" pitchFamily="18" charset="0"/>
                                  </a:rPr>
                                  <m:t>𝑢</m:t>
                                </m:r>
                              </m:sub>
                            </m:sSub>
                          </m:sub>
                        </m:sSub>
                      </m:e>
                    </m:nary>
                  </m:oMath>
                </a14:m>
                <a:endParaRPr lang="en-US" altLang="zh-CN" dirty="0"/>
              </a:p>
              <a:p>
                <a:r>
                  <a:rPr lang="en-US" altLang="zh-CN" dirty="0"/>
                  <a:t>Taking the marginal distribution rather than a conditional distribution given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oMath>
                </a14:m>
                <a:r>
                  <a:rPr lang="zh-CN" altLang="en-US" dirty="0"/>
                  <a:t> </a:t>
                </a:r>
                <a:r>
                  <a:rPr lang="en-US" altLang="zh-CN" dirty="0"/>
                  <a:t>preserves additive structure in F in the sense that the partial dependence recovers the components of an additive function up to a constant.</a:t>
                </a:r>
              </a:p>
              <a:p>
                <a:r>
                  <a:rPr lang="zh-CN" altLang="en-US" dirty="0"/>
                  <a:t>使用边缘分布（比条件分布）可以保存数据的</a:t>
                </a:r>
                <a:r>
                  <a:rPr lang="en-US" altLang="zh-CN" dirty="0"/>
                  <a:t>additive structure,</a:t>
                </a:r>
                <a:r>
                  <a:rPr lang="zh-CN" altLang="en-US" dirty="0"/>
                  <a:t>部分依赖使加性函数的分量恢复到常数</a:t>
                </a:r>
                <a:r>
                  <a:rPr lang="en-US" altLang="zh-CN" dirty="0"/>
                  <a:t>.</a:t>
                </a:r>
              </a:p>
              <a:p>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𝑢</m:t>
                            </m:r>
                          </m:sub>
                        </m:sSub>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𝑢</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m:rPr>
                            <m:brk m:alnAt="23"/>
                          </m:rP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e>
                    </m:nary>
                  </m:oMath>
                </a14:m>
                <a:r>
                  <a:rPr lang="en-US" altLang="zh-CN" dirty="0"/>
                  <a:t>  </a:t>
                </a:r>
                <a:r>
                  <a:rPr lang="zh-CN" altLang="en-US" dirty="0"/>
                  <a:t>第</a:t>
                </a:r>
                <a:r>
                  <a:rPr lang="en-US" altLang="zh-CN" dirty="0" err="1"/>
                  <a:t>i</a:t>
                </a:r>
                <a:r>
                  <a:rPr lang="zh-CN" altLang="en-US" dirty="0"/>
                  <a:t>个样本</a:t>
                </a:r>
                <a:r>
                  <a:rPr lang="en-US" altLang="zh-CN" dirty="0"/>
                  <a:t>,</a:t>
                </a:r>
                <a:r>
                  <a:rPr lang="zh-CN" altLang="en-US" dirty="0"/>
                  <a:t>对非</a:t>
                </a:r>
                <a:r>
                  <a:rPr lang="en-US" altLang="zh-CN" dirty="0"/>
                  <a:t>u</a:t>
                </a:r>
                <a:r>
                  <a:rPr lang="zh-CN" altLang="en-US" dirty="0"/>
                  <a:t>参数求期望</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F37BBDEF-F1AF-4831-B44B-F6F7D2AAF2AD}"/>
                  </a:ext>
                </a:extLst>
              </p:cNvPr>
              <p:cNvSpPr>
                <a:spLocks noGrp="1" noRot="1" noChangeAspect="1" noMove="1" noResize="1" noEditPoints="1" noAdjustHandles="1" noChangeArrowheads="1" noChangeShapeType="1" noTextEdit="1"/>
              </p:cNvSpPr>
              <p:nvPr>
                <p:ph idx="1"/>
              </p:nvPr>
            </p:nvSpPr>
            <p:spPr>
              <a:blipFill>
                <a:blip r:embed="rId2"/>
                <a:stretch>
                  <a:fillRect l="-1043" t="-6022"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881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232A4-4AAA-42E0-B870-EB6F1C0B1F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FFAB64E-7A3F-40E3-9FFC-E9DB8A2FE04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D38705E-F058-451F-BDED-45AE7E1F7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40" y="926328"/>
            <a:ext cx="11621507" cy="5250635"/>
          </a:xfrm>
          <a:prstGeom prst="rect">
            <a:avLst/>
          </a:prstGeom>
        </p:spPr>
      </p:pic>
    </p:spTree>
    <p:extLst>
      <p:ext uri="{BB962C8B-B14F-4D97-AF65-F5344CB8AC3E}">
        <p14:creationId xmlns:p14="http://schemas.microsoft.com/office/powerpoint/2010/main" val="269480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0D8DC-F696-4611-86BD-9201C833A9B5}"/>
              </a:ext>
            </a:extLst>
          </p:cNvPr>
          <p:cNvSpPr>
            <a:spLocks noGrp="1"/>
          </p:cNvSpPr>
          <p:nvPr>
            <p:ph type="title"/>
          </p:nvPr>
        </p:nvSpPr>
        <p:spPr/>
        <p:txBody>
          <a:bodyPr/>
          <a:lstStyle/>
          <a:p>
            <a:r>
              <a:rPr lang="en-US" altLang="zh-CN" dirty="0"/>
              <a:t>Test of ANOVA structure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8CB42C4-0138-4071-B54D-71B5459314BF}"/>
                  </a:ext>
                </a:extLst>
              </p:cNvPr>
              <p:cNvSpPr>
                <a:spLocks noGrp="1"/>
              </p:cNvSpPr>
              <p:nvPr>
                <p:ph idx="1"/>
              </p:nvPr>
            </p:nvSpPr>
            <p:spPr>
              <a:xfrm>
                <a:off x="838200" y="1825625"/>
                <a:ext cx="10515600" cy="4667250"/>
              </a:xfrm>
            </p:spPr>
            <p:txBody>
              <a:bodyPr>
                <a:normAutofit/>
              </a:bodyPr>
              <a:lstStyle/>
              <a:p>
                <a:r>
                  <a:rPr lang="en-US" altLang="zh-CN" dirty="0"/>
                  <a:t>A function f has ANOVA structure described by a collection  U of the subsets of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𝑘</m:t>
                        </m:r>
                      </m:e>
                    </m:d>
                  </m:oMath>
                </a14:m>
                <a:r>
                  <a:rPr lang="zh-CN" altLang="en-US" dirty="0"/>
                  <a:t> </a:t>
                </a:r>
                <a:r>
                  <a:rPr lang="en-US" altLang="zh-CN" dirty="0"/>
                  <a:t>if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0 for all u that are proper supersets of some element of U</a:t>
                </a:r>
              </a:p>
              <a:p>
                <a:r>
                  <a:rPr lang="en-US" altLang="zh-CN" dirty="0">
                    <a:solidFill>
                      <a:schemeClr val="tx1"/>
                    </a:solidFill>
                  </a:rPr>
                  <a:t>U</a:t>
                </a:r>
                <a:r>
                  <a:rPr lang="zh-CN" altLang="en-US" dirty="0">
                    <a:solidFill>
                      <a:schemeClr val="tx1"/>
                    </a:solidFill>
                  </a:rPr>
                  <a:t>是</a:t>
                </a:r>
                <a14:m>
                  <m:oMath xmlns:m="http://schemas.openxmlformats.org/officeDocument/2006/math">
                    <m:d>
                      <m:dPr>
                        <m:begChr m:val="{"/>
                        <m:endChr m:val="}"/>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𝑘</m:t>
                        </m:r>
                      </m:e>
                    </m:d>
                  </m:oMath>
                </a14:m>
                <a:r>
                  <a:rPr lang="zh-CN" altLang="en-US" dirty="0">
                    <a:solidFill>
                      <a:schemeClr val="tx1"/>
                    </a:solidFill>
                  </a:rPr>
                  <a:t>的子集的集合；但</a:t>
                </a:r>
                <a:r>
                  <a:rPr lang="en-US" altLang="zh-CN" dirty="0">
                    <a:solidFill>
                      <a:schemeClr val="tx1"/>
                    </a:solidFill>
                  </a:rPr>
                  <a:t>u</a:t>
                </a:r>
                <a:r>
                  <a:rPr lang="zh-CN" altLang="en-US" dirty="0">
                    <a:solidFill>
                      <a:schemeClr val="tx1"/>
                    </a:solidFill>
                  </a:rPr>
                  <a:t>是</a:t>
                </a:r>
                <a:r>
                  <a:rPr lang="en-US" altLang="zh-CN" dirty="0">
                    <a:solidFill>
                      <a:schemeClr val="tx1"/>
                    </a:solidFill>
                  </a:rPr>
                  <a:t>U</a:t>
                </a:r>
                <a:r>
                  <a:rPr lang="zh-CN" altLang="en-US" dirty="0">
                    <a:solidFill>
                      <a:schemeClr val="tx1"/>
                    </a:solidFill>
                  </a:rPr>
                  <a:t>的元素的超集</a:t>
                </a:r>
                <a:endParaRPr lang="en-US" altLang="zh-CN" dirty="0">
                  <a:solidFill>
                    <a:schemeClr val="tx1"/>
                  </a:solidFill>
                </a:endParaRP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𝑈</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m:rPr>
                            <m:brk m:alnAt="23"/>
                          </m:rPr>
                          <a:rPr lang="en-US" altLang="zh-CN" b="0" i="1" smtClean="0">
                            <a:latin typeface="Cambria Math" panose="02040503050406030204" pitchFamily="18" charset="0"/>
                          </a:rPr>
                          <m:t>0</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p>
                        </m:sSup>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𝑖</m:t>
                                </m:r>
                              </m:sub>
                            </m:sSub>
                            <m:r>
                              <m:rPr>
                                <m:brk m:alnAt="7"/>
                              </m:rPr>
                              <a:rPr lang="en-US" altLang="zh-CN" b="0" i="1" smtClean="0">
                                <a:latin typeface="Cambria Math" panose="02040503050406030204" pitchFamily="18" charset="0"/>
                                <a:ea typeface="Cambria Math" panose="02040503050406030204" pitchFamily="18" charset="0"/>
                              </a:rPr>
                              <m:t>𝑈</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 (∗)</m:t>
                    </m:r>
                  </m:oMath>
                </a14:m>
                <a:endParaRPr lang="en-US" altLang="zh-CN" dirty="0"/>
              </a:p>
              <a:p>
                <a14:m>
                  <m:oMath xmlns:m="http://schemas.openxmlformats.org/officeDocument/2006/math">
                    <m:r>
                      <a:rPr lang="en-US" altLang="zh-CN" i="1">
                        <a:latin typeface="Cambria Math" panose="02040503050406030204" pitchFamily="18" charset="0"/>
                      </a:rPr>
                      <m:t>(∗) </m:t>
                    </m:r>
                  </m:oMath>
                </a14:m>
                <a:r>
                  <a:rPr lang="en-US" altLang="zh-CN" dirty="0"/>
                  <a:t>is equal to the sum of the effects indexed by subsets of the elements of U</a:t>
                </a:r>
              </a:p>
              <a:p>
                <a:r>
                  <a:rPr lang="en-US" altLang="zh-CN" dirty="0"/>
                  <a:t>Measure of goodness:</a:t>
                </a:r>
                <a14:m>
                  <m:oMath xmlns:m="http://schemas.openxmlformats.org/officeDocument/2006/math">
                    <m:r>
                      <a:rPr lang="en-US" altLang="zh-CN" i="1">
                        <a:latin typeface="Cambria Math" panose="02040503050406030204" pitchFamily="18" charset="0"/>
                      </a:rPr>
                      <m:t>𝐸</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𝑈</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sup>
                        <m:r>
                          <a:rPr lang="en-US" altLang="zh-CN" i="1">
                            <a:latin typeface="Cambria Math" panose="02040503050406030204" pitchFamily="18" charset="0"/>
                          </a:rPr>
                          <m:t>2</m:t>
                        </m:r>
                      </m:sup>
                    </m:sSup>
                  </m:oMath>
                </a14:m>
                <a:endParaRPr lang="en-US" altLang="zh-CN" dirty="0"/>
              </a:p>
            </p:txBody>
          </p:sp>
        </mc:Choice>
        <mc:Fallback>
          <p:sp>
            <p:nvSpPr>
              <p:cNvPr id="3" name="内容占位符 2">
                <a:extLst>
                  <a:ext uri="{FF2B5EF4-FFF2-40B4-BE49-F238E27FC236}">
                    <a16:creationId xmlns:a16="http://schemas.microsoft.com/office/drawing/2014/main" id="{A8CB42C4-0138-4071-B54D-71B5459314BF}"/>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8504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1242</Words>
  <Application>Microsoft Office PowerPoint</Application>
  <PresentationFormat>宽屏</PresentationFormat>
  <Paragraphs>106</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Discovering additive structure in black box functions</vt:lpstr>
      <vt:lpstr>PowerPoint 演示文稿</vt:lpstr>
      <vt:lpstr>abstract</vt:lpstr>
      <vt:lpstr>introduction</vt:lpstr>
      <vt:lpstr>PowerPoint 演示文稿</vt:lpstr>
      <vt:lpstr>The functional ANOVA</vt:lpstr>
      <vt:lpstr>Partial dependence plots</vt:lpstr>
      <vt:lpstr>PowerPoint 演示文稿</vt:lpstr>
      <vt:lpstr>Test of ANOVA structure</vt:lpstr>
      <vt:lpstr>Test of ANOVA structure</vt:lpstr>
      <vt:lpstr>Test of ANOVA structure</vt:lpstr>
      <vt:lpstr>Test of ANOVA structure</vt:lpstr>
      <vt:lpstr>Empirical estimates</vt:lpstr>
      <vt:lpstr>Graphical displays</vt:lpstr>
      <vt:lpstr>The vin algorithm</vt:lpstr>
      <vt:lpstr>PowerPoint 演示文稿</vt:lpstr>
      <vt:lpstr>Upper bounds on lattice space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hanying zhang</dc:creator>
  <cp:lastModifiedBy>hanying zhang</cp:lastModifiedBy>
  <cp:revision>17</cp:revision>
  <dcterms:created xsi:type="dcterms:W3CDTF">2019-11-25T16:06:07Z</dcterms:created>
  <dcterms:modified xsi:type="dcterms:W3CDTF">2019-11-27T04:17:46Z</dcterms:modified>
</cp:coreProperties>
</file>