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3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6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7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3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8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529"/>
            <a:ext cx="7886700" cy="62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418"/>
            <a:ext cx="7886700" cy="513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6C8F-DB4E-42C0-94C0-F9FA3AA150C6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117F-016E-447F-BB5C-8D102A3A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3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ea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+mj-ea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+mj-ea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+mj-ea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+mj-ea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F655-2167-44AF-B57C-8F7F5FCE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47636"/>
            <a:ext cx="7772400" cy="22259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Sensitivity analysis of correlated inputs</a:t>
            </a:r>
            <a:r>
              <a:rPr lang="en-US" altLang="zh-CN" sz="3200" dirty="0" smtClean="0"/>
              <a:t>: </a:t>
            </a:r>
            <a:br>
              <a:rPr lang="en-US" altLang="zh-CN" sz="3200" dirty="0" smtClean="0"/>
            </a:br>
            <a:r>
              <a:rPr lang="en-US" altLang="zh-CN" sz="3200" dirty="0" smtClean="0"/>
              <a:t>application </a:t>
            </a:r>
            <a:r>
              <a:rPr lang="en-US" altLang="zh-CN" sz="3200" dirty="0"/>
              <a:t>to </a:t>
            </a:r>
            <a:r>
              <a:rPr lang="en-US" altLang="zh-CN" sz="3200" smtClean="0"/>
              <a:t>a riveting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process </a:t>
            </a:r>
            <a:r>
              <a:rPr lang="en-US" altLang="zh-CN" sz="3200" dirty="0"/>
              <a:t>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9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方法的提出</a:t>
            </a: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9" y="1035443"/>
            <a:ext cx="6633675" cy="19969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7303" y="3187514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he  </a:t>
            </a:r>
            <a:r>
              <a:rPr lang="zh-CN" altLang="en-US" dirty="0"/>
              <a:t>total contribution of the input </a:t>
            </a:r>
            <a:r>
              <a:rPr lang="zh-CN" altLang="en-US" dirty="0" smtClean="0"/>
              <a:t>X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2" y="3556846"/>
            <a:ext cx="8212893" cy="10613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8649" y="4821382"/>
            <a:ext cx="718531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he  </a:t>
            </a:r>
            <a:r>
              <a:rPr lang="zh-CN" altLang="en-US" b="1" u="sng" dirty="0"/>
              <a:t>full marginal contribution sensitivity indices </a:t>
            </a:r>
            <a:r>
              <a:rPr lang="zh-CN" altLang="en-US" dirty="0"/>
              <a:t>of the corresponding </a:t>
            </a:r>
            <a:r>
              <a:rPr lang="zh-CN" altLang="en-US" dirty="0" smtClean="0"/>
              <a:t>inputs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8" y="5549043"/>
            <a:ext cx="5718442" cy="8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Decomposition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61999" y="984640"/>
                <a:ext cx="6220691" cy="6820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12..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984640"/>
                <a:ext cx="6220691" cy="682046"/>
              </a:xfrm>
              <a:prstGeom prst="rect">
                <a:avLst/>
              </a:prstGeom>
              <a:blipFill>
                <a:blip r:embed="rId2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61998" y="1683437"/>
            <a:ext cx="595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/>
              <a:t>For the purpose of conciseness, we first rewrite the HDMR 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4099"/>
            <a:ext cx="3416877" cy="813131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04" y="2577917"/>
            <a:ext cx="6633675" cy="199694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1" y="5334740"/>
            <a:ext cx="8329889" cy="8020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1997" y="4574858"/>
            <a:ext cx="595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/>
              <a:t>Then the total unconditional variance of the output can be written explicitly as </a:t>
            </a:r>
            <a:r>
              <a:rPr lang="zh-CN" altLang="en-US" b="1" u="sng" dirty="0" smtClean="0"/>
              <a:t>follows：</a:t>
            </a:r>
            <a:endParaRPr lang="zh-CN" altLang="en-US" b="1" u="sng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18" y="3857271"/>
            <a:ext cx="2641736" cy="717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0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1998" y="113253"/>
            <a:ext cx="595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/>
              <a:t>For the purpose of conciseness, we first rewrite the HDMR 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3915"/>
            <a:ext cx="3416877" cy="8131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1998" y="1055366"/>
            <a:ext cx="5952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/>
              <a:t>In order to separate the correlated and uncorrelated </a:t>
            </a:r>
            <a:r>
              <a:rPr lang="zh-CN" altLang="en-US" b="1" u="sng" dirty="0" smtClean="0"/>
              <a:t>contributio</a:t>
            </a:r>
            <a:r>
              <a:rPr lang="en-US" altLang="zh-CN" b="1" u="sng" dirty="0" smtClean="0"/>
              <a:t>n</a:t>
            </a:r>
            <a:r>
              <a:rPr lang="zh-CN" altLang="en-US" b="1" u="sng" dirty="0" smtClean="0"/>
              <a:t>，</a:t>
            </a:r>
            <a:endParaRPr lang="en-US" altLang="zh-CN" b="1" u="sng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we first decompose each component function in</a:t>
            </a:r>
            <a:r>
              <a:rPr lang="en-US" altLang="zh-CN" b="1" dirty="0"/>
              <a:t> 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into </a:t>
            </a:r>
            <a:r>
              <a:rPr lang="en-US" altLang="zh-CN" dirty="0"/>
              <a:t>two parts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5" y="2272664"/>
            <a:ext cx="4744074" cy="26595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63323" y="2255695"/>
                <a:ext cx="3143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u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同非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标量无相关性的部分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323" y="2255695"/>
                <a:ext cx="314316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263323" y="2643810"/>
                <a:ext cx="2944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同非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标量相关性的部分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323" y="2643810"/>
                <a:ext cx="294439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肘形连接符 12"/>
          <p:cNvCxnSpPr/>
          <p:nvPr/>
        </p:nvCxnSpPr>
        <p:spPr>
          <a:xfrm>
            <a:off x="3223491" y="2540000"/>
            <a:ext cx="2039834" cy="28847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2632074" y="2255695"/>
            <a:ext cx="2631251" cy="18466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1998" y="113253"/>
            <a:ext cx="5952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/>
              <a:t>After the component functions being divided into correlated part and uncorrelated one, </a:t>
            </a:r>
            <a:endParaRPr lang="en-US" altLang="zh-CN" u="sng" dirty="0" smtClean="0"/>
          </a:p>
          <a:p>
            <a:r>
              <a:rPr lang="en-US" altLang="zh-CN" b="1" u="sng" dirty="0" smtClean="0"/>
              <a:t>the </a:t>
            </a:r>
            <a:r>
              <a:rPr lang="en-US" altLang="zh-CN" b="1" u="sng" dirty="0"/>
              <a:t>full marginal </a:t>
            </a:r>
            <a:r>
              <a:rPr lang="en-US" altLang="zh-CN" b="1" u="sng" dirty="0" smtClean="0"/>
              <a:t>contribution</a:t>
            </a:r>
            <a:r>
              <a:rPr lang="en-US" altLang="zh-CN" u="sng" dirty="0" smtClean="0"/>
              <a:t> can </a:t>
            </a:r>
            <a:r>
              <a:rPr lang="en-US" altLang="zh-CN" u="sng" dirty="0"/>
              <a:t>be decomposed as follows,</a:t>
            </a:r>
            <a:endParaRPr lang="zh-CN" altLang="en-US" u="sng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7" y="1248887"/>
            <a:ext cx="6422657" cy="18360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1998" y="3297249"/>
            <a:ext cx="595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 smtClean="0"/>
              <a:t>Three  </a:t>
            </a:r>
            <a:r>
              <a:rPr lang="en-US" altLang="zh-CN" b="1" u="sng" dirty="0"/>
              <a:t>sensitivity indices correspondingly can be </a:t>
            </a:r>
            <a:r>
              <a:rPr lang="en-US" altLang="zh-CN" b="1" u="sng" dirty="0" smtClean="0"/>
              <a:t>defined</a:t>
            </a:r>
            <a:r>
              <a:rPr lang="zh-CN" altLang="en-US" b="1" u="sng" dirty="0" smtClean="0"/>
              <a:t>：</a:t>
            </a:r>
            <a:r>
              <a:rPr lang="en-US" altLang="zh-CN" b="1" u="sng" dirty="0" smtClean="0"/>
              <a:t> </a:t>
            </a:r>
            <a:endParaRPr lang="zh-CN" altLang="en-US" b="1" u="sng" dirty="0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7" y="3974761"/>
            <a:ext cx="4870700" cy="1974951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76" y="4574866"/>
            <a:ext cx="1625684" cy="387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9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1998" y="999946"/>
            <a:ext cx="595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 smtClean="0"/>
              <a:t>The  total contribution</a:t>
            </a:r>
            <a:r>
              <a:rPr lang="en-US" altLang="zh-CN" u="sng" dirty="0" smtClean="0"/>
              <a:t> can </a:t>
            </a:r>
            <a:r>
              <a:rPr lang="en-US" altLang="zh-CN" u="sng" dirty="0"/>
              <a:t>be decomposed as follows,</a:t>
            </a:r>
            <a:endParaRPr lang="zh-CN" altLang="en-US" u="sng" dirty="0"/>
          </a:p>
        </p:txBody>
      </p:sp>
      <p:sp>
        <p:nvSpPr>
          <p:cNvPr id="6" name="矩形 5"/>
          <p:cNvSpPr/>
          <p:nvPr/>
        </p:nvSpPr>
        <p:spPr>
          <a:xfrm>
            <a:off x="761998" y="3297249"/>
            <a:ext cx="595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 smtClean="0"/>
              <a:t>Three  </a:t>
            </a:r>
            <a:r>
              <a:rPr lang="en-US" altLang="zh-CN" b="1" u="sng" dirty="0"/>
              <a:t>sensitivity indices correspondingly can be </a:t>
            </a:r>
            <a:r>
              <a:rPr lang="en-US" altLang="zh-CN" b="1" u="sng" dirty="0" smtClean="0"/>
              <a:t>defined</a:t>
            </a:r>
            <a:r>
              <a:rPr lang="zh-CN" altLang="en-US" b="1" u="sng" dirty="0" smtClean="0"/>
              <a:t>：</a:t>
            </a:r>
            <a:r>
              <a:rPr lang="en-US" altLang="zh-CN" b="1" u="sng" dirty="0" smtClean="0"/>
              <a:t> </a:t>
            </a:r>
            <a:endParaRPr lang="zh-CN" altLang="en-US" b="1" u="sng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" y="305368"/>
            <a:ext cx="8329889" cy="80203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376218" y="305368"/>
            <a:ext cx="2152073" cy="36888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99311" y="299509"/>
            <a:ext cx="4604285" cy="38639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" y="1553242"/>
            <a:ext cx="8109526" cy="1517376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9" y="3807935"/>
            <a:ext cx="5658141" cy="609631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7" y="4306734"/>
            <a:ext cx="6845652" cy="1212912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60" y="5963066"/>
            <a:ext cx="1828894" cy="450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8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u="sng" dirty="0" smtClean="0"/>
              <a:t>Comparison with  Li </a:t>
            </a:r>
            <a:endParaRPr lang="zh-CN" altLang="en-US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1418"/>
            <a:ext cx="7886700" cy="2567709"/>
          </a:xfr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r>
              <a:rPr lang="en-US" altLang="zh-CN" sz="2000" dirty="0"/>
              <a:t>Li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2010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proposed </a:t>
            </a:r>
            <a:r>
              <a:rPr lang="en-US" altLang="zh-CN" sz="2000" dirty="0"/>
              <a:t>a random sampling high dimensional model </a:t>
            </a:r>
            <a:r>
              <a:rPr lang="en-US" altLang="zh-CN" sz="2000" dirty="0" smtClean="0"/>
              <a:t>representation </a:t>
            </a:r>
            <a:r>
              <a:rPr lang="en-US" altLang="zh-CN" sz="2000" dirty="0"/>
              <a:t>(RS-HDMR) method to divide the contribution by an individual or a set of correlated inputs into correlative contribution and structural one. </a:t>
            </a:r>
            <a:endParaRPr lang="en-US" altLang="zh-CN" sz="2000" dirty="0" smtClean="0"/>
          </a:p>
          <a:p>
            <a:r>
              <a:rPr lang="en-US" altLang="zh-CN" sz="2000" dirty="0" smtClean="0"/>
              <a:t>Weakness :</a:t>
            </a:r>
            <a:endParaRPr lang="en-US" altLang="zh-CN" sz="2000" dirty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effectiveness of this method relies on the </a:t>
            </a:r>
            <a:r>
              <a:rPr lang="en-US" altLang="zh-CN" sz="2000" dirty="0" smtClean="0"/>
              <a:t>uniqueness </a:t>
            </a:r>
            <a:r>
              <a:rPr lang="en-US" altLang="zh-CN" sz="2000" dirty="0"/>
              <a:t>of the HDMR of the correlated inputs which is usually a thorny problem to deal with. </a:t>
            </a:r>
            <a:endParaRPr lang="en-US" altLang="zh-CN" sz="20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4" y="3676071"/>
            <a:ext cx="6383369" cy="822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7744" y="4611408"/>
            <a:ext cx="7260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T</a:t>
            </a:r>
            <a:r>
              <a:rPr lang="zh-CN" altLang="en-US" u="sng" dirty="0" smtClean="0"/>
              <a:t>his </a:t>
            </a:r>
            <a:r>
              <a:rPr lang="zh-CN" altLang="en-US" u="sng" dirty="0"/>
              <a:t>method is the generation of </a:t>
            </a:r>
            <a:r>
              <a:rPr lang="zh-CN" altLang="en-US" b="1" u="sng" dirty="0"/>
              <a:t>the unique HDMR for correlated inputs </a:t>
            </a:r>
            <a:r>
              <a:rPr lang="zh-CN" altLang="en-US" u="sng" dirty="0"/>
              <a:t>which is usually a complex process</a:t>
            </a:r>
            <a:r>
              <a:rPr lang="zh-CN" altLang="en-US" u="sng" dirty="0" smtClean="0"/>
              <a:t>.</a:t>
            </a:r>
            <a:r>
              <a:rPr lang="en-US" altLang="zh-CN" u="sng" dirty="0" smtClean="0"/>
              <a:t>(Hard to calculate)</a:t>
            </a:r>
            <a:endParaRPr lang="zh-CN" altLang="en-US" u="sng" dirty="0"/>
          </a:p>
        </p:txBody>
      </p:sp>
      <p:sp>
        <p:nvSpPr>
          <p:cNvPr id="7" name="矩形 6"/>
          <p:cNvSpPr/>
          <p:nvPr/>
        </p:nvSpPr>
        <p:spPr>
          <a:xfrm>
            <a:off x="737743" y="5257739"/>
            <a:ext cx="72609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ethods for </a:t>
            </a:r>
            <a:r>
              <a:rPr lang="zh-CN" altLang="en-US" dirty="0"/>
              <a:t>estimating the HDMR in case of independent variables can be used directly for the sensitivity analysis in this paper without any specific change for </a:t>
            </a:r>
            <a:r>
              <a:rPr lang="zh-CN" altLang="en-US" dirty="0" smtClean="0"/>
              <a:t>correlation</a:t>
            </a:r>
            <a:r>
              <a:rPr lang="en-US" altLang="zh-CN" dirty="0" smtClean="0"/>
              <a:t>.(Calculation convenience)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3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HDMR 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3565" y="210826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Sobol</a:t>
            </a:r>
            <a:r>
              <a:rPr lang="en-US" altLang="zh-CN" dirty="0"/>
              <a:t>, Ilya M (1993)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3565" y="1146557"/>
            <a:ext cx="340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RI </a:t>
            </a:r>
            <a:r>
              <a:rPr lang="en-US" altLang="zh-CN" dirty="0" err="1"/>
              <a:t>Cukier</a:t>
            </a:r>
            <a:r>
              <a:rPr lang="en-US" altLang="zh-CN" dirty="0"/>
              <a:t>, CM </a:t>
            </a:r>
            <a:r>
              <a:rPr lang="en-US" altLang="zh-CN" dirty="0" err="1"/>
              <a:t>Fortuin</a:t>
            </a:r>
            <a:r>
              <a:rPr lang="en-US" altLang="zh-CN" dirty="0"/>
              <a:t>, KE (1973)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1146557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start with a Fourier implementation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72000" y="210826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Milestone  : HDMR decomposition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72000" y="30699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The total sensitivity indices have been introduced </a:t>
            </a:r>
          </a:p>
        </p:txBody>
      </p:sp>
      <p:sp>
        <p:nvSpPr>
          <p:cNvPr id="15" name="矩形 14"/>
          <p:cNvSpPr/>
          <p:nvPr/>
        </p:nvSpPr>
        <p:spPr>
          <a:xfrm>
            <a:off x="533565" y="3069965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Homma and Saltelli </a:t>
            </a:r>
            <a:r>
              <a:rPr lang="en-US" altLang="zh-CN" dirty="0"/>
              <a:t>(1996)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3565" y="403166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Genyuan </a:t>
            </a:r>
            <a:r>
              <a:rPr lang="zh-CN" altLang="en-US" dirty="0"/>
              <a:t>Li</a:t>
            </a:r>
          </a:p>
        </p:txBody>
      </p:sp>
      <p:sp>
        <p:nvSpPr>
          <p:cNvPr id="17" name="矩形 16"/>
          <p:cNvSpPr/>
          <p:nvPr/>
        </p:nvSpPr>
        <p:spPr>
          <a:xfrm>
            <a:off x="4572000" y="3985502"/>
            <a:ext cx="3570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CONCEPTS AND APPLICATIONS</a:t>
            </a:r>
            <a:endParaRPr lang="en-US" altLang="zh-CN" dirty="0" smtClean="0"/>
          </a:p>
          <a:p>
            <a:r>
              <a:rPr lang="en-US" altLang="zh-CN" dirty="0" smtClean="0"/>
              <a:t>Application </a:t>
            </a:r>
            <a:r>
              <a:rPr lang="en-US" altLang="zh-CN" dirty="0"/>
              <a:t>in chemistry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26275" y="407783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(2000)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26275" y="480870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(2002,2006,2008)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26275" y="5599167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(2010,2012)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72000" y="4768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random</a:t>
            </a:r>
            <a:r>
              <a:rPr lang="zh-CN" altLang="en-US"/>
              <a:t>-</a:t>
            </a:r>
            <a:r>
              <a:rPr lang="zh-CN" altLang="en-US" smtClean="0"/>
              <a:t>sampling high </a:t>
            </a:r>
            <a:r>
              <a:rPr lang="zh-CN" altLang="en-US" dirty="0"/>
              <a:t>dimensional model representation (RS-HDMR)</a:t>
            </a:r>
          </a:p>
        </p:txBody>
      </p:sp>
      <p:sp>
        <p:nvSpPr>
          <p:cNvPr id="23" name="矩形 22"/>
          <p:cNvSpPr/>
          <p:nvPr/>
        </p:nvSpPr>
        <p:spPr>
          <a:xfrm>
            <a:off x="4572000" y="55521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 unified framework for the HDMR decomposition </a:t>
            </a: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682837" y="1515889"/>
            <a:ext cx="406400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627419" y="2477593"/>
            <a:ext cx="969817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089237" y="3393130"/>
            <a:ext cx="2041236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82837" y="4631833"/>
            <a:ext cx="2299854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94219" y="5413947"/>
            <a:ext cx="2101272" cy="1234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641274" y="5901498"/>
            <a:ext cx="2101272" cy="1234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8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28650" y="1064554"/>
                <a:ext cx="3624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Given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model of the 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64554"/>
                <a:ext cx="3624326" cy="369332"/>
              </a:xfrm>
              <a:prstGeom prst="rect">
                <a:avLst/>
              </a:prstGeom>
              <a:blipFill>
                <a:blip r:embed="rId2"/>
                <a:stretch>
                  <a:fillRect l="-134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42639" y="1491794"/>
                <a:ext cx="1891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39" y="1491794"/>
                <a:ext cx="1891736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64696" y="2061467"/>
                <a:ext cx="6723495" cy="7475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96" y="2061467"/>
                <a:ext cx="6723495" cy="7475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8648" y="3191868"/>
            <a:ext cx="779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This expansion, called </a:t>
            </a:r>
            <a:r>
              <a:rPr lang="en-US" altLang="zh-CN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high 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dimensional model representation(HDMR)</a:t>
            </a:r>
            <a:endParaRPr lang="zh-CN" altLang="en-US" b="1" u="sng" dirty="0"/>
          </a:p>
        </p:txBody>
      </p:sp>
      <p:sp>
        <p:nvSpPr>
          <p:cNvPr id="22" name="文本框 21"/>
          <p:cNvSpPr txBox="1"/>
          <p:nvPr/>
        </p:nvSpPr>
        <p:spPr>
          <a:xfrm>
            <a:off x="443345" y="3619108"/>
            <a:ext cx="8484176" cy="284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35" y="3675726"/>
            <a:ext cx="3562533" cy="622332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986892"/>
            <a:ext cx="1816193" cy="584230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" y="4679257"/>
            <a:ext cx="3073558" cy="781090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9" y="5307001"/>
            <a:ext cx="4908802" cy="838243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5200435" y="4396509"/>
            <a:ext cx="3490983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28650" y="1027609"/>
                <a:ext cx="3624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Given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model of the 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27609"/>
                <a:ext cx="3624326" cy="369332"/>
              </a:xfrm>
              <a:prstGeom prst="rect">
                <a:avLst/>
              </a:prstGeom>
              <a:blipFill>
                <a:blip r:embed="rId2"/>
                <a:stretch>
                  <a:fillRect l="-134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42639" y="1454849"/>
                <a:ext cx="1891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39" y="1454849"/>
                <a:ext cx="1891736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8648" y="3191868"/>
            <a:ext cx="779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This expansion, called </a:t>
            </a:r>
            <a:r>
              <a:rPr lang="en-US" altLang="zh-CN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high 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dimensional model representation(HDMR)</a:t>
            </a:r>
            <a:endParaRPr lang="zh-CN" altLang="en-US" b="1" u="sng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" y="3896077"/>
            <a:ext cx="7182219" cy="2660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76035" y="2056059"/>
                <a:ext cx="6220691" cy="6820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12..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5" y="2056059"/>
                <a:ext cx="6220691" cy="682046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144917" y="3896077"/>
            <a:ext cx="34483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u="sng" dirty="0" smtClean="0"/>
              <a:t>这里考虑了输入变量</a:t>
            </a:r>
            <a:r>
              <a:rPr lang="en-US" altLang="zh-CN" sz="2000" u="sng" dirty="0" smtClean="0"/>
              <a:t>X</a:t>
            </a:r>
            <a:r>
              <a:rPr lang="zh-CN" altLang="en-US" sz="2000" u="sng" dirty="0" smtClean="0"/>
              <a:t>的分布</a:t>
            </a:r>
            <a:endParaRPr lang="zh-CN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0824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6116" y="1042042"/>
            <a:ext cx="604955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For the independent inputs, all the component functions in </a:t>
            </a:r>
            <a:r>
              <a:rPr lang="en-US" altLang="zh-CN" sz="2000" dirty="0"/>
              <a:t>HDMR </a:t>
            </a:r>
            <a:r>
              <a:rPr lang="zh-CN" altLang="en-US" sz="2000" dirty="0"/>
              <a:t>are mutually orthogonal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28649" y="1772349"/>
                <a:ext cx="7028296" cy="77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)+…+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12..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772349"/>
                <a:ext cx="7028296" cy="777521"/>
              </a:xfrm>
              <a:prstGeom prst="rect">
                <a:avLst/>
              </a:prstGeom>
              <a:blipFill>
                <a:blip r:embed="rId2"/>
                <a:stretch>
                  <a:fillRect t="-77953" r="-9714" b="-164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6" y="2452221"/>
            <a:ext cx="5264421" cy="1466925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" y="4140817"/>
            <a:ext cx="7182219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6116" y="1023572"/>
            <a:ext cx="604955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For the independent inputs, all the component functions in </a:t>
            </a:r>
            <a:r>
              <a:rPr lang="en-US" altLang="zh-CN" sz="2000" dirty="0"/>
              <a:t>HDMR </a:t>
            </a:r>
            <a:r>
              <a:rPr lang="zh-CN" altLang="en-US" sz="2000" dirty="0"/>
              <a:t>are mutually orthogonal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28649" y="1753879"/>
                <a:ext cx="7028296" cy="77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)+…+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12..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753879"/>
                <a:ext cx="7028296" cy="777521"/>
              </a:xfrm>
              <a:prstGeom prst="rect">
                <a:avLst/>
              </a:prstGeom>
              <a:blipFill>
                <a:blip r:embed="rId2"/>
                <a:stretch>
                  <a:fillRect t="-77953" r="-9714" b="-164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6" y="2433751"/>
            <a:ext cx="5264421" cy="1466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8649" y="3909913"/>
            <a:ext cx="3222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then we have the first-order index which is defined as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61640" y="4483724"/>
                <a:ext cx="2932545" cy="214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40" y="4483724"/>
                <a:ext cx="2932545" cy="214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97" y="3878867"/>
            <a:ext cx="4521432" cy="75568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85" y="4984489"/>
            <a:ext cx="61217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2010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proposed </a:t>
            </a:r>
            <a:r>
              <a:rPr lang="en-US" altLang="zh-CN" sz="2000" dirty="0"/>
              <a:t>a random sampling high dimensional model </a:t>
            </a:r>
            <a:r>
              <a:rPr lang="en-US" altLang="zh-CN" sz="2000" dirty="0" smtClean="0"/>
              <a:t>representation </a:t>
            </a:r>
            <a:r>
              <a:rPr lang="en-US" altLang="zh-CN" sz="2000" dirty="0"/>
              <a:t>(RS-HDMR) method to divide the contribution by an individual or a set of correlated inputs into correlative contribution and structural one.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Weakness :</a:t>
            </a:r>
            <a:endParaRPr lang="en-US" altLang="zh-CN" sz="2000" dirty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effectiveness of this method relies on the uniqueness of the HDMR of the correlated inputs which is usually a thorny problem to deal with. </a:t>
            </a:r>
            <a:endParaRPr lang="en-US" altLang="zh-CN" sz="2000" dirty="0" smtClean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94903" y="2410691"/>
            <a:ext cx="6354042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14140" y="3569856"/>
            <a:ext cx="2160000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Mara and </a:t>
            </a:r>
            <a:r>
              <a:rPr lang="en-US" altLang="zh-CN" sz="2000" dirty="0" err="1"/>
              <a:t>Tarantola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(2012)</a:t>
            </a:r>
          </a:p>
          <a:p>
            <a:r>
              <a:rPr lang="en-US" altLang="zh-CN" sz="2000" dirty="0" smtClean="0"/>
              <a:t>derived </a:t>
            </a:r>
            <a:r>
              <a:rPr lang="en-US" altLang="zh-CN" sz="2000" dirty="0"/>
              <a:t>a set of variance-based sensitivity indices that can measure the marginal and total contributions of an individual correlated input to the output variance.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Weakness:</a:t>
            </a:r>
          </a:p>
          <a:p>
            <a:r>
              <a:rPr lang="en-US" altLang="zh-CN" sz="2000" dirty="0" smtClean="0"/>
              <a:t>Therefore</a:t>
            </a:r>
            <a:r>
              <a:rPr lang="en-US" altLang="zh-CN" sz="2000" dirty="0"/>
              <a:t>, to estimate all the sensitivity indices of the correlated inputs, one has to test n ! ( n is the number of the inputs) different orderings of the inputs and estimate the sensitivity indices for each of these orders.</a:t>
            </a:r>
            <a:endParaRPr lang="en-US" altLang="zh-CN" sz="2000" dirty="0" smtClean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372177" y="4262584"/>
            <a:ext cx="2160000" cy="0"/>
          </a:xfrm>
          <a:prstGeom prst="line">
            <a:avLst/>
          </a:prstGeom>
          <a:ln w="92075" cmpd="thickThin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5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方法的提出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43526" y="1234022"/>
                <a:ext cx="6220691" cy="6820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12..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6" y="1234022"/>
                <a:ext cx="6220691" cy="682046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28650" y="2438887"/>
                <a:ext cx="7028296" cy="77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)+…+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12..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38887"/>
                <a:ext cx="7028296" cy="777521"/>
              </a:xfrm>
              <a:prstGeom prst="rect">
                <a:avLst/>
              </a:prstGeom>
              <a:blipFill>
                <a:blip r:embed="rId3"/>
                <a:stretch>
                  <a:fillRect t="-77344" r="-9714" b="-1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013958" y="2069555"/>
            <a:ext cx="344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/>
              <a:t>When the inputs are </a:t>
            </a:r>
            <a:r>
              <a:rPr lang="en-US" altLang="zh-CN" b="1" u="sng" dirty="0" smtClean="0"/>
              <a:t>in</a:t>
            </a:r>
            <a:r>
              <a:rPr lang="zh-CN" altLang="en-US" b="1" u="sng" dirty="0" smtClean="0"/>
              <a:t>correlated</a:t>
            </a:r>
            <a:endParaRPr lang="zh-CN" altLang="en-US" b="1" u="sng" dirty="0"/>
          </a:p>
        </p:txBody>
      </p:sp>
      <p:sp>
        <p:nvSpPr>
          <p:cNvPr id="7" name="矩形 6"/>
          <p:cNvSpPr/>
          <p:nvPr/>
        </p:nvSpPr>
        <p:spPr>
          <a:xfrm>
            <a:off x="4073994" y="3394981"/>
            <a:ext cx="325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/>
              <a:t>When the inputs are </a:t>
            </a:r>
            <a:r>
              <a:rPr lang="zh-CN" altLang="en-US" b="1" u="sng" dirty="0" smtClean="0"/>
              <a:t>correlated</a:t>
            </a:r>
            <a:endParaRPr lang="zh-CN" altLang="en-US" b="1" u="sng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6" y="3991080"/>
            <a:ext cx="7329883" cy="2206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080332" y="3946132"/>
                <a:ext cx="2760164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32" y="3946132"/>
                <a:ext cx="2760164" cy="822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883077" y="5498325"/>
                <a:ext cx="4162279" cy="1198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zh-CN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12..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77" y="5498325"/>
                <a:ext cx="4162279" cy="1198405"/>
              </a:xfrm>
              <a:prstGeom prst="rect">
                <a:avLst/>
              </a:prstGeom>
              <a:blipFill>
                <a:blip r:embed="rId6"/>
                <a:stretch>
                  <a:fillRect l="-9224" t="-49746" b="-10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4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1327</Words>
  <Application>Microsoft Office PowerPoint</Application>
  <PresentationFormat>全屏显示(4:3)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华文中宋</vt:lpstr>
      <vt:lpstr>宋体</vt:lpstr>
      <vt:lpstr>Arial</vt:lpstr>
      <vt:lpstr>Cambria Math</vt:lpstr>
      <vt:lpstr>Times New Roman</vt:lpstr>
      <vt:lpstr>Office 主题​​</vt:lpstr>
      <vt:lpstr>Sensitivity analysis of correlated inputs:  application to a riveting  process model</vt:lpstr>
      <vt:lpstr>HDMR 历史</vt:lpstr>
      <vt:lpstr>推导</vt:lpstr>
      <vt:lpstr>推导</vt:lpstr>
      <vt:lpstr>推导</vt:lpstr>
      <vt:lpstr>推导</vt:lpstr>
      <vt:lpstr>文献综述</vt:lpstr>
      <vt:lpstr>文献综述</vt:lpstr>
      <vt:lpstr>新方法的提出</vt:lpstr>
      <vt:lpstr>新方法的提出</vt:lpstr>
      <vt:lpstr>Decomposition </vt:lpstr>
      <vt:lpstr>PowerPoint 演示文稿</vt:lpstr>
      <vt:lpstr>PowerPoint 演示文稿</vt:lpstr>
      <vt:lpstr>PowerPoint 演示文稿</vt:lpstr>
      <vt:lpstr>Comparison with  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hanying zhang</dc:creator>
  <cp:lastModifiedBy>ling</cp:lastModifiedBy>
  <cp:revision>30</cp:revision>
  <dcterms:created xsi:type="dcterms:W3CDTF">2019-11-25T16:06:07Z</dcterms:created>
  <dcterms:modified xsi:type="dcterms:W3CDTF">2019-11-27T04:11:47Z</dcterms:modified>
</cp:coreProperties>
</file>