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66" r:id="rId3"/>
    <p:sldId id="267" r:id="rId4"/>
    <p:sldId id="268" r:id="rId5"/>
    <p:sldId id="269" r:id="rId6"/>
    <p:sldId id="270" r:id="rId7"/>
    <p:sldId id="282" r:id="rId8"/>
    <p:sldId id="272" r:id="rId10"/>
    <p:sldId id="273" r:id="rId11"/>
    <p:sldId id="265" r:id="rId12"/>
    <p:sldId id="274" r:id="rId13"/>
    <p:sldId id="275" r:id="rId14"/>
    <p:sldId id="283" r:id="rId15"/>
    <p:sldId id="284" r:id="rId16"/>
    <p:sldId id="277" r:id="rId17"/>
    <p:sldId id="263" r:id="rId18"/>
    <p:sldId id="278" r:id="rId19"/>
    <p:sldId id="279" r:id="rId20"/>
    <p:sldId id="28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84C3AC3-0930-4A5C-AEC8-6BDF5796DD35}" type="doc">
      <dgm:prSet loTypeId="urn:microsoft.com/office/officeart/2005/8/layout/list1" loCatId="list" qsTypeId="urn:microsoft.com/office/officeart/2005/8/quickstyle/simple1" qsCatId="simple" csTypeId="urn:microsoft.com/office/officeart/2005/8/colors/accent4_1" csCatId="accent4" phldr="1"/>
      <dgm:spPr/>
      <dgm:t>
        <a:bodyPr/>
        <a:lstStyle/>
        <a:p>
          <a:endParaRPr lang="zh-CN" altLang="en-US"/>
        </a:p>
      </dgm:t>
    </dgm:pt>
    <dgm:pt modelId="{EE4D3FEB-2AFA-455D-A2AE-550C4B37B384}">
      <dgm:prSet phldrT="[文本]"/>
      <dgm:spPr/>
      <dgm:t>
        <a:bodyPr/>
        <a:lstStyle/>
        <a:p>
          <a:r>
            <a:rPr lang="zh-CN" altLang="en-US" dirty="0"/>
            <a:t>推荐系统的算法</a:t>
          </a:r>
        </a:p>
      </dgm:t>
    </dgm:pt>
    <dgm:pt modelId="{849943DE-CA3C-4D08-8DBA-6CC8BBD3037C}" cxnId="{0F9CFD77-86A1-4844-9406-875EE48F851E}" type="parTrans">
      <dgm:prSet/>
      <dgm:spPr/>
      <dgm:t>
        <a:bodyPr/>
        <a:lstStyle/>
        <a:p>
          <a:endParaRPr lang="zh-CN" altLang="en-US"/>
        </a:p>
      </dgm:t>
    </dgm:pt>
    <dgm:pt modelId="{9E1FEE6D-6760-4428-AF2C-FC9226024FF6}" cxnId="{0F9CFD77-86A1-4844-9406-875EE48F851E}" type="sibTrans">
      <dgm:prSet/>
      <dgm:spPr/>
      <dgm:t>
        <a:bodyPr/>
        <a:lstStyle/>
        <a:p>
          <a:endParaRPr lang="zh-CN" altLang="en-US"/>
        </a:p>
      </dgm:t>
    </dgm:pt>
    <dgm:pt modelId="{6C87ACD9-B98A-4716-8B26-523266BFFAC3}">
      <dgm:prSet phldrT="[文本]"/>
      <dgm:spPr/>
      <dgm:t>
        <a:bodyPr/>
        <a:lstStyle/>
        <a:p>
          <a:r>
            <a:rPr lang="zh-CN" altLang="en-US" dirty="0"/>
            <a:t>偏见的来源</a:t>
          </a:r>
        </a:p>
      </dgm:t>
    </dgm:pt>
    <dgm:pt modelId="{E4193021-3B3E-478F-B5D2-97FA50B90133}" cxnId="{AA70109F-CE2F-49C7-B8AC-73686F3E447B}" type="parTrans">
      <dgm:prSet/>
      <dgm:spPr/>
      <dgm:t>
        <a:bodyPr/>
        <a:lstStyle/>
        <a:p>
          <a:endParaRPr lang="zh-CN" altLang="en-US"/>
        </a:p>
      </dgm:t>
    </dgm:pt>
    <dgm:pt modelId="{4F8E002E-8086-4609-A550-B2486D0141F5}" cxnId="{AA70109F-CE2F-49C7-B8AC-73686F3E447B}" type="sibTrans">
      <dgm:prSet/>
      <dgm:spPr/>
      <dgm:t>
        <a:bodyPr/>
        <a:lstStyle/>
        <a:p>
          <a:endParaRPr lang="zh-CN" altLang="en-US"/>
        </a:p>
      </dgm:t>
    </dgm:pt>
    <dgm:pt modelId="{4DD42700-7362-461C-A664-408447B41A56}">
      <dgm:prSet phldrT="[文本]"/>
      <dgm:spPr/>
      <dgm:t>
        <a:bodyPr/>
        <a:lstStyle/>
        <a:p>
          <a:r>
            <a:rPr lang="zh-CN" altLang="en-US" dirty="0"/>
            <a:t>可解释的分类</a:t>
          </a:r>
        </a:p>
      </dgm:t>
    </dgm:pt>
    <dgm:pt modelId="{47CB3CEC-50BE-4837-A540-183124622391}" cxnId="{021FB982-0397-4BC9-81B4-F11BA13F02A8}" type="parTrans">
      <dgm:prSet/>
      <dgm:spPr/>
      <dgm:t>
        <a:bodyPr/>
        <a:lstStyle/>
        <a:p>
          <a:endParaRPr lang="zh-CN" altLang="en-US"/>
        </a:p>
      </dgm:t>
    </dgm:pt>
    <dgm:pt modelId="{F3CD8BA3-E83C-4FB2-9C6B-D192C5BB1573}" cxnId="{021FB982-0397-4BC9-81B4-F11BA13F02A8}" type="sibTrans">
      <dgm:prSet/>
      <dgm:spPr/>
      <dgm:t>
        <a:bodyPr/>
        <a:lstStyle/>
        <a:p>
          <a:endParaRPr lang="zh-CN" altLang="en-US"/>
        </a:p>
      </dgm:t>
    </dgm:pt>
    <dgm:pt modelId="{8EDE4970-3AB0-4886-BDB6-FDD713D07A93}">
      <dgm:prSet phldrT="[文本]"/>
      <dgm:spPr/>
      <dgm:t>
        <a:bodyPr/>
        <a:lstStyle/>
        <a:p>
          <a:r>
            <a:rPr lang="zh-CN" altLang="en-US" dirty="0"/>
            <a:t>对可解释能力的评估</a:t>
          </a:r>
        </a:p>
      </dgm:t>
    </dgm:pt>
    <dgm:pt modelId="{0EEA937A-58EF-4483-8E34-5EB8EA30C09F}" cxnId="{19CF3393-DCF3-4D1E-A636-B1A531C8923E}" type="parTrans">
      <dgm:prSet/>
      <dgm:spPr/>
      <dgm:t>
        <a:bodyPr/>
        <a:lstStyle/>
        <a:p>
          <a:endParaRPr lang="zh-CN" altLang="en-US"/>
        </a:p>
      </dgm:t>
    </dgm:pt>
    <dgm:pt modelId="{A871D0D5-38D2-471F-9B17-A50DF32F6C1A}" cxnId="{19CF3393-DCF3-4D1E-A636-B1A531C8923E}" type="sibTrans">
      <dgm:prSet/>
      <dgm:spPr/>
      <dgm:t>
        <a:bodyPr/>
        <a:lstStyle/>
        <a:p>
          <a:endParaRPr lang="zh-CN" altLang="en-US"/>
        </a:p>
      </dgm:t>
    </dgm:pt>
    <dgm:pt modelId="{ECD0A9F5-50C5-417D-80EC-7501F1902A24}" type="pres">
      <dgm:prSet presAssocID="{084C3AC3-0930-4A5C-AEC8-6BDF5796DD35}" presName="linear" presStyleCnt="0">
        <dgm:presLayoutVars>
          <dgm:dir/>
          <dgm:animLvl val="lvl"/>
          <dgm:resizeHandles val="exact"/>
        </dgm:presLayoutVars>
      </dgm:prSet>
      <dgm:spPr/>
    </dgm:pt>
    <dgm:pt modelId="{EB73691F-341B-4702-9C6B-150C00A26599}" type="pres">
      <dgm:prSet presAssocID="{EE4D3FEB-2AFA-455D-A2AE-550C4B37B384}" presName="parentLin" presStyleCnt="0"/>
      <dgm:spPr/>
    </dgm:pt>
    <dgm:pt modelId="{0A619C19-D5FE-4B59-8217-40467E3009C5}" type="pres">
      <dgm:prSet presAssocID="{EE4D3FEB-2AFA-455D-A2AE-550C4B37B384}" presName="parentLeftMargin" presStyleLbl="node1" presStyleIdx="0" presStyleCnt="4"/>
      <dgm:spPr/>
    </dgm:pt>
    <dgm:pt modelId="{55372064-4A8B-4CC2-9F2D-609BE8F73C99}" type="pres">
      <dgm:prSet presAssocID="{EE4D3FEB-2AFA-455D-A2AE-550C4B37B384}" presName="parentText" presStyleLbl="node1" presStyleIdx="0" presStyleCnt="4">
        <dgm:presLayoutVars>
          <dgm:chMax val="0"/>
          <dgm:bulletEnabled val="1"/>
        </dgm:presLayoutVars>
      </dgm:prSet>
      <dgm:spPr/>
    </dgm:pt>
    <dgm:pt modelId="{36C721B0-5900-48CB-AD49-D5E948F6823E}" type="pres">
      <dgm:prSet presAssocID="{EE4D3FEB-2AFA-455D-A2AE-550C4B37B384}" presName="negativeSpace" presStyleCnt="0"/>
      <dgm:spPr/>
    </dgm:pt>
    <dgm:pt modelId="{78804ABF-B5E0-48F6-B18E-9FB8E82E05AE}" type="pres">
      <dgm:prSet presAssocID="{EE4D3FEB-2AFA-455D-A2AE-550C4B37B384}" presName="childText" presStyleLbl="conFgAcc1" presStyleIdx="0" presStyleCnt="4">
        <dgm:presLayoutVars>
          <dgm:bulletEnabled val="1"/>
        </dgm:presLayoutVars>
      </dgm:prSet>
      <dgm:spPr/>
    </dgm:pt>
    <dgm:pt modelId="{5DECAB44-C7D9-45B9-ACCA-06EE0A0DDAE1}" type="pres">
      <dgm:prSet presAssocID="{9E1FEE6D-6760-4428-AF2C-FC9226024FF6}" presName="spaceBetweenRectangles" presStyleCnt="0"/>
      <dgm:spPr/>
    </dgm:pt>
    <dgm:pt modelId="{1C63F172-C0F2-4D19-A533-D08E276DBB5A}" type="pres">
      <dgm:prSet presAssocID="{6C87ACD9-B98A-4716-8B26-523266BFFAC3}" presName="parentLin" presStyleCnt="0"/>
      <dgm:spPr/>
    </dgm:pt>
    <dgm:pt modelId="{B5920144-682E-494E-A211-21362D2E2820}" type="pres">
      <dgm:prSet presAssocID="{6C87ACD9-B98A-4716-8B26-523266BFFAC3}" presName="parentLeftMargin" presStyleLbl="node1" presStyleIdx="0" presStyleCnt="4"/>
      <dgm:spPr/>
    </dgm:pt>
    <dgm:pt modelId="{96623608-4DB1-4AB3-8E88-18B8E9403D6F}" type="pres">
      <dgm:prSet presAssocID="{6C87ACD9-B98A-4716-8B26-523266BFFAC3}" presName="parentText" presStyleLbl="node1" presStyleIdx="1" presStyleCnt="4">
        <dgm:presLayoutVars>
          <dgm:chMax val="0"/>
          <dgm:bulletEnabled val="1"/>
        </dgm:presLayoutVars>
      </dgm:prSet>
      <dgm:spPr/>
    </dgm:pt>
    <dgm:pt modelId="{7B2406E3-99E7-4984-85B5-246F4BCC65C5}" type="pres">
      <dgm:prSet presAssocID="{6C87ACD9-B98A-4716-8B26-523266BFFAC3}" presName="negativeSpace" presStyleCnt="0"/>
      <dgm:spPr/>
    </dgm:pt>
    <dgm:pt modelId="{036FC5FA-AA84-4B13-B71C-30F74A412A9B}" type="pres">
      <dgm:prSet presAssocID="{6C87ACD9-B98A-4716-8B26-523266BFFAC3}" presName="childText" presStyleLbl="conFgAcc1" presStyleIdx="1" presStyleCnt="4">
        <dgm:presLayoutVars>
          <dgm:bulletEnabled val="1"/>
        </dgm:presLayoutVars>
      </dgm:prSet>
      <dgm:spPr/>
    </dgm:pt>
    <dgm:pt modelId="{4D834C37-5D66-4DFE-9B26-DACDA2C383C8}" type="pres">
      <dgm:prSet presAssocID="{4F8E002E-8086-4609-A550-B2486D0141F5}" presName="spaceBetweenRectangles" presStyleCnt="0"/>
      <dgm:spPr/>
    </dgm:pt>
    <dgm:pt modelId="{195DC5FA-7963-4C29-9FD4-BE063473EE0E}" type="pres">
      <dgm:prSet presAssocID="{4DD42700-7362-461C-A664-408447B41A56}" presName="parentLin" presStyleCnt="0"/>
      <dgm:spPr/>
    </dgm:pt>
    <dgm:pt modelId="{8C02E6AA-20F3-4290-B6AE-F20CB6E32647}" type="pres">
      <dgm:prSet presAssocID="{4DD42700-7362-461C-A664-408447B41A56}" presName="parentLeftMargin" presStyleLbl="node1" presStyleIdx="1" presStyleCnt="4"/>
      <dgm:spPr/>
    </dgm:pt>
    <dgm:pt modelId="{3F6CCF54-6E54-468D-8F6E-94F2B9F15785}" type="pres">
      <dgm:prSet presAssocID="{4DD42700-7362-461C-A664-408447B41A56}" presName="parentText" presStyleLbl="node1" presStyleIdx="2" presStyleCnt="4">
        <dgm:presLayoutVars>
          <dgm:chMax val="0"/>
          <dgm:bulletEnabled val="1"/>
        </dgm:presLayoutVars>
      </dgm:prSet>
      <dgm:spPr/>
    </dgm:pt>
    <dgm:pt modelId="{C5F2C164-3B6D-42E3-ACD6-FDAB857B5D27}" type="pres">
      <dgm:prSet presAssocID="{4DD42700-7362-461C-A664-408447B41A56}" presName="negativeSpace" presStyleCnt="0"/>
      <dgm:spPr/>
    </dgm:pt>
    <dgm:pt modelId="{6A247FC1-8512-4ABB-B6CD-C31E1917D566}" type="pres">
      <dgm:prSet presAssocID="{4DD42700-7362-461C-A664-408447B41A56}" presName="childText" presStyleLbl="conFgAcc1" presStyleIdx="2" presStyleCnt="4">
        <dgm:presLayoutVars>
          <dgm:bulletEnabled val="1"/>
        </dgm:presLayoutVars>
      </dgm:prSet>
      <dgm:spPr/>
    </dgm:pt>
    <dgm:pt modelId="{979F033E-EC08-460F-9E3A-02B9ED3A9214}" type="pres">
      <dgm:prSet presAssocID="{F3CD8BA3-E83C-4FB2-9C6B-D192C5BB1573}" presName="spaceBetweenRectangles" presStyleCnt="0"/>
      <dgm:spPr/>
    </dgm:pt>
    <dgm:pt modelId="{99375970-B908-4C25-965E-774ED547AD83}" type="pres">
      <dgm:prSet presAssocID="{8EDE4970-3AB0-4886-BDB6-FDD713D07A93}" presName="parentLin" presStyleCnt="0"/>
      <dgm:spPr/>
    </dgm:pt>
    <dgm:pt modelId="{33EAA7FB-3157-4820-AD4E-516F9CB99CF9}" type="pres">
      <dgm:prSet presAssocID="{8EDE4970-3AB0-4886-BDB6-FDD713D07A93}" presName="parentLeftMargin" presStyleLbl="node1" presStyleIdx="2" presStyleCnt="4"/>
      <dgm:spPr/>
    </dgm:pt>
    <dgm:pt modelId="{8A69E471-A429-4586-9CAF-29F84D201CE8}" type="pres">
      <dgm:prSet presAssocID="{8EDE4970-3AB0-4886-BDB6-FDD713D07A93}" presName="parentText" presStyleLbl="node1" presStyleIdx="3" presStyleCnt="4">
        <dgm:presLayoutVars>
          <dgm:chMax val="0"/>
          <dgm:bulletEnabled val="1"/>
        </dgm:presLayoutVars>
      </dgm:prSet>
      <dgm:spPr/>
    </dgm:pt>
    <dgm:pt modelId="{6928548B-8937-46EB-B5A6-A074B7F8CA5A}" type="pres">
      <dgm:prSet presAssocID="{8EDE4970-3AB0-4886-BDB6-FDD713D07A93}" presName="negativeSpace" presStyleCnt="0"/>
      <dgm:spPr/>
    </dgm:pt>
    <dgm:pt modelId="{862BA535-D2CE-466B-AED2-B59858B632F5}" type="pres">
      <dgm:prSet presAssocID="{8EDE4970-3AB0-4886-BDB6-FDD713D07A93}" presName="childText" presStyleLbl="conFgAcc1" presStyleIdx="3" presStyleCnt="4">
        <dgm:presLayoutVars>
          <dgm:bulletEnabled val="1"/>
        </dgm:presLayoutVars>
      </dgm:prSet>
      <dgm:spPr/>
    </dgm:pt>
  </dgm:ptLst>
  <dgm:cxnLst>
    <dgm:cxn modelId="{8CFBA113-4525-481F-845C-97520B694C9D}" type="presOf" srcId="{084C3AC3-0930-4A5C-AEC8-6BDF5796DD35}" destId="{ECD0A9F5-50C5-417D-80EC-7501F1902A24}" srcOrd="0" destOrd="0" presId="urn:microsoft.com/office/officeart/2005/8/layout/list1"/>
    <dgm:cxn modelId="{67952729-6E03-4900-A434-B87944DA7F35}" type="presOf" srcId="{6C87ACD9-B98A-4716-8B26-523266BFFAC3}" destId="{B5920144-682E-494E-A211-21362D2E2820}" srcOrd="0" destOrd="0" presId="urn:microsoft.com/office/officeart/2005/8/layout/list1"/>
    <dgm:cxn modelId="{9B584B31-A528-4E80-B64F-31A68388DC34}" type="presOf" srcId="{4DD42700-7362-461C-A664-408447B41A56}" destId="{3F6CCF54-6E54-468D-8F6E-94F2B9F15785}" srcOrd="1" destOrd="0" presId="urn:microsoft.com/office/officeart/2005/8/layout/list1"/>
    <dgm:cxn modelId="{3D513951-798B-49A7-B713-499881ADAE98}" type="presOf" srcId="{6C87ACD9-B98A-4716-8B26-523266BFFAC3}" destId="{96623608-4DB1-4AB3-8E88-18B8E9403D6F}" srcOrd="1" destOrd="0" presId="urn:microsoft.com/office/officeart/2005/8/layout/list1"/>
    <dgm:cxn modelId="{60551D72-8440-47FE-8568-9CCC9807F687}" type="presOf" srcId="{4DD42700-7362-461C-A664-408447B41A56}" destId="{8C02E6AA-20F3-4290-B6AE-F20CB6E32647}" srcOrd="0" destOrd="0" presId="urn:microsoft.com/office/officeart/2005/8/layout/list1"/>
    <dgm:cxn modelId="{B111DF55-D652-40DA-9086-1F439FF21571}" type="presOf" srcId="{EE4D3FEB-2AFA-455D-A2AE-550C4B37B384}" destId="{55372064-4A8B-4CC2-9F2D-609BE8F73C99}" srcOrd="1" destOrd="0" presId="urn:microsoft.com/office/officeart/2005/8/layout/list1"/>
    <dgm:cxn modelId="{0F9CFD77-86A1-4844-9406-875EE48F851E}" srcId="{084C3AC3-0930-4A5C-AEC8-6BDF5796DD35}" destId="{EE4D3FEB-2AFA-455D-A2AE-550C4B37B384}" srcOrd="0" destOrd="0" parTransId="{849943DE-CA3C-4D08-8DBA-6CC8BBD3037C}" sibTransId="{9E1FEE6D-6760-4428-AF2C-FC9226024FF6}"/>
    <dgm:cxn modelId="{021FB982-0397-4BC9-81B4-F11BA13F02A8}" srcId="{084C3AC3-0930-4A5C-AEC8-6BDF5796DD35}" destId="{4DD42700-7362-461C-A664-408447B41A56}" srcOrd="2" destOrd="0" parTransId="{47CB3CEC-50BE-4837-A540-183124622391}" sibTransId="{F3CD8BA3-E83C-4FB2-9C6B-D192C5BB1573}"/>
    <dgm:cxn modelId="{19CF3393-DCF3-4D1E-A636-B1A531C8923E}" srcId="{084C3AC3-0930-4A5C-AEC8-6BDF5796DD35}" destId="{8EDE4970-3AB0-4886-BDB6-FDD713D07A93}" srcOrd="3" destOrd="0" parTransId="{0EEA937A-58EF-4483-8E34-5EB8EA30C09F}" sibTransId="{A871D0D5-38D2-471F-9B17-A50DF32F6C1A}"/>
    <dgm:cxn modelId="{AA70109F-CE2F-49C7-B8AC-73686F3E447B}" srcId="{084C3AC3-0930-4A5C-AEC8-6BDF5796DD35}" destId="{6C87ACD9-B98A-4716-8B26-523266BFFAC3}" srcOrd="1" destOrd="0" parTransId="{E4193021-3B3E-478F-B5D2-97FA50B90133}" sibTransId="{4F8E002E-8086-4609-A550-B2486D0141F5}"/>
    <dgm:cxn modelId="{6F8752B8-336A-47FC-B480-405C857DAB13}" type="presOf" srcId="{8EDE4970-3AB0-4886-BDB6-FDD713D07A93}" destId="{33EAA7FB-3157-4820-AD4E-516F9CB99CF9}" srcOrd="0" destOrd="0" presId="urn:microsoft.com/office/officeart/2005/8/layout/list1"/>
    <dgm:cxn modelId="{72F262DC-2C5B-49CB-8F83-2D618C632740}" type="presOf" srcId="{8EDE4970-3AB0-4886-BDB6-FDD713D07A93}" destId="{8A69E471-A429-4586-9CAF-29F84D201CE8}" srcOrd="1" destOrd="0" presId="urn:microsoft.com/office/officeart/2005/8/layout/list1"/>
    <dgm:cxn modelId="{5CFE5FF3-84B0-417B-BA00-7F851A9088F5}" type="presOf" srcId="{EE4D3FEB-2AFA-455D-A2AE-550C4B37B384}" destId="{0A619C19-D5FE-4B59-8217-40467E3009C5}" srcOrd="0" destOrd="0" presId="urn:microsoft.com/office/officeart/2005/8/layout/list1"/>
    <dgm:cxn modelId="{20A8B164-72C1-4E2E-8070-94A4F22B6789}" type="presParOf" srcId="{ECD0A9F5-50C5-417D-80EC-7501F1902A24}" destId="{EB73691F-341B-4702-9C6B-150C00A26599}" srcOrd="0" destOrd="0" presId="urn:microsoft.com/office/officeart/2005/8/layout/list1"/>
    <dgm:cxn modelId="{FE568CCB-4A11-45DA-9529-4DF8B9219E5C}" type="presParOf" srcId="{EB73691F-341B-4702-9C6B-150C00A26599}" destId="{0A619C19-D5FE-4B59-8217-40467E3009C5}" srcOrd="0" destOrd="0" presId="urn:microsoft.com/office/officeart/2005/8/layout/list1"/>
    <dgm:cxn modelId="{2F804ABF-521B-428E-86DE-DEE8166B5AE2}" type="presParOf" srcId="{EB73691F-341B-4702-9C6B-150C00A26599}" destId="{55372064-4A8B-4CC2-9F2D-609BE8F73C99}" srcOrd="1" destOrd="0" presId="urn:microsoft.com/office/officeart/2005/8/layout/list1"/>
    <dgm:cxn modelId="{9DC62F1C-645F-4F25-BAB3-40A0CB968B13}" type="presParOf" srcId="{ECD0A9F5-50C5-417D-80EC-7501F1902A24}" destId="{36C721B0-5900-48CB-AD49-D5E948F6823E}" srcOrd="1" destOrd="0" presId="urn:microsoft.com/office/officeart/2005/8/layout/list1"/>
    <dgm:cxn modelId="{9ED3CAB5-F5E0-4117-A94D-AE5D98FD63DB}" type="presParOf" srcId="{ECD0A9F5-50C5-417D-80EC-7501F1902A24}" destId="{78804ABF-B5E0-48F6-B18E-9FB8E82E05AE}" srcOrd="2" destOrd="0" presId="urn:microsoft.com/office/officeart/2005/8/layout/list1"/>
    <dgm:cxn modelId="{73D342A1-13AB-41B7-9799-B6643B5BC0D8}" type="presParOf" srcId="{ECD0A9F5-50C5-417D-80EC-7501F1902A24}" destId="{5DECAB44-C7D9-45B9-ACCA-06EE0A0DDAE1}" srcOrd="3" destOrd="0" presId="urn:microsoft.com/office/officeart/2005/8/layout/list1"/>
    <dgm:cxn modelId="{4BBCD093-AD54-4E08-A33D-BB907F60EC39}" type="presParOf" srcId="{ECD0A9F5-50C5-417D-80EC-7501F1902A24}" destId="{1C63F172-C0F2-4D19-A533-D08E276DBB5A}" srcOrd="4" destOrd="0" presId="urn:microsoft.com/office/officeart/2005/8/layout/list1"/>
    <dgm:cxn modelId="{D3638E8A-5BA7-4528-A703-9DC4308C79C0}" type="presParOf" srcId="{1C63F172-C0F2-4D19-A533-D08E276DBB5A}" destId="{B5920144-682E-494E-A211-21362D2E2820}" srcOrd="0" destOrd="0" presId="urn:microsoft.com/office/officeart/2005/8/layout/list1"/>
    <dgm:cxn modelId="{2AC41127-9859-44C4-9F30-1F67C4DE94BF}" type="presParOf" srcId="{1C63F172-C0F2-4D19-A533-D08E276DBB5A}" destId="{96623608-4DB1-4AB3-8E88-18B8E9403D6F}" srcOrd="1" destOrd="0" presId="urn:microsoft.com/office/officeart/2005/8/layout/list1"/>
    <dgm:cxn modelId="{2EC9F926-9BC3-4A0B-B831-60E10D39D690}" type="presParOf" srcId="{ECD0A9F5-50C5-417D-80EC-7501F1902A24}" destId="{7B2406E3-99E7-4984-85B5-246F4BCC65C5}" srcOrd="5" destOrd="0" presId="urn:microsoft.com/office/officeart/2005/8/layout/list1"/>
    <dgm:cxn modelId="{D4217ED8-CA4A-46F2-A372-55408005D0A2}" type="presParOf" srcId="{ECD0A9F5-50C5-417D-80EC-7501F1902A24}" destId="{036FC5FA-AA84-4B13-B71C-30F74A412A9B}" srcOrd="6" destOrd="0" presId="urn:microsoft.com/office/officeart/2005/8/layout/list1"/>
    <dgm:cxn modelId="{6520250D-F995-4CA5-842E-EE59B4AE2B3F}" type="presParOf" srcId="{ECD0A9F5-50C5-417D-80EC-7501F1902A24}" destId="{4D834C37-5D66-4DFE-9B26-DACDA2C383C8}" srcOrd="7" destOrd="0" presId="urn:microsoft.com/office/officeart/2005/8/layout/list1"/>
    <dgm:cxn modelId="{B846832B-3FBC-41D9-B1F9-7A9C9BF23B77}" type="presParOf" srcId="{ECD0A9F5-50C5-417D-80EC-7501F1902A24}" destId="{195DC5FA-7963-4C29-9FD4-BE063473EE0E}" srcOrd="8" destOrd="0" presId="urn:microsoft.com/office/officeart/2005/8/layout/list1"/>
    <dgm:cxn modelId="{95361342-A95B-46F2-AFE7-63871156A1D2}" type="presParOf" srcId="{195DC5FA-7963-4C29-9FD4-BE063473EE0E}" destId="{8C02E6AA-20F3-4290-B6AE-F20CB6E32647}" srcOrd="0" destOrd="0" presId="urn:microsoft.com/office/officeart/2005/8/layout/list1"/>
    <dgm:cxn modelId="{9EE7F16E-1613-4A26-93D1-7A3F093CD063}" type="presParOf" srcId="{195DC5FA-7963-4C29-9FD4-BE063473EE0E}" destId="{3F6CCF54-6E54-468D-8F6E-94F2B9F15785}" srcOrd="1" destOrd="0" presId="urn:microsoft.com/office/officeart/2005/8/layout/list1"/>
    <dgm:cxn modelId="{72374CE1-B823-43AC-B583-C0831D14555D}" type="presParOf" srcId="{ECD0A9F5-50C5-417D-80EC-7501F1902A24}" destId="{C5F2C164-3B6D-42E3-ACD6-FDAB857B5D27}" srcOrd="9" destOrd="0" presId="urn:microsoft.com/office/officeart/2005/8/layout/list1"/>
    <dgm:cxn modelId="{C9BF3F4E-0D82-4563-9B05-EB64FE9920C8}" type="presParOf" srcId="{ECD0A9F5-50C5-417D-80EC-7501F1902A24}" destId="{6A247FC1-8512-4ABB-B6CD-C31E1917D566}" srcOrd="10" destOrd="0" presId="urn:microsoft.com/office/officeart/2005/8/layout/list1"/>
    <dgm:cxn modelId="{B27C0633-09FC-49D9-80CB-A7A3EEF856A5}" type="presParOf" srcId="{ECD0A9F5-50C5-417D-80EC-7501F1902A24}" destId="{979F033E-EC08-460F-9E3A-02B9ED3A9214}" srcOrd="11" destOrd="0" presId="urn:microsoft.com/office/officeart/2005/8/layout/list1"/>
    <dgm:cxn modelId="{7594CDAB-0827-4FBF-B47B-180BB3A707D8}" type="presParOf" srcId="{ECD0A9F5-50C5-417D-80EC-7501F1902A24}" destId="{99375970-B908-4C25-965E-774ED547AD83}" srcOrd="12" destOrd="0" presId="urn:microsoft.com/office/officeart/2005/8/layout/list1"/>
    <dgm:cxn modelId="{75E7B94D-6767-461A-BEC5-EF10F1CF79BB}" type="presParOf" srcId="{99375970-B908-4C25-965E-774ED547AD83}" destId="{33EAA7FB-3157-4820-AD4E-516F9CB99CF9}" srcOrd="0" destOrd="0" presId="urn:microsoft.com/office/officeart/2005/8/layout/list1"/>
    <dgm:cxn modelId="{57B1E616-20B4-4C5B-BE71-B16F325F5870}" type="presParOf" srcId="{99375970-B908-4C25-965E-774ED547AD83}" destId="{8A69E471-A429-4586-9CAF-29F84D201CE8}" srcOrd="1" destOrd="0" presId="urn:microsoft.com/office/officeart/2005/8/layout/list1"/>
    <dgm:cxn modelId="{385B4426-71AC-423E-96F0-1C7A86B1C9BF}" type="presParOf" srcId="{ECD0A9F5-50C5-417D-80EC-7501F1902A24}" destId="{6928548B-8937-46EB-B5A6-A074B7F8CA5A}" srcOrd="13" destOrd="0" presId="urn:microsoft.com/office/officeart/2005/8/layout/list1"/>
    <dgm:cxn modelId="{355EC012-909D-4BA3-A6CC-CCD33DEEB3D0}" type="presParOf" srcId="{ECD0A9F5-50C5-417D-80EC-7501F1902A24}" destId="{862BA535-D2CE-466B-AED2-B59858B632F5}" srcOrd="14"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D924D8-BA40-4BC3-8AA0-B4ED1602C02E}" type="doc">
      <dgm:prSet loTypeId="urn:microsoft.com/office/officeart/2005/8/layout/chevron1" loCatId="process" qsTypeId="urn:microsoft.com/office/officeart/2005/8/quickstyle/simple1" qsCatId="simple" csTypeId="urn:microsoft.com/office/officeart/2005/8/colors/accent2_1" csCatId="accent2" phldr="1"/>
      <dgm:spPr/>
    </dgm:pt>
    <dgm:pt modelId="{0BA8D086-B0B9-4BD4-AE5C-1BAFF4F1648C}">
      <dgm:prSet phldrT="[文本]"/>
      <dgm:spPr/>
      <dgm:t>
        <a:bodyPr/>
        <a:lstStyle/>
        <a:p>
          <a:r>
            <a:rPr lang="en-US" altLang="zh-CN" dirty="0"/>
            <a:t>Data</a:t>
          </a:r>
          <a:endParaRPr lang="zh-CN" altLang="en-US" dirty="0"/>
        </a:p>
      </dgm:t>
    </dgm:pt>
    <dgm:pt modelId="{BFD04963-9C35-41B5-AF53-664530049CD3}" cxnId="{9C1BAA74-F69E-4DD5-9F2A-2EC25E08102E}" type="parTrans">
      <dgm:prSet/>
      <dgm:spPr/>
      <dgm:t>
        <a:bodyPr/>
        <a:lstStyle/>
        <a:p>
          <a:endParaRPr lang="zh-CN" altLang="en-US"/>
        </a:p>
      </dgm:t>
    </dgm:pt>
    <dgm:pt modelId="{478421CC-49A1-45E0-9DCE-72A92A44F67E}" cxnId="{9C1BAA74-F69E-4DD5-9F2A-2EC25E08102E}" type="sibTrans">
      <dgm:prSet/>
      <dgm:spPr/>
      <dgm:t>
        <a:bodyPr/>
        <a:lstStyle/>
        <a:p>
          <a:endParaRPr lang="zh-CN" altLang="en-US"/>
        </a:p>
      </dgm:t>
    </dgm:pt>
    <dgm:pt modelId="{B3A7CDC0-206D-4977-A694-575FFB49605D}">
      <dgm:prSet phldrT="[文本]"/>
      <dgm:spPr/>
      <dgm:t>
        <a:bodyPr/>
        <a:lstStyle/>
        <a:p>
          <a:r>
            <a:rPr lang="en-US" altLang="zh-CN" dirty="0"/>
            <a:t>Learning Model</a:t>
          </a:r>
          <a:endParaRPr lang="zh-CN" altLang="en-US" dirty="0"/>
        </a:p>
      </dgm:t>
    </dgm:pt>
    <dgm:pt modelId="{22763069-57EF-47DB-942B-432C18C0FF68}" cxnId="{CB74DAB8-D6DF-43DB-812F-3483D2D76B01}" type="parTrans">
      <dgm:prSet/>
      <dgm:spPr/>
      <dgm:t>
        <a:bodyPr/>
        <a:lstStyle/>
        <a:p>
          <a:endParaRPr lang="zh-CN" altLang="en-US"/>
        </a:p>
      </dgm:t>
    </dgm:pt>
    <dgm:pt modelId="{CDBFADF2-B42B-4098-AA2B-C9A1E7474F0B}" cxnId="{CB74DAB8-D6DF-43DB-812F-3483D2D76B01}" type="sibTrans">
      <dgm:prSet/>
      <dgm:spPr/>
      <dgm:t>
        <a:bodyPr/>
        <a:lstStyle/>
        <a:p>
          <a:endParaRPr lang="zh-CN" altLang="en-US"/>
        </a:p>
      </dgm:t>
    </dgm:pt>
    <dgm:pt modelId="{56693714-56F6-4884-81F4-8A9D0C925496}">
      <dgm:prSet phldrT="[文本]"/>
      <dgm:spPr/>
      <dgm:t>
        <a:bodyPr/>
        <a:lstStyle/>
        <a:p>
          <a:r>
            <a:rPr lang="en-US" altLang="zh-CN" dirty="0"/>
            <a:t>Prediction</a:t>
          </a:r>
          <a:endParaRPr lang="zh-CN" altLang="en-US" dirty="0"/>
        </a:p>
      </dgm:t>
    </dgm:pt>
    <dgm:pt modelId="{3D2E6ED6-8ADF-4743-8505-06E7D3346196}" cxnId="{4D3D8666-BCEC-4EC1-A22A-0421D3A672F0}" type="parTrans">
      <dgm:prSet/>
      <dgm:spPr/>
      <dgm:t>
        <a:bodyPr/>
        <a:lstStyle/>
        <a:p>
          <a:endParaRPr lang="zh-CN" altLang="en-US"/>
        </a:p>
      </dgm:t>
    </dgm:pt>
    <dgm:pt modelId="{49BCC6A0-0012-474E-9131-4947C3B2FA9D}" cxnId="{4D3D8666-BCEC-4EC1-A22A-0421D3A672F0}" type="sibTrans">
      <dgm:prSet/>
      <dgm:spPr/>
      <dgm:t>
        <a:bodyPr/>
        <a:lstStyle/>
        <a:p>
          <a:endParaRPr lang="zh-CN" altLang="en-US"/>
        </a:p>
      </dgm:t>
    </dgm:pt>
    <dgm:pt modelId="{D74E7D8A-DAE5-4E1B-8E66-9A3398EB27C6}" type="pres">
      <dgm:prSet presAssocID="{D2D924D8-BA40-4BC3-8AA0-B4ED1602C02E}" presName="Name0" presStyleCnt="0">
        <dgm:presLayoutVars>
          <dgm:dir/>
          <dgm:animLvl val="lvl"/>
          <dgm:resizeHandles val="exact"/>
        </dgm:presLayoutVars>
      </dgm:prSet>
      <dgm:spPr/>
    </dgm:pt>
    <dgm:pt modelId="{133B95F7-BAAF-4B97-97B7-4A3F9710E65A}" type="pres">
      <dgm:prSet presAssocID="{0BA8D086-B0B9-4BD4-AE5C-1BAFF4F1648C}" presName="parTxOnly" presStyleLbl="node1" presStyleIdx="0" presStyleCnt="3">
        <dgm:presLayoutVars>
          <dgm:chMax val="0"/>
          <dgm:chPref val="0"/>
          <dgm:bulletEnabled val="1"/>
        </dgm:presLayoutVars>
      </dgm:prSet>
      <dgm:spPr/>
    </dgm:pt>
    <dgm:pt modelId="{81F0C1D3-AB26-4CF9-81FF-B625514ED034}" type="pres">
      <dgm:prSet presAssocID="{478421CC-49A1-45E0-9DCE-72A92A44F67E}" presName="parTxOnlySpace" presStyleCnt="0"/>
      <dgm:spPr/>
    </dgm:pt>
    <dgm:pt modelId="{F10C3405-1C3F-4092-9F4C-E3CF77B96A35}" type="pres">
      <dgm:prSet presAssocID="{B3A7CDC0-206D-4977-A694-575FFB49605D}" presName="parTxOnly" presStyleLbl="node1" presStyleIdx="1" presStyleCnt="3">
        <dgm:presLayoutVars>
          <dgm:chMax val="0"/>
          <dgm:chPref val="0"/>
          <dgm:bulletEnabled val="1"/>
        </dgm:presLayoutVars>
      </dgm:prSet>
      <dgm:spPr/>
    </dgm:pt>
    <dgm:pt modelId="{F2DE52E5-0412-47CF-8863-E08291222103}" type="pres">
      <dgm:prSet presAssocID="{CDBFADF2-B42B-4098-AA2B-C9A1E7474F0B}" presName="parTxOnlySpace" presStyleCnt="0"/>
      <dgm:spPr/>
    </dgm:pt>
    <dgm:pt modelId="{B8B59381-80FB-449F-9D2B-B911A792CD5E}" type="pres">
      <dgm:prSet presAssocID="{56693714-56F6-4884-81F4-8A9D0C925496}" presName="parTxOnly" presStyleLbl="node1" presStyleIdx="2" presStyleCnt="3">
        <dgm:presLayoutVars>
          <dgm:chMax val="0"/>
          <dgm:chPref val="0"/>
          <dgm:bulletEnabled val="1"/>
        </dgm:presLayoutVars>
      </dgm:prSet>
      <dgm:spPr/>
    </dgm:pt>
  </dgm:ptLst>
  <dgm:cxnLst>
    <dgm:cxn modelId="{4098E718-7DF2-4E8E-8BD0-6D4D890C3582}" type="presOf" srcId="{56693714-56F6-4884-81F4-8A9D0C925496}" destId="{B8B59381-80FB-449F-9D2B-B911A792CD5E}" srcOrd="0" destOrd="0" presId="urn:microsoft.com/office/officeart/2005/8/layout/chevron1"/>
    <dgm:cxn modelId="{3F177830-5622-4012-83E6-61A26DA243B1}" type="presOf" srcId="{0BA8D086-B0B9-4BD4-AE5C-1BAFF4F1648C}" destId="{133B95F7-BAAF-4B97-97B7-4A3F9710E65A}" srcOrd="0" destOrd="0" presId="urn:microsoft.com/office/officeart/2005/8/layout/chevron1"/>
    <dgm:cxn modelId="{4D3D8666-BCEC-4EC1-A22A-0421D3A672F0}" srcId="{D2D924D8-BA40-4BC3-8AA0-B4ED1602C02E}" destId="{56693714-56F6-4884-81F4-8A9D0C925496}" srcOrd="2" destOrd="0" parTransId="{3D2E6ED6-8ADF-4743-8505-06E7D3346196}" sibTransId="{49BCC6A0-0012-474E-9131-4947C3B2FA9D}"/>
    <dgm:cxn modelId="{9C1BAA74-F69E-4DD5-9F2A-2EC25E08102E}" srcId="{D2D924D8-BA40-4BC3-8AA0-B4ED1602C02E}" destId="{0BA8D086-B0B9-4BD4-AE5C-1BAFF4F1648C}" srcOrd="0" destOrd="0" parTransId="{BFD04963-9C35-41B5-AF53-664530049CD3}" sibTransId="{478421CC-49A1-45E0-9DCE-72A92A44F67E}"/>
    <dgm:cxn modelId="{7BDFC592-87F1-47B7-A2CC-66BA5A51E2F4}" type="presOf" srcId="{D2D924D8-BA40-4BC3-8AA0-B4ED1602C02E}" destId="{D74E7D8A-DAE5-4E1B-8E66-9A3398EB27C6}" srcOrd="0" destOrd="0" presId="urn:microsoft.com/office/officeart/2005/8/layout/chevron1"/>
    <dgm:cxn modelId="{CB74DAB8-D6DF-43DB-812F-3483D2D76B01}" srcId="{D2D924D8-BA40-4BC3-8AA0-B4ED1602C02E}" destId="{B3A7CDC0-206D-4977-A694-575FFB49605D}" srcOrd="1" destOrd="0" parTransId="{22763069-57EF-47DB-942B-432C18C0FF68}" sibTransId="{CDBFADF2-B42B-4098-AA2B-C9A1E7474F0B}"/>
    <dgm:cxn modelId="{5CE6E3DD-5CB4-4E90-8A1A-7D254ED6C131}" type="presOf" srcId="{B3A7CDC0-206D-4977-A694-575FFB49605D}" destId="{F10C3405-1C3F-4092-9F4C-E3CF77B96A35}" srcOrd="0" destOrd="0" presId="urn:microsoft.com/office/officeart/2005/8/layout/chevron1"/>
    <dgm:cxn modelId="{A60F92CA-7FE7-43B4-8178-F4FFD626C04E}" type="presParOf" srcId="{D74E7D8A-DAE5-4E1B-8E66-9A3398EB27C6}" destId="{133B95F7-BAAF-4B97-97B7-4A3F9710E65A}" srcOrd="0" destOrd="0" presId="urn:microsoft.com/office/officeart/2005/8/layout/chevron1"/>
    <dgm:cxn modelId="{5FF440D8-1BF4-4ACD-920D-20AB2F0CEAC9}" type="presParOf" srcId="{D74E7D8A-DAE5-4E1B-8E66-9A3398EB27C6}" destId="{81F0C1D3-AB26-4CF9-81FF-B625514ED034}" srcOrd="1" destOrd="0" presId="urn:microsoft.com/office/officeart/2005/8/layout/chevron1"/>
    <dgm:cxn modelId="{EDC54458-AE26-4115-B653-2EDC9E8158BE}" type="presParOf" srcId="{D74E7D8A-DAE5-4E1B-8E66-9A3398EB27C6}" destId="{F10C3405-1C3F-4092-9F4C-E3CF77B96A35}" srcOrd="2" destOrd="0" presId="urn:microsoft.com/office/officeart/2005/8/layout/chevron1"/>
    <dgm:cxn modelId="{A00D60D8-9101-4CA1-9696-1D9D12057185}" type="presParOf" srcId="{D74E7D8A-DAE5-4E1B-8E66-9A3398EB27C6}" destId="{F2DE52E5-0412-47CF-8863-E08291222103}" srcOrd="3" destOrd="0" presId="urn:microsoft.com/office/officeart/2005/8/layout/chevron1"/>
    <dgm:cxn modelId="{A8EBFB8B-F986-4C60-871F-6D031775F79F}" type="presParOf" srcId="{D74E7D8A-DAE5-4E1B-8E66-9A3398EB27C6}" destId="{B8B59381-80FB-449F-9D2B-B911A792CD5E}" srcOrd="4"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04ABF-B5E0-48F6-B18E-9FB8E82E05AE}">
      <dsp:nvSpPr>
        <dsp:cNvPr id="0" name=""/>
        <dsp:cNvSpPr/>
      </dsp:nvSpPr>
      <dsp:spPr>
        <a:xfrm>
          <a:off x="0" y="417429"/>
          <a:ext cx="10582275" cy="604800"/>
        </a:xfrm>
        <a:prstGeom prst="rect">
          <a:avLst/>
        </a:prstGeom>
        <a:solidFill>
          <a:schemeClr val="accent4">
            <a:alpha val="90000"/>
            <a:tint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372064-4A8B-4CC2-9F2D-609BE8F73C99}">
      <dsp:nvSpPr>
        <dsp:cNvPr id="0" name=""/>
        <dsp:cNvSpPr/>
      </dsp:nvSpPr>
      <dsp:spPr>
        <a:xfrm>
          <a:off x="529113" y="63189"/>
          <a:ext cx="7407592" cy="708480"/>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989" tIns="0" rIns="27998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推荐系统的算法</a:t>
          </a:r>
        </a:p>
      </dsp:txBody>
      <dsp:txXfrm>
        <a:off x="563698" y="97774"/>
        <a:ext cx="7338422" cy="639310"/>
      </dsp:txXfrm>
    </dsp:sp>
    <dsp:sp modelId="{036FC5FA-AA84-4B13-B71C-30F74A412A9B}">
      <dsp:nvSpPr>
        <dsp:cNvPr id="0" name=""/>
        <dsp:cNvSpPr/>
      </dsp:nvSpPr>
      <dsp:spPr>
        <a:xfrm>
          <a:off x="0" y="1506069"/>
          <a:ext cx="10582275" cy="604800"/>
        </a:xfrm>
        <a:prstGeom prst="rect">
          <a:avLst/>
        </a:prstGeom>
        <a:solidFill>
          <a:schemeClr val="accent4">
            <a:alpha val="90000"/>
            <a:tint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623608-4DB1-4AB3-8E88-18B8E9403D6F}">
      <dsp:nvSpPr>
        <dsp:cNvPr id="0" name=""/>
        <dsp:cNvSpPr/>
      </dsp:nvSpPr>
      <dsp:spPr>
        <a:xfrm>
          <a:off x="529113" y="1151829"/>
          <a:ext cx="7407592" cy="708480"/>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989" tIns="0" rIns="27998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偏见的来源</a:t>
          </a:r>
        </a:p>
      </dsp:txBody>
      <dsp:txXfrm>
        <a:off x="563698" y="1186414"/>
        <a:ext cx="7338422" cy="639310"/>
      </dsp:txXfrm>
    </dsp:sp>
    <dsp:sp modelId="{6A247FC1-8512-4ABB-B6CD-C31E1917D566}">
      <dsp:nvSpPr>
        <dsp:cNvPr id="0" name=""/>
        <dsp:cNvSpPr/>
      </dsp:nvSpPr>
      <dsp:spPr>
        <a:xfrm>
          <a:off x="0" y="2594709"/>
          <a:ext cx="10582275" cy="604800"/>
        </a:xfrm>
        <a:prstGeom prst="rect">
          <a:avLst/>
        </a:prstGeom>
        <a:solidFill>
          <a:schemeClr val="accent4">
            <a:alpha val="90000"/>
            <a:tint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6CCF54-6E54-468D-8F6E-94F2B9F15785}">
      <dsp:nvSpPr>
        <dsp:cNvPr id="0" name=""/>
        <dsp:cNvSpPr/>
      </dsp:nvSpPr>
      <dsp:spPr>
        <a:xfrm>
          <a:off x="529113" y="2240469"/>
          <a:ext cx="7407592" cy="708480"/>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989" tIns="0" rIns="27998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可解释的分类</a:t>
          </a:r>
        </a:p>
      </dsp:txBody>
      <dsp:txXfrm>
        <a:off x="563698" y="2275054"/>
        <a:ext cx="7338422" cy="639310"/>
      </dsp:txXfrm>
    </dsp:sp>
    <dsp:sp modelId="{862BA535-D2CE-466B-AED2-B59858B632F5}">
      <dsp:nvSpPr>
        <dsp:cNvPr id="0" name=""/>
        <dsp:cNvSpPr/>
      </dsp:nvSpPr>
      <dsp:spPr>
        <a:xfrm>
          <a:off x="0" y="3683349"/>
          <a:ext cx="10582275" cy="604800"/>
        </a:xfrm>
        <a:prstGeom prst="rect">
          <a:avLst/>
        </a:prstGeom>
        <a:solidFill>
          <a:schemeClr val="accent4">
            <a:alpha val="90000"/>
            <a:tint val="4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69E471-A429-4586-9CAF-29F84D201CE8}">
      <dsp:nvSpPr>
        <dsp:cNvPr id="0" name=""/>
        <dsp:cNvSpPr/>
      </dsp:nvSpPr>
      <dsp:spPr>
        <a:xfrm>
          <a:off x="529113" y="3329109"/>
          <a:ext cx="7407592" cy="708480"/>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989" tIns="0" rIns="27998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对可解释能力的评估</a:t>
          </a:r>
        </a:p>
      </dsp:txBody>
      <dsp:txXfrm>
        <a:off x="563698" y="3363694"/>
        <a:ext cx="7338422"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B95F7-BAAF-4B97-97B7-4A3F9710E65A}">
      <dsp:nvSpPr>
        <dsp:cNvPr id="0" name=""/>
        <dsp:cNvSpPr/>
      </dsp:nvSpPr>
      <dsp:spPr>
        <a:xfrm>
          <a:off x="2381" y="2129102"/>
          <a:ext cx="2901156" cy="1160462"/>
        </a:xfrm>
        <a:prstGeom prst="chevron">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Data</a:t>
          </a:r>
          <a:endParaRPr lang="zh-CN" altLang="en-US" sz="2800" kern="1200" dirty="0"/>
        </a:p>
      </dsp:txBody>
      <dsp:txXfrm>
        <a:off x="582612" y="2129102"/>
        <a:ext cx="1740694" cy="1160462"/>
      </dsp:txXfrm>
    </dsp:sp>
    <dsp:sp modelId="{F10C3405-1C3F-4092-9F4C-E3CF77B96A35}">
      <dsp:nvSpPr>
        <dsp:cNvPr id="0" name=""/>
        <dsp:cNvSpPr/>
      </dsp:nvSpPr>
      <dsp:spPr>
        <a:xfrm>
          <a:off x="2613421" y="2129102"/>
          <a:ext cx="2901156" cy="1160462"/>
        </a:xfrm>
        <a:prstGeom prst="chevron">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Learning Model</a:t>
          </a:r>
          <a:endParaRPr lang="zh-CN" altLang="en-US" sz="2800" kern="1200" dirty="0"/>
        </a:p>
      </dsp:txBody>
      <dsp:txXfrm>
        <a:off x="3193652" y="2129102"/>
        <a:ext cx="1740694" cy="1160462"/>
      </dsp:txXfrm>
    </dsp:sp>
    <dsp:sp modelId="{B8B59381-80FB-449F-9D2B-B911A792CD5E}">
      <dsp:nvSpPr>
        <dsp:cNvPr id="0" name=""/>
        <dsp:cNvSpPr/>
      </dsp:nvSpPr>
      <dsp:spPr>
        <a:xfrm>
          <a:off x="5224462" y="2129102"/>
          <a:ext cx="2901156" cy="1160462"/>
        </a:xfrm>
        <a:prstGeom prst="chevron">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Prediction</a:t>
          </a:r>
          <a:endParaRPr lang="zh-CN" altLang="en-US" sz="2800" kern="1200" dirty="0"/>
        </a:p>
      </dsp:txBody>
      <dsp:txXfrm>
        <a:off x="5804693" y="2129102"/>
        <a:ext cx="1740694" cy="116046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770A9-FF11-4F2C-A940-E30F0911EA4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672A7F-B7AA-42F0-8DD9-661D7DE860B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8BDAA98-DB5E-4719-AE1A-64B55DB3767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这个模型代表两种对透明性的解决办法，一种是完全的即建立一个透明的模型，一种是单独的对预测结果进行解释</a:t>
            </a:r>
            <a:endParaRPr lang="zh-CN" altLang="en-US" dirty="0"/>
          </a:p>
        </p:txBody>
      </p:sp>
      <p:sp>
        <p:nvSpPr>
          <p:cNvPr id="4" name="灯片编号占位符 3"/>
          <p:cNvSpPr>
            <a:spLocks noGrp="1"/>
          </p:cNvSpPr>
          <p:nvPr>
            <p:ph type="sldNum" sz="quarter" idx="5"/>
          </p:nvPr>
        </p:nvSpPr>
        <p:spPr/>
        <p:txBody>
          <a:bodyPr/>
          <a:lstStyle/>
          <a:p>
            <a:fld id="{28BDAA98-DB5E-4719-AE1A-64B55DB3767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告知用户模型中使用哪些数据，有助于用户提供更完善的数据，同时也方便对推荐结果进行验证</a:t>
            </a:r>
            <a:endParaRPr lang="zh-CN" altLang="en-US" dirty="0"/>
          </a:p>
        </p:txBody>
      </p:sp>
      <p:sp>
        <p:nvSpPr>
          <p:cNvPr id="4" name="灯片编号占位符 3"/>
          <p:cNvSpPr>
            <a:spLocks noGrp="1"/>
          </p:cNvSpPr>
          <p:nvPr>
            <p:ph type="sldNum" sz="quarter" idx="5"/>
          </p:nvPr>
        </p:nvSpPr>
        <p:spPr/>
        <p:txBody>
          <a:bodyPr/>
          <a:lstStyle/>
          <a:p>
            <a:fld id="{28BDAA98-DB5E-4719-AE1A-64B55DB3767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本文在算法推荐中引入了新的不公平度量方法，并说明了如何优化这些度量方法以减少不同形式的不公平。</a:t>
            </a:r>
            <a:endParaRPr lang="zh-CN" altLang="en-US" dirty="0"/>
          </a:p>
        </p:txBody>
      </p:sp>
      <p:sp>
        <p:nvSpPr>
          <p:cNvPr id="4" name="灯片编号占位符 3"/>
          <p:cNvSpPr>
            <a:spLocks noGrp="1"/>
          </p:cNvSpPr>
          <p:nvPr>
            <p:ph type="sldNum" sz="quarter" idx="5"/>
          </p:nvPr>
        </p:nvSpPr>
        <p:spPr/>
        <p:txBody>
          <a:bodyPr/>
          <a:lstStyle/>
          <a:p>
            <a:fld id="{28BDAA98-DB5E-4719-AE1A-64B55DB3767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BC47B4-9D38-4F29-A4BF-C4901F0FBA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8D779E-2BD3-4168-8C79-1C8E357F91D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BC47B4-9D38-4F29-A4BF-C4901F0FBA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8D779E-2BD3-4168-8C79-1C8E357F91D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BC47B4-9D38-4F29-A4BF-C4901F0FBA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8D779E-2BD3-4168-8C79-1C8E357F91D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BC47B4-9D38-4F29-A4BF-C4901F0FBA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8D779E-2BD3-4168-8C79-1C8E357F91D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BC47B4-9D38-4F29-A4BF-C4901F0FBA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8D779E-2BD3-4168-8C79-1C8E357F91D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BC47B4-9D38-4F29-A4BF-C4901F0FBA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8D779E-2BD3-4168-8C79-1C8E357F91D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BC47B4-9D38-4F29-A4BF-C4901F0FBAB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8D779E-2BD3-4168-8C79-1C8E357F91D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BC47B4-9D38-4F29-A4BF-C4901F0FBAB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8D779E-2BD3-4168-8C79-1C8E357F91D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BC47B4-9D38-4F29-A4BF-C4901F0FBAB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8D779E-2BD3-4168-8C79-1C8E357F91D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BC47B4-9D38-4F29-A4BF-C4901F0FBA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8D779E-2BD3-4168-8C79-1C8E357F91D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BC47B4-9D38-4F29-A4BF-C4901F0FBA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8D779E-2BD3-4168-8C79-1C8E357F91D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C47B4-9D38-4F29-A4BF-C4901F0FBAB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D779E-2BD3-4168-8C79-1C8E357F91D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24000" y="2362199"/>
            <a:ext cx="9144000" cy="1147763"/>
          </a:xfrm>
        </p:spPr>
        <p:txBody>
          <a:bodyPr>
            <a:normAutofit/>
          </a:bodyPr>
          <a:lstStyle/>
          <a:p>
            <a:r>
              <a:rPr lang="en-US" altLang="zh-CN" sz="2800" dirty="0">
                <a:latin typeface="Arial" panose="020B0604020202020204" pitchFamily="34" charset="0"/>
                <a:cs typeface="Arial" panose="020B0604020202020204" pitchFamily="34" charset="0"/>
              </a:rPr>
              <a:t>Transparency in Fair Machine Learning: </a:t>
            </a:r>
            <a:br>
              <a:rPr lang="en-US" altLang="zh-CN" sz="2800" dirty="0">
                <a:latin typeface="Arial" panose="020B0604020202020204" pitchFamily="34" charset="0"/>
                <a:cs typeface="Arial" panose="020B0604020202020204" pitchFamily="34" charset="0"/>
              </a:rPr>
            </a:br>
            <a:r>
              <a:rPr lang="en-US" altLang="zh-CN" sz="2800" dirty="0">
                <a:latin typeface="Arial" panose="020B0604020202020204" pitchFamily="34" charset="0"/>
                <a:cs typeface="Arial" panose="020B0604020202020204" pitchFamily="34" charset="0"/>
              </a:rPr>
              <a:t>the Case of Explainable Recommender Systems</a:t>
            </a:r>
            <a:endParaRPr lang="zh-CN" altLang="en-US" sz="28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47370"/>
            <a:ext cx="10515600" cy="1325563"/>
          </a:xfrm>
        </p:spPr>
        <p:txBody>
          <a:bodyPr/>
          <a:lstStyle/>
          <a:p>
            <a:r>
              <a:rPr lang="zh-CN" altLang="en-US" dirty="0"/>
              <a:t>可解释的分类</a:t>
            </a:r>
            <a:endParaRPr lang="zh-CN" altLang="en-US" dirty="0"/>
          </a:p>
        </p:txBody>
      </p:sp>
      <p:sp>
        <p:nvSpPr>
          <p:cNvPr id="3" name="内容占位符 2"/>
          <p:cNvSpPr>
            <a:spLocks noGrp="1"/>
          </p:cNvSpPr>
          <p:nvPr>
            <p:ph idx="1"/>
          </p:nvPr>
        </p:nvSpPr>
        <p:spPr/>
        <p:txBody>
          <a:bodyPr>
            <a:normAutofit/>
          </a:bodyPr>
          <a:lstStyle/>
          <a:p>
            <a:r>
              <a:rPr lang="zh-CN" altLang="en-US" dirty="0"/>
              <a:t>评价模型解释性的基本方法：</a:t>
            </a:r>
            <a:r>
              <a:rPr lang="en-US" altLang="zh-CN" dirty="0"/>
              <a:t>application grounded, human-grounded</a:t>
            </a:r>
            <a:r>
              <a:rPr lang="zh-CN" altLang="en-US" dirty="0"/>
              <a:t>（从用户角度）</a:t>
            </a:r>
            <a:r>
              <a:rPr lang="en-US" altLang="zh-CN" dirty="0"/>
              <a:t>, and functionality-grounded.</a:t>
            </a:r>
            <a:r>
              <a:rPr lang="zh-CN" altLang="en-US" dirty="0"/>
              <a:t>（从产品角度）</a:t>
            </a:r>
            <a:endParaRPr lang="en-US" altLang="zh-CN" dirty="0"/>
          </a:p>
          <a:p>
            <a:r>
              <a:rPr lang="en-US" altLang="zh-CN" dirty="0"/>
              <a:t>Freitas</a:t>
            </a:r>
            <a:r>
              <a:rPr lang="zh-CN" altLang="en-US" dirty="0"/>
              <a:t>对五种分类器的解释性进行分析，理解模型的动机分析：</a:t>
            </a:r>
            <a:endParaRPr lang="en-US" altLang="zh-CN" dirty="0"/>
          </a:p>
          <a:p>
            <a:pPr lvl="1"/>
            <a:r>
              <a:rPr lang="zh-CN" altLang="en-US" dirty="0"/>
              <a:t>信任模型（</a:t>
            </a:r>
            <a:r>
              <a:rPr lang="en-US" altLang="zh-CN" dirty="0"/>
              <a:t>Trusting the model</a:t>
            </a:r>
            <a:r>
              <a:rPr lang="zh-CN" altLang="en-US" dirty="0"/>
              <a:t>）</a:t>
            </a:r>
            <a:endParaRPr lang="en-US" altLang="zh-CN" dirty="0"/>
          </a:p>
          <a:p>
            <a:pPr lvl="1"/>
            <a:r>
              <a:rPr lang="zh-CN" altLang="en-US" dirty="0"/>
              <a:t>法律要求（</a:t>
            </a:r>
            <a:r>
              <a:rPr lang="en-US" altLang="zh-CN" dirty="0"/>
              <a:t>Legal requirements</a:t>
            </a:r>
            <a:r>
              <a:rPr lang="zh-CN" altLang="en-US" dirty="0"/>
              <a:t>）</a:t>
            </a:r>
            <a:endParaRPr lang="en-US" altLang="zh-CN" dirty="0"/>
          </a:p>
          <a:p>
            <a:pPr lvl="1"/>
            <a:r>
              <a:rPr lang="zh-CN" altLang="en-US" dirty="0"/>
              <a:t>特殊领域（</a:t>
            </a:r>
            <a:r>
              <a:rPr lang="en-US" altLang="zh-CN" dirty="0"/>
              <a:t>bioinformatics</a:t>
            </a:r>
            <a:r>
              <a:rPr lang="zh-CN" altLang="en-US" dirty="0"/>
              <a:t>，对模型的理解有助于形成新的假设和发现）</a:t>
            </a:r>
            <a:endParaRPr lang="en-US" altLang="zh-CN" dirty="0"/>
          </a:p>
          <a:p>
            <a:pPr lvl="1"/>
            <a:r>
              <a:rPr lang="zh-CN" altLang="en-US" dirty="0"/>
              <a:t>有助于发现模型问题</a:t>
            </a:r>
            <a:endParaRPr lang="zh-CN" altLang="en-US" dirty="0"/>
          </a:p>
          <a:p>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402771"/>
            <a:ext cx="10820400" cy="5774192"/>
          </a:xfrm>
        </p:spPr>
        <p:txBody>
          <a:bodyPr>
            <a:normAutofit/>
          </a:bodyPr>
          <a:lstStyle/>
          <a:p>
            <a:r>
              <a:rPr lang="en-US" altLang="zh-CN" dirty="0" err="1"/>
              <a:t>Bilgic</a:t>
            </a:r>
            <a:r>
              <a:rPr lang="zh-CN" altLang="en-US" dirty="0"/>
              <a:t>和</a:t>
            </a:r>
            <a:r>
              <a:rPr lang="en-US" altLang="zh-CN" dirty="0"/>
              <a:t>Mooney</a:t>
            </a:r>
            <a:r>
              <a:rPr lang="zh-CN" altLang="en-US" dirty="0"/>
              <a:t>描述了</a:t>
            </a:r>
            <a:r>
              <a:rPr lang="en-US" altLang="zh-CN" dirty="0"/>
              <a:t>3</a:t>
            </a:r>
            <a:r>
              <a:rPr lang="zh-CN" altLang="en-US" dirty="0"/>
              <a:t>种不同的解释方法</a:t>
            </a:r>
            <a:endParaRPr lang="en-US" altLang="zh-CN" dirty="0"/>
          </a:p>
          <a:p>
            <a:pPr lvl="1"/>
            <a:r>
              <a:rPr lang="en-US" altLang="zh-CN" dirty="0"/>
              <a:t>1. Neighbor Style Explanation (NSE)</a:t>
            </a:r>
            <a:endParaRPr lang="en-US" altLang="zh-CN" dirty="0"/>
          </a:p>
          <a:p>
            <a:pPr lvl="1"/>
            <a:r>
              <a:rPr lang="en-US" altLang="zh-CN" dirty="0"/>
              <a:t>2. Influence Style Explanation (ISE)</a:t>
            </a:r>
            <a:endParaRPr lang="en-US" altLang="zh-CN" dirty="0"/>
          </a:p>
          <a:p>
            <a:pPr lvl="1"/>
            <a:r>
              <a:rPr lang="en-US" altLang="zh-CN" dirty="0"/>
              <a:t>3. Keyword Style Explanation (KSE)</a:t>
            </a:r>
            <a:endParaRPr lang="en-US" altLang="zh-CN" dirty="0"/>
          </a:p>
          <a:p>
            <a:pPr marL="457200" lvl="1" indent="0">
              <a:buNone/>
            </a:pPr>
            <a:endParaRPr lang="en-US" altLang="zh-CN" dirty="0"/>
          </a:p>
        </p:txBody>
      </p:sp>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l="-448" t="5730"/>
          <a:stretch>
            <a:fillRect/>
          </a:stretch>
        </p:blipFill>
        <p:spPr>
          <a:xfrm>
            <a:off x="0" y="2133600"/>
            <a:ext cx="7326087" cy="4724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NSE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ele attr="{C6062003-656C-466F-923B-EA2FD635A32D}"/>
                  </a:ext>
                </a:extLst>
              </p:cNvPr>
              <p:cNvSpPr>
                <a:spLocks noGrp="1"/>
              </p:cNvSpPr>
              <p:nvPr>
                <p:ph idx="1"/>
              </p:nvPr>
            </p:nvSpPr>
            <p:spPr/>
            <p:txBody>
              <a:bodyPr/>
              <a:lstStyle/>
              <a:p>
                <a:r>
                  <a:rPr lang="en-US" altLang="zh-CN" dirty="0"/>
                  <a:t>User u</a:t>
                </a:r>
              </a:p>
              <a:p>
                <a:r>
                  <a:rPr lang="en-US" altLang="zh-CN" dirty="0"/>
                  <a:t>the set of similar users as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𝑢</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oMath>
                </a14:m>
                <a:r>
                  <a:rPr lang="en-US" altLang="zh-CN" dirty="0"/>
                  <a:t> is the set of users who have given rating k to item </a:t>
                </a:r>
                <a:r>
                  <a:rPr lang="en-US" altLang="zh-CN" dirty="0" err="1"/>
                  <a:t>i</a:t>
                </a:r>
                <a:endParaRPr lang="en-US" altLang="zh-CN" dirty="0"/>
              </a:p>
              <a:p>
                <a:r>
                  <a:rPr lang="en-US" altLang="zh-CN" dirty="0"/>
                  <a:t>Item I having rating k: P</a:t>
                </a:r>
                <a14:m>
                  <m:oMath xmlns:m="http://schemas.openxmlformats.org/officeDocument/2006/math">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r>
                          <m:rPr>
                            <m:nor/>
                          </m:rPr>
                          <a:rPr lang="en-US" altLang="zh-CN" dirty="0"/>
                          <m:t>=</m:t>
                        </m:r>
                        <m:r>
                          <m:rPr>
                            <m:nor/>
                          </m:rPr>
                          <a:rPr lang="en-US" altLang="zh-CN" dirty="0"/>
                          <m:t>k</m:t>
                        </m:r>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𝑢</m:t>
                            </m:r>
                          </m:sub>
                        </m:sSub>
                      </m:e>
                    </m:d>
                  </m:oMath>
                </a14:m>
                <a:r>
                  <a:rPr lang="en-US" altLang="zh-CN" dirty="0"/>
                  <a:t>=</a:t>
                </a:r>
                <a14:m>
                  <m:oMath xmlns:m="http://schemas.openxmlformats.org/officeDocument/2006/math">
                    <m:f>
                      <m:fPr>
                        <m:ctrlPr>
                          <a:rPr lang="en-US" altLang="zh-CN" i="1" dirty="0" smtClean="0">
                            <a:latin typeface="Cambria Math" panose="02040503050406030204" pitchFamily="18" charset="0"/>
                          </a:rPr>
                        </m:ctrlPr>
                      </m:fPr>
                      <m:num>
                        <m:d>
                          <m:dPr>
                            <m:begChr m:val="|"/>
                            <m:endChr m:val="|"/>
                            <m:ctrlPr>
                              <a:rPr lang="en-US" altLang="zh-CN" i="1" dirty="0"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e>
                        </m:d>
                      </m:num>
                      <m:den>
                        <m:d>
                          <m:dPr>
                            <m:begChr m:val="|"/>
                            <m:endChr m:val="|"/>
                            <m:ctrlPr>
                              <a:rPr lang="en-US" altLang="zh-CN" i="1" dirty="0"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𝑢</m:t>
                                </m:r>
                              </m:sub>
                            </m:sSub>
                          </m:e>
                        </m:d>
                      </m:den>
                    </m:f>
                  </m:oMath>
                </a14:m>
                <a:endParaRPr lang="en-US" altLang="zh-CN" dirty="0"/>
              </a:p>
              <a:p>
                <a:r>
                  <a:rPr lang="en-US" altLang="zh-CN" dirty="0"/>
                  <a:t>The expect value of ratings by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𝑢</m:t>
                        </m:r>
                      </m:sub>
                    </m:sSub>
                  </m:oMath>
                </a14:m>
                <a:r>
                  <a:rPr lang="zh-CN" altLang="en-US" dirty="0"/>
                  <a:t> </a:t>
                </a:r>
                <a:r>
                  <a:rPr lang="en-US" altLang="zh-CN" dirty="0"/>
                  <a:t>to item I</a:t>
                </a:r>
              </a:p>
              <a:p>
                <a:r>
                  <a:rPr lang="en-US" altLang="zh-CN" dirty="0"/>
                  <a:t>E</a:t>
                </a:r>
                <a14:m>
                  <m:oMath xmlns:m="http://schemas.openxmlformats.org/officeDocument/2006/math">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𝑢</m:t>
                            </m:r>
                          </m:sub>
                        </m:sSub>
                      </m:e>
                    </m:d>
                  </m:oMath>
                </a14:m>
                <a:r>
                  <a:rPr lang="en-US" altLang="zh-CN" dirty="0"/>
                  <a:t>=</a:t>
                </a:r>
                <a14:m>
                  <m:oMath xmlns:m="http://schemas.openxmlformats.org/officeDocument/2006/math">
                    <m:nary>
                      <m:naryPr>
                        <m:chr m:val="∑"/>
                        <m:subHide m:val="on"/>
                        <m:supHide m:val="on"/>
                        <m:ctrlPr>
                          <a:rPr lang="en-US" altLang="zh-CN" i="1" dirty="0" smtClean="0">
                            <a:latin typeface="Cambria Math" panose="02040503050406030204" pitchFamily="18" charset="0"/>
                          </a:rPr>
                        </m:ctrlPr>
                      </m:naryPr>
                      <m:sub/>
                      <m:sup/>
                      <m:e>
                        <m:r>
                          <a:rPr lang="en-US" altLang="zh-CN" b="0" i="1" dirty="0" smtClean="0">
                            <a:latin typeface="Cambria Math" panose="02040503050406030204" pitchFamily="18" charset="0"/>
                          </a:rPr>
                          <m:t>𝑘</m:t>
                        </m:r>
                      </m:e>
                    </m:nary>
                    <m:r>
                      <a:rPr lang="en-US" altLang="zh-CN" i="1" dirty="0" smtClean="0">
                        <a:latin typeface="Cambria Math" panose="02040503050406030204" pitchFamily="18" charset="0"/>
                        <a:ea typeface="Cambria Math" panose="02040503050406030204" pitchFamily="18" charset="0"/>
                      </a:rPr>
                      <m:t>×</m:t>
                    </m:r>
                  </m:oMath>
                </a14:m>
                <a:r>
                  <a:rPr lang="en-US" altLang="zh-CN" dirty="0"/>
                  <a:t> P</a:t>
                </a:r>
                <a14:m>
                  <m:oMath xmlns:m="http://schemas.openxmlformats.org/officeDocument/2006/math">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r>
                          <m:rPr>
                            <m:nor/>
                          </m:rPr>
                          <a:rPr lang="en-US" altLang="zh-CN" dirty="0"/>
                          <m:t>=</m:t>
                        </m:r>
                        <m:r>
                          <m:rPr>
                            <m:nor/>
                          </m:rPr>
                          <a:rPr lang="en-US" altLang="zh-CN" dirty="0"/>
                          <m:t>k</m:t>
                        </m:r>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𝑢</m:t>
                            </m:r>
                          </m:sub>
                        </m:sSub>
                      </m:e>
                    </m:d>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43" t="-2521"/>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ISE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ele attr="{C6062003-656C-466F-923B-EA2FD635A32D}"/>
                  </a:ext>
                </a:extLst>
              </p:cNvPr>
              <p:cNvSpPr>
                <a:spLocks noGrp="1"/>
              </p:cNvSpPr>
              <p:nvPr>
                <p:ph idx="1"/>
              </p:nvPr>
            </p:nvSpPr>
            <p:spPr/>
            <p:txBody>
              <a:bodyPr/>
              <a:lstStyle/>
              <a:p>
                <a:r>
                  <a:rPr lang="en-US" altLang="zh-CN" dirty="0"/>
                  <a:t>Item </a:t>
                </a:r>
                <a:r>
                  <a:rPr lang="en-US" altLang="zh-CN" dirty="0" err="1"/>
                  <a:t>i</a:t>
                </a:r>
                <a:endParaRPr lang="en-US" altLang="zh-CN" dirty="0"/>
              </a:p>
              <a:p>
                <a:r>
                  <a:rPr lang="en-US" altLang="zh-CN" dirty="0"/>
                  <a:t>the set of similar items as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𝑖</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oMath>
                </a14:m>
                <a:r>
                  <a:rPr lang="en-US" altLang="zh-CN" dirty="0"/>
                  <a:t> is the set of items given rating k by user u</a:t>
                </a:r>
              </a:p>
              <a:p>
                <a:r>
                  <a:rPr lang="en-US" altLang="zh-CN" dirty="0"/>
                  <a:t>Item I having rating k: P</a:t>
                </a:r>
                <a14:m>
                  <m:oMath xmlns:m="http://schemas.openxmlformats.org/officeDocument/2006/math">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r>
                          <m:rPr>
                            <m:nor/>
                          </m:rPr>
                          <a:rPr lang="en-US" altLang="zh-CN" dirty="0"/>
                          <m:t>=</m:t>
                        </m:r>
                        <m:r>
                          <m:rPr>
                            <m:nor/>
                          </m:rPr>
                          <a:rPr lang="en-US" altLang="zh-CN" dirty="0"/>
                          <m:t>k</m:t>
                        </m:r>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𝑖</m:t>
                            </m:r>
                          </m:sub>
                        </m:sSub>
                      </m:e>
                    </m:d>
                  </m:oMath>
                </a14:m>
                <a:r>
                  <a:rPr lang="en-US" altLang="zh-CN" dirty="0"/>
                  <a:t>=</a:t>
                </a:r>
                <a14:m>
                  <m:oMath xmlns:m="http://schemas.openxmlformats.org/officeDocument/2006/math">
                    <m:f>
                      <m:fPr>
                        <m:ctrlPr>
                          <a:rPr lang="en-US" altLang="zh-CN" i="1" dirty="0" smtClean="0">
                            <a:latin typeface="Cambria Math" panose="02040503050406030204" pitchFamily="18" charset="0"/>
                          </a:rPr>
                        </m:ctrlPr>
                      </m:fPr>
                      <m:num>
                        <m:d>
                          <m:dPr>
                            <m:begChr m:val="|"/>
                            <m:endChr m:val="|"/>
                            <m:ctrlPr>
                              <a:rPr lang="en-US" altLang="zh-CN" i="1" dirty="0"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e>
                        </m:d>
                      </m:num>
                      <m:den>
                        <m:d>
                          <m:dPr>
                            <m:begChr m:val="|"/>
                            <m:endChr m:val="|"/>
                            <m:ctrlPr>
                              <a:rPr lang="en-US" altLang="zh-CN" i="1" dirty="0"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m:rPr>
                                    <m:sty m:val="p"/>
                                  </m:rPr>
                                  <a:rPr lang="en-US" altLang="zh-CN" i="1">
                                    <a:latin typeface="Cambria Math" panose="02040503050406030204" pitchFamily="18" charset="0"/>
                                  </a:rPr>
                                  <m:t>i</m:t>
                                </m:r>
                              </m:sub>
                            </m:sSub>
                          </m:e>
                        </m:d>
                      </m:den>
                    </m:f>
                  </m:oMath>
                </a14:m>
                <a:endParaRPr lang="en-US" altLang="zh-CN" dirty="0"/>
              </a:p>
              <a:p>
                <a:r>
                  <a:rPr lang="en-US" altLang="zh-CN" dirty="0"/>
                  <a:t>The expect value of ratings of user u to the items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m:rPr>
                            <m:sty m:val="p"/>
                          </m:rPr>
                          <a:rPr lang="en-US" altLang="zh-CN" i="1" smtClean="0">
                            <a:latin typeface="Cambria Math" panose="02040503050406030204" pitchFamily="18" charset="0"/>
                          </a:rPr>
                          <m:t>i</m:t>
                        </m:r>
                      </m:sub>
                    </m:sSub>
                  </m:oMath>
                </a14:m>
                <a:r>
                  <a:rPr lang="zh-CN" altLang="en-US" dirty="0"/>
                  <a:t> </a:t>
                </a:r>
                <a:r>
                  <a:rPr lang="en-US" altLang="zh-CN" dirty="0"/>
                  <a:t>E</a:t>
                </a:r>
                <a14:m>
                  <m:oMath xmlns:m="http://schemas.openxmlformats.org/officeDocument/2006/math">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𝑖</m:t>
                            </m:r>
                          </m:sub>
                        </m:sSub>
                      </m:e>
                    </m:d>
                  </m:oMath>
                </a14:m>
                <a:r>
                  <a:rPr lang="en-US" altLang="zh-CN" dirty="0"/>
                  <a:t>=</a:t>
                </a:r>
                <a14:m>
                  <m:oMath xmlns:m="http://schemas.openxmlformats.org/officeDocument/2006/math">
                    <m:nary>
                      <m:naryPr>
                        <m:chr m:val="∑"/>
                        <m:subHide m:val="on"/>
                        <m:supHide m:val="on"/>
                        <m:ctrlPr>
                          <a:rPr lang="en-US" altLang="zh-CN" i="1" dirty="0" smtClean="0">
                            <a:latin typeface="Cambria Math" panose="02040503050406030204" pitchFamily="18" charset="0"/>
                          </a:rPr>
                        </m:ctrlPr>
                      </m:naryPr>
                      <m:sub/>
                      <m:sup/>
                      <m:e>
                        <m:r>
                          <a:rPr lang="en-US" altLang="zh-CN" b="0" i="1" dirty="0" smtClean="0">
                            <a:latin typeface="Cambria Math" panose="02040503050406030204" pitchFamily="18" charset="0"/>
                          </a:rPr>
                          <m:t>𝑘</m:t>
                        </m:r>
                      </m:e>
                    </m:nary>
                    <m:r>
                      <a:rPr lang="en-US" altLang="zh-CN" i="1" dirty="0" smtClean="0">
                        <a:latin typeface="Cambria Math" panose="02040503050406030204" pitchFamily="18" charset="0"/>
                        <a:ea typeface="Cambria Math" panose="02040503050406030204" pitchFamily="18" charset="0"/>
                      </a:rPr>
                      <m:t>×</m:t>
                    </m:r>
                  </m:oMath>
                </a14:m>
                <a:r>
                  <a:rPr lang="en-US" altLang="zh-CN" dirty="0"/>
                  <a:t> P</a:t>
                </a:r>
                <a14:m>
                  <m:oMath xmlns:m="http://schemas.openxmlformats.org/officeDocument/2006/math">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r>
                          <m:rPr>
                            <m:nor/>
                          </m:rPr>
                          <a:rPr lang="en-US" altLang="zh-CN" dirty="0"/>
                          <m:t>=</m:t>
                        </m:r>
                        <m:r>
                          <m:rPr>
                            <m:nor/>
                          </m:rPr>
                          <a:rPr lang="en-US" altLang="zh-CN" dirty="0"/>
                          <m:t>k</m:t>
                        </m:r>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𝑖</m:t>
                            </m:r>
                          </m:sub>
                        </m:sSub>
                      </m:e>
                    </m:d>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43" t="-2521"/>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sp>
        <p:nvSpPr>
          <p:cNvPr id="6" name="内容占位符 5"/>
          <p:cNvSpPr>
            <a:spLocks noGrp="1"/>
          </p:cNvSpPr>
          <p:nvPr>
            <p:ph idx="1"/>
          </p:nvPr>
        </p:nvSpPr>
        <p:spPr>
          <a:xfrm>
            <a:off x="838200" y="1792968"/>
            <a:ext cx="10515600" cy="4351338"/>
          </a:xfrm>
        </p:spPr>
        <p:txBody>
          <a:bodyPr/>
          <a:lstStyle/>
          <a:p>
            <a:r>
              <a:rPr lang="en-US" altLang="zh-CN" dirty="0"/>
              <a:t>Mooney</a:t>
            </a:r>
            <a:r>
              <a:rPr lang="zh-CN" altLang="en-US" dirty="0"/>
              <a:t>在论文中提出，解释性的测量有两种方式：</a:t>
            </a:r>
            <a:endParaRPr lang="en-US" altLang="zh-CN" dirty="0"/>
          </a:p>
          <a:p>
            <a:r>
              <a:rPr lang="en-US" altLang="zh-CN" dirty="0"/>
              <a:t>the promotion approach----NSE</a:t>
            </a:r>
            <a:r>
              <a:rPr lang="zh-CN" altLang="en-US" dirty="0"/>
              <a:t>效果好</a:t>
            </a:r>
            <a:endParaRPr lang="en-US" altLang="zh-CN" dirty="0"/>
          </a:p>
          <a:p>
            <a:r>
              <a:rPr lang="en-US" altLang="zh-CN" dirty="0"/>
              <a:t>the satisfaction approach----KSE</a:t>
            </a:r>
            <a:r>
              <a:rPr lang="zh-CN" altLang="en-US" dirty="0"/>
              <a:t>和</a:t>
            </a:r>
            <a:r>
              <a:rPr lang="en-US" altLang="zh-CN" dirty="0"/>
              <a:t>ISE</a:t>
            </a:r>
            <a:r>
              <a:rPr lang="zh-CN" altLang="en-US" dirty="0"/>
              <a:t>效果好</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对解释的评估 </a:t>
            </a:r>
            <a:endParaRPr lang="zh-CN" altLang="en-US" dirty="0"/>
          </a:p>
        </p:txBody>
      </p:sp>
      <p:sp>
        <p:nvSpPr>
          <p:cNvPr id="3" name="内容占位符 2"/>
          <p:cNvSpPr>
            <a:spLocks noGrp="1"/>
          </p:cNvSpPr>
          <p:nvPr>
            <p:ph idx="1"/>
          </p:nvPr>
        </p:nvSpPr>
        <p:spPr/>
        <p:txBody>
          <a:bodyPr/>
          <a:lstStyle/>
          <a:p>
            <a:r>
              <a:rPr lang="zh-CN" altLang="en-US" dirty="0"/>
              <a:t>评价推荐系统中的解释需要基于用户的度量来评价解释的感知质量和解释向用户提供的推荐的有效性。</a:t>
            </a:r>
            <a:endParaRPr lang="en-US" altLang="zh-CN" dirty="0"/>
          </a:p>
          <a:p>
            <a:r>
              <a:rPr lang="zh-CN" altLang="en-US" dirty="0"/>
              <a:t>调查问卷方法</a:t>
            </a:r>
            <a:r>
              <a:rPr lang="en-US" altLang="zh-CN" dirty="0"/>
              <a:t>---</a:t>
            </a:r>
            <a:r>
              <a:rPr lang="zh-CN" altLang="en-US" dirty="0"/>
              <a:t>侧重对推荐系统的评价</a:t>
            </a:r>
            <a:endParaRPr lang="en-US" altLang="zh-CN" dirty="0"/>
          </a:p>
          <a:p>
            <a:r>
              <a:rPr lang="en-US" altLang="zh-CN" dirty="0" err="1"/>
              <a:t>Symeonidis</a:t>
            </a:r>
            <a:r>
              <a:rPr lang="en-US" altLang="zh-CN" dirty="0"/>
              <a:t> et al.</a:t>
            </a:r>
            <a:r>
              <a:rPr lang="zh-CN" altLang="en-US" dirty="0"/>
              <a:t>提出客观评价（</a:t>
            </a:r>
            <a:r>
              <a:rPr lang="en-US" altLang="zh-CN" dirty="0"/>
              <a:t>coverage ratio</a:t>
            </a:r>
            <a:r>
              <a:rPr lang="zh-CN" altLang="en-US" dirty="0"/>
              <a:t>）</a:t>
            </a:r>
            <a:r>
              <a:rPr lang="en-US" altLang="zh-CN" dirty="0"/>
              <a:t>+</a:t>
            </a:r>
            <a:r>
              <a:rPr lang="zh-CN" altLang="en-US" dirty="0"/>
              <a:t>主观评价（用户评分）</a:t>
            </a:r>
            <a:endParaRPr lang="en-US" altLang="zh-CN" dirty="0"/>
          </a:p>
          <a:p>
            <a:r>
              <a:rPr lang="en-US" altLang="zh-CN" dirty="0" err="1"/>
              <a:t>Bilgic</a:t>
            </a:r>
            <a:r>
              <a:rPr lang="en-US" altLang="zh-CN" dirty="0"/>
              <a:t> and Mooney</a:t>
            </a:r>
            <a:r>
              <a:rPr lang="zh-CN" altLang="en-US" dirty="0"/>
              <a:t>基于在查看推荐项之前和之后用户对该推荐项的评分有多相似来计算解释的效果，其中在实验过程种并未提及使用的方法。</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ele attr="{3D9DAB27-F2CF-4617-B5D6-7F72A735CBED}"/>
                  </a:ext>
                </a:extLst>
              </p:cNvPr>
              <p:cNvSpPr>
                <a:spLocks noGrp="1"/>
              </p:cNvSpPr>
              <p:nvPr>
                <p:ph idx="1"/>
              </p:nvPr>
            </p:nvSpPr>
            <p:spPr>
              <a:xfrm>
                <a:off x="827314" y="681037"/>
                <a:ext cx="10526486" cy="5495926"/>
              </a:xfrm>
            </p:spPr>
            <p:txBody>
              <a:bodyPr/>
              <a:lstStyle/>
              <a:p>
                <a:r>
                  <a:rPr lang="en-US" altLang="zh-CN" dirty="0"/>
                  <a:t>New Fairness Metrics for Recommendation that Embrace Differences</a:t>
                </a:r>
              </a:p>
              <a:p>
                <a:pPr lvl="1"/>
                <a:r>
                  <a:rPr lang="en-US" altLang="zh-CN" dirty="0"/>
                  <a:t>A set of users from 1 to m</a:t>
                </a:r>
              </a:p>
              <a:p>
                <a:pPr lvl="1"/>
                <a:r>
                  <a:rPr lang="en-US" altLang="zh-CN" dirty="0"/>
                  <a:t>A set of items from 1 to n</a:t>
                </a:r>
              </a:p>
              <a:p>
                <a:pPr lvl="1"/>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oMath>
                </a14:m>
                <a:r>
                  <a:rPr lang="zh-CN" altLang="en-US" dirty="0"/>
                  <a:t> </a:t>
                </a:r>
                <a:r>
                  <a:rPr lang="en-US" altLang="zh-CN" dirty="0"/>
                  <a:t>which group the </a:t>
                </a:r>
                <a:r>
                  <a:rPr lang="en-US" altLang="zh-CN" dirty="0" err="1"/>
                  <a:t>ith</a:t>
                </a:r>
                <a:r>
                  <a:rPr lang="en-US" altLang="zh-CN" dirty="0"/>
                  <a:t> user belongs to</a:t>
                </a:r>
              </a:p>
              <a:p>
                <a:pPr lvl="1"/>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 </m:t>
                    </m:r>
                  </m:oMath>
                </a14:m>
                <a:r>
                  <a:rPr lang="zh-CN" altLang="en-US" dirty="0"/>
                  <a:t> </a:t>
                </a:r>
                <a:r>
                  <a:rPr lang="en-US" altLang="zh-CN" dirty="0"/>
                  <a:t>which group the </a:t>
                </a:r>
                <a:r>
                  <a:rPr lang="en-US" altLang="zh-CN" dirty="0" err="1"/>
                  <a:t>jth</a:t>
                </a:r>
                <a:r>
                  <a:rPr lang="en-US" altLang="zh-CN" dirty="0"/>
                  <a:t> item belongs to</a:t>
                </a:r>
              </a:p>
              <a:p>
                <a:pPr lvl="1"/>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r>
                          <a:rPr lang="en-US" altLang="zh-CN" i="1">
                            <a:latin typeface="Cambria Math" panose="02040503050406030204" pitchFamily="18" charset="0"/>
                          </a:rPr>
                          <m:t>𝑗</m:t>
                        </m:r>
                      </m:sub>
                    </m:sSub>
                    <m:r>
                      <a:rPr lang="en-US" altLang="zh-CN" i="1">
                        <a:latin typeface="Cambria Math" panose="02040503050406030204" pitchFamily="18" charset="0"/>
                      </a:rPr>
                      <m:t> </m:t>
                    </m:r>
                  </m:oMath>
                </a14:m>
                <a:r>
                  <a:rPr lang="zh-CN" altLang="en-US" dirty="0"/>
                  <a:t> </a:t>
                </a:r>
                <a:r>
                  <a:rPr lang="en-US" altLang="zh-CN" dirty="0"/>
                  <a:t>the score of the </a:t>
                </a:r>
                <a:r>
                  <a:rPr lang="en-US" altLang="zh-CN" dirty="0" err="1"/>
                  <a:t>ith</a:t>
                </a:r>
                <a:r>
                  <a:rPr lang="en-US" altLang="zh-CN" dirty="0"/>
                  <a:t> user for the </a:t>
                </a:r>
                <a:r>
                  <a:rPr lang="en-US" altLang="zh-CN" dirty="0" err="1"/>
                  <a:t>jth</a:t>
                </a:r>
                <a:r>
                  <a:rPr lang="en-US" altLang="zh-CN" dirty="0"/>
                  <a:t> item</a:t>
                </a:r>
              </a:p>
              <a:p>
                <a:pPr lvl="1"/>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27314" y="681037"/>
                <a:ext cx="10526486" cy="5495926"/>
              </a:xfrm>
              <a:blipFill rotWithShape="1">
                <a:blip r:embed="rId1"/>
                <a:stretch>
                  <a:fillRect l="-1042" t="-2109"/>
                </a:stretch>
              </a:blipFill>
            </p:spPr>
            <p:txBody>
              <a:bodyPr/>
              <a:lstStyle/>
              <a:p>
                <a:r>
                  <a:rPr lang="zh-CN" altLang="en-US">
                    <a:noFill/>
                  </a:rPr>
                  <a:t> </a:t>
                </a:r>
                <a:endParaRPr lang="zh-CN" altLang="en-US">
                  <a:noFill/>
                </a:endParaRPr>
              </a:p>
            </p:txBody>
          </p:sp>
        </mc:Fallback>
      </mc:AlternateContent>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42537"/>
          <a:stretch>
            <a:fillRect/>
          </a:stretch>
        </p:blipFill>
        <p:spPr>
          <a:xfrm>
            <a:off x="571500" y="3614493"/>
            <a:ext cx="6068786" cy="327616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a:extLst>
                  <a:ext uri="{FF2B5EF4-FFF2-40B4-BE49-F238E27FC236}">
                    <ele attr="{A1ADCC44-5C4A-4947-95FD-9BECB035CB7A}"/>
                  </a:ext>
                </a:extLst>
              </p:cNvPr>
              <p:cNvSpPr>
                <a:spLocks noGrp="1"/>
              </p:cNvSpPr>
              <p:nvPr>
                <p:ph idx="1"/>
              </p:nvPr>
            </p:nvSpPr>
            <p:spPr/>
            <p:txBody>
              <a:bodyPr>
                <a:normAutofit lnSpcReduction="10000"/>
              </a:bodyPr>
              <a:lstStyle/>
              <a:p>
                <a:r>
                  <a:rPr lang="en-US" altLang="zh-CN" dirty="0"/>
                  <a:t>value unfairness</a:t>
                </a:r>
              </a:p>
              <a:p>
                <a:r>
                  <a:rPr lang="en-US" altLang="zh-CN" dirty="0"/>
                  <a:t>absolute unfairness</a:t>
                </a:r>
              </a:p>
              <a:p>
                <a:r>
                  <a:rPr lang="en-US" altLang="zh-CN" dirty="0"/>
                  <a:t>underestimation unfairness</a:t>
                </a:r>
              </a:p>
              <a:p>
                <a:r>
                  <a:rPr lang="en-US" altLang="zh-CN" dirty="0"/>
                  <a:t>Overestimation unfairness</a:t>
                </a:r>
              </a:p>
              <a:p>
                <a:r>
                  <a:rPr lang="en-US" altLang="zh-CN" dirty="0"/>
                  <a:t>non-parity unfairness measure</a:t>
                </a:r>
              </a:p>
              <a:p>
                <a:pPr marL="0" indent="0">
                  <a:buNone/>
                </a:pPr>
                <a:endParaRPr lang="en-US" altLang="zh-CN" dirty="0"/>
              </a:p>
              <a:p>
                <a:pPr marL="0" indent="0">
                  <a:buNone/>
                </a:pPr>
                <a:endParaRPr lang="en-US" altLang="zh-CN" dirty="0"/>
              </a:p>
              <a:p>
                <a:pPr marL="0" indent="0">
                  <a:buNone/>
                </a:pPr>
                <a:r>
                  <a:rPr lang="en-US" altLang="zh-CN" dirty="0"/>
                  <a:t>To optimize the metric(s), solve for a local minimum of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𝑚𝑖𝑛</m:t>
                        </m:r>
                      </m:e>
                      <m:sub>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𝐽</m:t>
                    </m:r>
                    <m:d>
                      <m:dPr>
                        <m:ctrlPr>
                          <a:rPr lang="en-US" altLang="zh-CN" b="0" i="1" smtClean="0">
                            <a:latin typeface="Cambria Math" panose="02040503050406030204" pitchFamily="18" charset="0"/>
                          </a:rPr>
                        </m:ctrlPr>
                      </m:dPr>
                      <m:e>
                        <m:r>
                          <m:rPr>
                            <m:sty m:val="p"/>
                          </m:rPr>
                          <a:rPr lang="en-US" altLang="zh-CN" i="1">
                            <a:latin typeface="Cambria Math" panose="02040503050406030204" pitchFamily="18" charset="0"/>
                          </a:rPr>
                          <m:t>P</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𝛼</m:t>
                    </m:r>
                  </m:oMath>
                </a14:m>
                <a:r>
                  <a:rPr lang="en-US" altLang="zh-CN" dirty="0"/>
                  <a:t>U</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217" t="-3221"/>
                </a:stretch>
              </a:blipFill>
            </p:spPr>
            <p:txBody>
              <a:bodyPr/>
              <a:lstStyle/>
              <a:p>
                <a:r>
                  <a:rPr lang="zh-CN" altLang="en-US">
                    <a:noFill/>
                  </a:rPr>
                  <a:t> </a:t>
                </a:r>
                <a:endParaRPr lang="zh-CN" altLang="en-US">
                  <a:noFill/>
                </a:endParaRPr>
              </a:p>
            </p:txBody>
          </p:sp>
        </mc:Fallback>
      </mc:AlternateContent>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2829" y="438270"/>
            <a:ext cx="6086861" cy="92490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2829" y="1295728"/>
            <a:ext cx="5972857" cy="1043077"/>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489" y="2594098"/>
            <a:ext cx="5053311" cy="688154"/>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7454" y="3429000"/>
            <a:ext cx="5309773" cy="783771"/>
          </a:xfrm>
          <a:prstGeom prst="rect">
            <a:avLst/>
          </a:prstGeom>
        </p:spPr>
      </p:pic>
      <p:pic>
        <p:nvPicPr>
          <p:cNvPr id="13" name="图片 12"/>
          <p:cNvPicPr>
            <a:picLocks noChangeAspect="1"/>
          </p:cNvPicPr>
          <p:nvPr/>
        </p:nvPicPr>
        <p:blipFill rotWithShape="1">
          <a:blip r:embed="rId6">
            <a:extLst>
              <a:ext uri="{28A0092B-C50C-407E-A947-70E740481C1C}">
                <a14:useLocalDpi xmlns:a14="http://schemas.microsoft.com/office/drawing/2010/main" val="0"/>
              </a:ext>
            </a:extLst>
          </a:blip>
          <a:srcRect b="12592"/>
          <a:stretch>
            <a:fillRect/>
          </a:stretch>
        </p:blipFill>
        <p:spPr>
          <a:xfrm>
            <a:off x="6673369" y="4359519"/>
            <a:ext cx="4863858" cy="61281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Thanks</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endParaRPr lang="zh-CN" altLang="en-US" dirty="0"/>
          </a:p>
        </p:txBody>
      </p:sp>
      <p:graphicFrame>
        <p:nvGraphicFramePr>
          <p:cNvPr id="4" name="内容占位符 3"/>
          <p:cNvGraphicFramePr>
            <a:graphicFrameLocks noGrp="1"/>
          </p:cNvGraphicFramePr>
          <p:nvPr>
            <p:ph idx="1"/>
          </p:nvPr>
        </p:nvGraphicFramePr>
        <p:xfrm>
          <a:off x="771525" y="1825625"/>
          <a:ext cx="10582275"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推荐系统的算法</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基于内容</a:t>
            </a:r>
            <a:endParaRPr lang="en-US" altLang="zh-CN" dirty="0"/>
          </a:p>
          <a:p>
            <a:pPr marL="0" indent="0">
              <a:buNone/>
            </a:pPr>
            <a:r>
              <a:rPr lang="en-US" altLang="zh-CN" dirty="0"/>
              <a:t>   </a:t>
            </a:r>
            <a:r>
              <a:rPr lang="zh-CN" altLang="en-US" dirty="0"/>
              <a:t>基于用户喜欢的物品的内容</a:t>
            </a:r>
            <a:r>
              <a:rPr lang="en-US" altLang="zh-CN" dirty="0"/>
              <a:t>/</a:t>
            </a:r>
            <a:r>
              <a:rPr lang="zh-CN" altLang="en-US" dirty="0"/>
              <a:t>属性进行推荐，不用考虑用户与用户间的关联，</a:t>
            </a:r>
            <a:r>
              <a:rPr lang="en-US" altLang="zh-CN" dirty="0"/>
              <a:t>IF-IDF</a:t>
            </a:r>
            <a:r>
              <a:rPr lang="zh-CN" altLang="en-US" dirty="0"/>
              <a:t>。</a:t>
            </a:r>
            <a:endParaRPr lang="en-US" altLang="zh-CN" dirty="0"/>
          </a:p>
          <a:p>
            <a:r>
              <a:rPr lang="en-US" altLang="zh-CN" dirty="0"/>
              <a:t>2.</a:t>
            </a:r>
            <a:r>
              <a:rPr lang="zh-CN" altLang="en-US" dirty="0"/>
              <a:t>协同过滤</a:t>
            </a:r>
            <a:endParaRPr lang="en-US" altLang="zh-CN" dirty="0"/>
          </a:p>
          <a:p>
            <a:pPr marL="0" indent="0">
              <a:buNone/>
            </a:pPr>
            <a:r>
              <a:rPr lang="en-US" altLang="zh-CN" dirty="0"/>
              <a:t>   </a:t>
            </a:r>
            <a:r>
              <a:rPr lang="zh-CN" altLang="en-US" dirty="0"/>
              <a:t>基于近邻的推荐算法，是根据用户在物品上的行为找到物品或用户的“近邻”。</a:t>
            </a:r>
            <a:endParaRPr lang="en-US" altLang="zh-CN" dirty="0"/>
          </a:p>
          <a:p>
            <a:pPr marL="0" indent="0">
              <a:buNone/>
            </a:pPr>
            <a:r>
              <a:rPr lang="en-US" altLang="zh-CN" dirty="0"/>
              <a:t>   </a:t>
            </a:r>
            <a:r>
              <a:rPr lang="zh-CN" altLang="en-US" dirty="0"/>
              <a:t>基于用户的协同过滤：</a:t>
            </a:r>
            <a:endParaRPr lang="en-US" altLang="zh-CN" dirty="0"/>
          </a:p>
          <a:p>
            <a:pPr marL="0" indent="0">
              <a:buNone/>
            </a:pPr>
            <a:r>
              <a:rPr lang="zh-CN" altLang="en-US" dirty="0"/>
              <a:t>   基于内容的协同过滤：</a:t>
            </a:r>
            <a:endParaRPr lang="en-US" altLang="zh-CN" dirty="0"/>
          </a:p>
          <a:p>
            <a:pPr marL="0" indent="0">
              <a:buNone/>
            </a:pP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42257"/>
            <a:ext cx="10515600" cy="5534706"/>
          </a:xfrm>
        </p:spPr>
        <p:txBody>
          <a:bodyPr/>
          <a:lstStyle/>
          <a:p>
            <a:r>
              <a:rPr lang="zh-CN" altLang="en-US" dirty="0"/>
              <a:t>基于用户的协同过滤</a:t>
            </a:r>
            <a:endParaRPr lang="en-US" altLang="zh-CN"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249372"/>
            <a:ext cx="10076193" cy="536914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1194" y="283029"/>
            <a:ext cx="10762606" cy="5893934"/>
          </a:xfrm>
        </p:spPr>
        <p:txBody>
          <a:bodyPr/>
          <a:lstStyle/>
          <a:p>
            <a:r>
              <a:rPr lang="zh-CN" altLang="en-US" dirty="0"/>
              <a:t>基于物品的协同过滤</a:t>
            </a:r>
            <a:endParaRPr lang="en-US" altLang="zh-CN" dirty="0"/>
          </a:p>
          <a:p>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1194" y="1088571"/>
            <a:ext cx="9391006" cy="5618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推荐系统评价指标</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准确度</a:t>
            </a:r>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en-US" altLang="zh-CN" dirty="0"/>
              <a:t>2.</a:t>
            </a:r>
            <a:r>
              <a:rPr lang="zh-CN" altLang="en-US" dirty="0"/>
              <a:t>准确率和召回率</a:t>
            </a:r>
            <a:endParaRPr lang="en-US" altLang="zh-CN" dirty="0"/>
          </a:p>
          <a:p>
            <a:pPr lvl="1"/>
            <a:r>
              <a:rPr lang="en-US" altLang="zh-CN" dirty="0"/>
              <a:t>R(u)</a:t>
            </a:r>
            <a:r>
              <a:rPr lang="zh-CN" altLang="en-US" dirty="0"/>
              <a:t>根据训练数据建立的模型在测试集上对用户的推荐</a:t>
            </a:r>
            <a:endParaRPr lang="en-US" altLang="zh-CN" dirty="0"/>
          </a:p>
          <a:p>
            <a:pPr lvl="1"/>
            <a:r>
              <a:rPr lang="en-US" altLang="zh-CN" dirty="0"/>
              <a:t>T(u)</a:t>
            </a:r>
            <a:r>
              <a:rPr lang="zh-CN" altLang="en-US" dirty="0"/>
              <a:t>用户在测试集上的真实选择</a:t>
            </a:r>
            <a:endParaRPr lang="en-US" altLang="zh-CN" dirty="0"/>
          </a:p>
        </p:txBody>
      </p:sp>
      <p:pic>
        <p:nvPicPr>
          <p:cNvPr id="4" name="内容占位符 4"/>
          <p:cNvPicPr>
            <a:picLocks noChangeAspect="1"/>
          </p:cNvPicPr>
          <p:nvPr/>
        </p:nvPicPr>
        <p:blipFill rotWithShape="1">
          <a:blip r:embed="rId1">
            <a:extLst>
              <a:ext uri="{28A0092B-C50C-407E-A947-70E740481C1C}">
                <a14:useLocalDpi xmlns:a14="http://schemas.microsoft.com/office/drawing/2010/main" val="0"/>
              </a:ext>
            </a:extLst>
          </a:blip>
          <a:srcRect t="75350" r="28397"/>
          <a:stretch>
            <a:fillRect/>
          </a:stretch>
        </p:blipFill>
        <p:spPr>
          <a:xfrm>
            <a:off x="6313715" y="3156856"/>
            <a:ext cx="5257800" cy="1819013"/>
          </a:xfrm>
          <a:prstGeom prst="rect">
            <a:avLst/>
          </a:prstGeom>
        </p:spPr>
      </p:pic>
      <p:pic>
        <p:nvPicPr>
          <p:cNvPr id="5" name="内容占位符 4"/>
          <p:cNvPicPr>
            <a:picLocks noChangeAspect="1"/>
          </p:cNvPicPr>
          <p:nvPr/>
        </p:nvPicPr>
        <p:blipFill rotWithShape="1">
          <a:blip r:embed="rId1">
            <a:extLst>
              <a:ext uri="{28A0092B-C50C-407E-A947-70E740481C1C}">
                <a14:useLocalDpi xmlns:a14="http://schemas.microsoft.com/office/drawing/2010/main" val="0"/>
              </a:ext>
            </a:extLst>
          </a:blip>
          <a:srcRect t="10993" r="41986" b="48779"/>
          <a:stretch>
            <a:fillRect/>
          </a:stretch>
        </p:blipFill>
        <p:spPr>
          <a:xfrm>
            <a:off x="511628" y="2263980"/>
            <a:ext cx="3624943" cy="252598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推荐系统的评价指标</a:t>
            </a:r>
            <a:endParaRPr lang="zh-CN" altLang="en-US" dirty="0"/>
          </a:p>
        </p:txBody>
      </p:sp>
      <p:sp>
        <p:nvSpPr>
          <p:cNvPr id="3" name="内容占位符 2"/>
          <p:cNvSpPr>
            <a:spLocks noGrp="1"/>
          </p:cNvSpPr>
          <p:nvPr>
            <p:ph idx="1"/>
          </p:nvPr>
        </p:nvSpPr>
        <p:spPr/>
        <p:txBody>
          <a:bodyPr/>
          <a:lstStyle/>
          <a:p>
            <a:r>
              <a:rPr lang="en-US" altLang="zh-CN" dirty="0"/>
              <a:t>3.</a:t>
            </a:r>
            <a:r>
              <a:rPr lang="zh-CN" altLang="en-US" dirty="0"/>
              <a:t>覆盖度</a:t>
            </a:r>
            <a:endParaRPr lang="en-US" altLang="zh-CN" dirty="0"/>
          </a:p>
          <a:p>
            <a:endParaRPr lang="en-US" altLang="zh-CN" dirty="0"/>
          </a:p>
          <a:p>
            <a:pPr marL="0" indent="0">
              <a:buNone/>
            </a:pPr>
            <a:endParaRPr lang="en-US" altLang="zh-CN" dirty="0"/>
          </a:p>
          <a:p>
            <a:endParaRPr lang="en-US" altLang="zh-CN" dirty="0"/>
          </a:p>
          <a:p>
            <a:r>
              <a:rPr lang="en-US" altLang="zh-CN" dirty="0"/>
              <a:t>4.</a:t>
            </a:r>
            <a:r>
              <a:rPr lang="zh-CN" altLang="en-US" dirty="0"/>
              <a:t>多样性</a:t>
            </a:r>
            <a:endParaRPr lang="zh-CN" altLang="en-US" dirty="0"/>
          </a:p>
        </p:txBody>
      </p:sp>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t="24487" b="16694"/>
          <a:stretch>
            <a:fillRect/>
          </a:stretch>
        </p:blipFill>
        <p:spPr>
          <a:xfrm>
            <a:off x="1034143" y="2296886"/>
            <a:ext cx="5296359" cy="1371600"/>
          </a:xfrm>
          <a:prstGeom prst="rect">
            <a:avLst/>
          </a:prstGeom>
        </p:spPr>
      </p:pic>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2518"/>
          <a:stretch>
            <a:fillRect/>
          </a:stretch>
        </p:blipFill>
        <p:spPr>
          <a:xfrm>
            <a:off x="1209417" y="4459529"/>
            <a:ext cx="5855411" cy="21179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偏见的来源</a:t>
            </a:r>
            <a:endParaRPr lang="zh-CN" altLang="en-US" dirty="0"/>
          </a:p>
        </p:txBody>
      </p:sp>
      <p:sp>
        <p:nvSpPr>
          <p:cNvPr id="3" name="内容占位符 2"/>
          <p:cNvSpPr>
            <a:spLocks noGrp="1"/>
          </p:cNvSpPr>
          <p:nvPr>
            <p:ph idx="1"/>
          </p:nvPr>
        </p:nvSpPr>
        <p:spPr>
          <a:xfrm>
            <a:off x="838200" y="1509939"/>
            <a:ext cx="10515600" cy="4351338"/>
          </a:xfrm>
        </p:spPr>
        <p:txBody>
          <a:bodyPr/>
          <a:lstStyle/>
          <a:p>
            <a:r>
              <a:rPr lang="en-US" altLang="zh-CN" dirty="0"/>
              <a:t>Conformation bias</a:t>
            </a:r>
            <a:r>
              <a:rPr lang="zh-CN" altLang="en-US" dirty="0"/>
              <a:t>（验证预先假设）</a:t>
            </a:r>
            <a:endParaRPr lang="en-US" altLang="zh-CN" dirty="0"/>
          </a:p>
          <a:p>
            <a:r>
              <a:rPr lang="en-US" altLang="zh-CN" dirty="0"/>
              <a:t>Selection bias</a:t>
            </a:r>
            <a:r>
              <a:rPr lang="zh-CN" altLang="en-US" dirty="0"/>
              <a:t>（不是随机收集，没有代表性）</a:t>
            </a:r>
            <a:endParaRPr lang="en-US" altLang="zh-CN" dirty="0"/>
          </a:p>
          <a:p>
            <a:r>
              <a:rPr lang="en-US" altLang="zh-CN" dirty="0"/>
              <a:t>Implicit bias</a:t>
            </a:r>
            <a:r>
              <a:rPr lang="zh-CN" altLang="en-US" dirty="0"/>
              <a:t>（内隐偏见，无意识的支持某一项）</a:t>
            </a:r>
            <a:endParaRPr lang="en-US" altLang="zh-CN" dirty="0"/>
          </a:p>
          <a:p>
            <a:r>
              <a:rPr lang="en-US" altLang="zh-CN" dirty="0"/>
              <a:t>Over-generalization bias</a:t>
            </a:r>
            <a:endParaRPr lang="en-US" altLang="zh-CN" dirty="0"/>
          </a:p>
          <a:p>
            <a:r>
              <a:rPr lang="en-US" altLang="zh-CN" dirty="0"/>
              <a:t>Automation bias</a:t>
            </a:r>
            <a:r>
              <a:rPr lang="zh-CN" altLang="en-US" sz="1600" dirty="0"/>
              <a:t>（</a:t>
            </a:r>
            <a:r>
              <a:rPr lang="en-US" altLang="zh-CN" sz="1600" dirty="0"/>
              <a:t> The tendency to favor decisions made from an automated system over the contradictory correct decision made without the automation.</a:t>
            </a:r>
            <a:r>
              <a:rPr lang="zh-CN" altLang="en-US" sz="1600" dirty="0"/>
              <a:t>）</a:t>
            </a:r>
            <a:endParaRPr lang="en-US" altLang="zh-CN" sz="1600" dirty="0"/>
          </a:p>
          <a:p>
            <a:r>
              <a:rPr lang="en-US" altLang="zh-CN" dirty="0"/>
              <a:t>Reporting bias</a:t>
            </a:r>
            <a:r>
              <a:rPr lang="zh-CN" altLang="en-US" dirty="0"/>
              <a:t>（选择性报告结果） </a:t>
            </a:r>
            <a:endParaRPr lang="en-US" altLang="zh-CN" dirty="0"/>
          </a:p>
        </p:txBody>
      </p:sp>
      <p:graphicFrame>
        <p:nvGraphicFramePr>
          <p:cNvPr id="4" name="图示 3"/>
          <p:cNvGraphicFramePr/>
          <p:nvPr/>
        </p:nvGraphicFramePr>
        <p:xfrm>
          <a:off x="3865450" y="3345235"/>
          <a:ext cx="8128000"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365124"/>
            <a:ext cx="7844161" cy="6348227"/>
          </a:xfr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1256</Words>
  <Application>WPS 演示</Application>
  <PresentationFormat>宽屏</PresentationFormat>
  <Paragraphs>89</Paragraphs>
  <Slides>18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等线 Light</vt:lpstr>
      <vt:lpstr>等线</vt:lpstr>
      <vt:lpstr>微软雅黑</vt:lpstr>
      <vt:lpstr>Arial Unicode MS</vt:lpstr>
      <vt:lpstr>Office 主题​​</vt:lpstr>
      <vt:lpstr>Transparency in Fair Machine Learning:  the Case of Explainable Recommender Systems</vt:lpstr>
      <vt:lpstr>目录</vt:lpstr>
      <vt:lpstr>推荐系统的算法</vt:lpstr>
      <vt:lpstr>PowerPoint 演示文稿</vt:lpstr>
      <vt:lpstr>PowerPoint 演示文稿</vt:lpstr>
      <vt:lpstr>推荐系统评价指标</vt:lpstr>
      <vt:lpstr>推荐系统的评价指标</vt:lpstr>
      <vt:lpstr>偏见的来源</vt:lpstr>
      <vt:lpstr>PowerPoint 演示文稿</vt:lpstr>
      <vt:lpstr>可解释的分类</vt:lpstr>
      <vt:lpstr>PowerPoint 演示文稿</vt:lpstr>
      <vt:lpstr>NSE</vt:lpstr>
      <vt:lpstr>ISE</vt:lpstr>
      <vt:lpstr>PowerPoint 演示文稿</vt:lpstr>
      <vt:lpstr>对解释的评估 </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hanying zhang</dc:creator>
  <cp:lastModifiedBy>小一</cp:lastModifiedBy>
  <cp:revision>2</cp:revision>
  <dcterms:created xsi:type="dcterms:W3CDTF">2020-01-05T01:54:00Z</dcterms:created>
  <dcterms:modified xsi:type="dcterms:W3CDTF">2020-01-05T01:58:19Z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