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8" r:id="rId3"/>
    <p:sldId id="259" r:id="rId4"/>
    <p:sldId id="263" r:id="rId5"/>
    <p:sldId id="265" r:id="rId6"/>
    <p:sldId id="268" r:id="rId7"/>
    <p:sldId id="286" r:id="rId8"/>
    <p:sldId id="287" r:id="rId9"/>
    <p:sldId id="288" r:id="rId10"/>
    <p:sldId id="308" r:id="rId11"/>
    <p:sldId id="289" r:id="rId12"/>
    <p:sldId id="290" r:id="rId13"/>
    <p:sldId id="291" r:id="rId14"/>
    <p:sldId id="313" r:id="rId15"/>
    <p:sldId id="302" r:id="rId16"/>
    <p:sldId id="303" r:id="rId17"/>
    <p:sldId id="292" r:id="rId18"/>
    <p:sldId id="309" r:id="rId19"/>
    <p:sldId id="310" r:id="rId20"/>
    <p:sldId id="311" r:id="rId21"/>
    <p:sldId id="293" r:id="rId22"/>
    <p:sldId id="304" r:id="rId23"/>
    <p:sldId id="294" r:id="rId24"/>
    <p:sldId id="305" r:id="rId25"/>
    <p:sldId id="306" r:id="rId26"/>
    <p:sldId id="307" r:id="rId27"/>
    <p:sldId id="314" r:id="rId28"/>
    <p:sldId id="312" r:id="rId29"/>
  </p:sldIdLst>
  <p:sldSz cx="6858000" cy="9144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D22B18A3-3684-4D5D-B440-085B18AD283C}">
          <p14:sldIdLst>
            <p14:sldId id="256"/>
          </p14:sldIdLst>
        </p14:section>
        <p14:section name="4.1 QMainWindow" id="{BB215708-FB23-4092-B1E0-45D942106ACF}">
          <p14:sldIdLst>
            <p14:sldId id="258"/>
            <p14:sldId id="259"/>
            <p14:sldId id="263"/>
            <p14:sldId id="265"/>
            <p14:sldId id="268"/>
          </p14:sldIdLst>
        </p14:section>
        <p14:section name="4.2 QWidget" id="{5D83C715-411B-4795-AFC8-508E41D32FBF}">
          <p14:sldIdLst>
            <p14:sldId id="286"/>
            <p14:sldId id="287"/>
            <p14:sldId id="288"/>
            <p14:sldId id="308"/>
            <p14:sldId id="289"/>
            <p14:sldId id="290"/>
            <p14:sldId id="291"/>
            <p14:sldId id="313"/>
          </p14:sldIdLst>
        </p14:section>
        <p14:section name="4.3 QLabel" id="{7964F8DF-FF56-4A8C-90B3-194C4DC379A9}">
          <p14:sldIdLst>
            <p14:sldId id="302"/>
          </p14:sldIdLst>
        </p14:section>
        <p14:section name="4.4 文本框类控件" id="{6E94EAF6-4B19-4AED-B53D-1543AAC2D8E1}">
          <p14:sldIdLst>
            <p14:sldId id="303"/>
            <p14:sldId id="292"/>
            <p14:sldId id="309"/>
            <p14:sldId id="310"/>
            <p14:sldId id="311"/>
            <p14:sldId id="293"/>
          </p14:sldIdLst>
        </p14:section>
        <p14:section name="4.5 按钮类控件" id="{94C06047-B069-4B06-AE61-7C502BEA1F7B}">
          <p14:sldIdLst>
            <p14:sldId id="304"/>
            <p14:sldId id="294"/>
            <p14:sldId id="305"/>
            <p14:sldId id="306"/>
            <p14:sldId id="307"/>
          </p14:sldIdLst>
        </p14:section>
        <p14:section name="结束" id="{679ED98E-9F11-46C4-AA7A-489CD616B977}">
          <p14:sldIdLst>
            <p14:sldId id="314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91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97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892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080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01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81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99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98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8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70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17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2708C-2602-4C50-90B3-38403DD6A526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1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/>
          <p:cNvSpPr txBox="1"/>
          <p:nvPr/>
        </p:nvSpPr>
        <p:spPr>
          <a:xfrm>
            <a:off x="364800" y="2682393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PyQt5--</a:t>
            </a:r>
            <a:r>
              <a:rPr sz="3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基本窗口控件</a:t>
            </a:r>
            <a:endParaRPr sz="3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4051" y="5116529"/>
            <a:ext cx="5208998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组</a:t>
            </a:r>
            <a:endParaRPr lang="en-US" altLang="zh-CN" sz="2400" b="1" dirty="0" smtClean="0"/>
          </a:p>
          <a:p>
            <a:pPr algn="ctr">
              <a:lnSpc>
                <a:spcPct val="150000"/>
              </a:lnSpc>
            </a:pPr>
            <a:r>
              <a:rPr lang="zh-CN" altLang="en-US" sz="2400" b="1" dirty="0" smtClean="0"/>
              <a:t>张培良、朱世融、康健、张鹏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 380"/>
          <p:cNvSpPr txBox="1"/>
          <p:nvPr/>
        </p:nvSpPr>
        <p:spPr>
          <a:xfrm>
            <a:off x="364800" y="127055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r>
              <a:rPr sz="2000" dirty="0" smtClean="0">
                <a:solidFill>
                  <a:srgbClr val="000000"/>
                </a:solidFill>
              </a:rPr>
              <a:t>4.</a:t>
            </a:r>
            <a:r>
              <a:rPr lang="en-US" sz="2000" dirty="0" smtClean="0">
                <a:solidFill>
                  <a:srgbClr val="000000"/>
                </a:solidFill>
              </a:rPr>
              <a:t>2</a:t>
            </a:r>
            <a:r>
              <a:rPr sz="2000" dirty="0" smtClean="0">
                <a:solidFill>
                  <a:srgbClr val="000000"/>
                </a:solidFill>
              </a:rPr>
              <a:t>.</a:t>
            </a:r>
            <a:r>
              <a:rPr lang="en-US" sz="2000" dirty="0" smtClean="0">
                <a:solidFill>
                  <a:srgbClr val="000000"/>
                </a:solidFill>
              </a:rPr>
              <a:t>2</a:t>
            </a:r>
            <a:r>
              <a:rPr sz="2000" dirty="0" smtClean="0">
                <a:solidFill>
                  <a:srgbClr val="000000"/>
                </a:solidFill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</a:rPr>
              <a:t>常见</a:t>
            </a:r>
            <a:r>
              <a:rPr lang="zh-CN" altLang="en-US" sz="2000" dirty="0">
                <a:solidFill>
                  <a:srgbClr val="000000"/>
                </a:solidFill>
              </a:rPr>
              <a:t>的几何机构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381" name="Text 381"/>
          <p:cNvSpPr txBox="1"/>
          <p:nvPr/>
        </p:nvSpPr>
        <p:spPr>
          <a:xfrm>
            <a:off x="508638" y="1903246"/>
            <a:ext cx="6349362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zh-CN" altLang="en-US" dirty="0">
                <a:solidFill>
                  <a:srgbClr val="000000"/>
                </a:solidFill>
                <a:sym typeface="Wingdings" panose="05000000000000000000" pitchFamily="2" charset="2"/>
              </a:rPr>
              <a:t>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案例</a:t>
            </a:r>
            <a:r>
              <a:rPr lang="en-US" altLang="zh-CN" dirty="0" smtClean="0">
                <a:solidFill>
                  <a:srgbClr val="000000"/>
                </a:solidFill>
              </a:rPr>
              <a:t>4-4 </a:t>
            </a:r>
            <a:r>
              <a:rPr lang="zh-CN" altLang="en-US" dirty="0" smtClean="0">
                <a:solidFill>
                  <a:srgbClr val="000000"/>
                </a:solidFill>
              </a:rPr>
              <a:t>屏幕坐标系统显示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QWidget</a:t>
            </a:r>
            <a:r>
              <a:rPr lang="zh-CN" altLang="en-US" dirty="0">
                <a:solidFill>
                  <a:srgbClr val="000000"/>
                </a:solidFill>
              </a:rPr>
              <a:t>直接提供的</a:t>
            </a:r>
            <a:r>
              <a:rPr lang="zh-CN" altLang="en-US" dirty="0" smtClean="0">
                <a:solidFill>
                  <a:srgbClr val="000000"/>
                </a:solidFill>
              </a:rPr>
              <a:t>函数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</a:rPr>
              <a:t>	x(),y():</a:t>
            </a:r>
            <a:r>
              <a:rPr lang="zh-CN" altLang="en-US" dirty="0" smtClean="0">
                <a:solidFill>
                  <a:srgbClr val="000000"/>
                </a:solidFill>
              </a:rPr>
              <a:t>获取窗口左上角坐标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</a:rPr>
              <a:t>	width(),height():</a:t>
            </a:r>
            <a:r>
              <a:rPr lang="zh-CN" altLang="en-US" dirty="0" smtClean="0">
                <a:solidFill>
                  <a:srgbClr val="000000"/>
                </a:solidFill>
              </a:rPr>
              <a:t>获取用户区的宽度和长度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Qwidget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en-US" altLang="zh-CN" dirty="0">
                <a:solidFill>
                  <a:srgbClr val="000000"/>
                </a:solidFill>
              </a:rPr>
              <a:t>geometry()</a:t>
            </a:r>
            <a:r>
              <a:rPr lang="zh-CN" altLang="en-US" dirty="0">
                <a:solidFill>
                  <a:srgbClr val="000000"/>
                </a:solidFill>
              </a:rPr>
              <a:t>提供的</a:t>
            </a:r>
            <a:r>
              <a:rPr lang="zh-CN" altLang="en-US" dirty="0" smtClean="0">
                <a:solidFill>
                  <a:srgbClr val="000000"/>
                </a:solidFill>
              </a:rPr>
              <a:t>函数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en-US" altLang="zh-CN" dirty="0">
                <a:solidFill>
                  <a:srgbClr val="000000"/>
                </a:solidFill>
              </a:rPr>
              <a:t>x(),y():</a:t>
            </a:r>
            <a:r>
              <a:rPr lang="zh-CN" altLang="en-US" dirty="0" smtClean="0">
                <a:solidFill>
                  <a:srgbClr val="000000"/>
                </a:solidFill>
              </a:rPr>
              <a:t>获取用户区左</a:t>
            </a:r>
            <a:r>
              <a:rPr lang="zh-CN" altLang="en-US" dirty="0">
                <a:solidFill>
                  <a:srgbClr val="000000"/>
                </a:solidFill>
              </a:rPr>
              <a:t>上角坐标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	width(),height():</a:t>
            </a:r>
            <a:r>
              <a:rPr lang="zh-CN" altLang="en-US" dirty="0">
                <a:solidFill>
                  <a:srgbClr val="000000"/>
                </a:solidFill>
              </a:rPr>
              <a:t>获取用户区的宽度和</a:t>
            </a:r>
            <a:r>
              <a:rPr lang="zh-CN" altLang="en-US" dirty="0" smtClean="0">
                <a:solidFill>
                  <a:srgbClr val="000000"/>
                </a:solidFill>
              </a:rPr>
              <a:t>长度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Qwidget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en-US" altLang="zh-CN" dirty="0" err="1">
                <a:solidFill>
                  <a:srgbClr val="000000"/>
                </a:solidFill>
              </a:rPr>
              <a:t>frameGeometry</a:t>
            </a:r>
            <a:r>
              <a:rPr lang="en-US" altLang="zh-CN" dirty="0">
                <a:solidFill>
                  <a:srgbClr val="000000"/>
                </a:solidFill>
              </a:rPr>
              <a:t>()</a:t>
            </a:r>
            <a:r>
              <a:rPr lang="zh-CN" altLang="en-US" dirty="0">
                <a:solidFill>
                  <a:srgbClr val="000000"/>
                </a:solidFill>
              </a:rPr>
              <a:t>提供的</a:t>
            </a:r>
            <a:r>
              <a:rPr lang="zh-CN" altLang="en-US" dirty="0" smtClean="0">
                <a:solidFill>
                  <a:srgbClr val="000000"/>
                </a:solidFill>
              </a:rPr>
              <a:t>函数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en-US" altLang="zh-CN" dirty="0">
                <a:solidFill>
                  <a:srgbClr val="000000"/>
                </a:solidFill>
              </a:rPr>
              <a:t>x(),y():</a:t>
            </a:r>
            <a:r>
              <a:rPr lang="zh-CN" altLang="en-US" dirty="0">
                <a:solidFill>
                  <a:srgbClr val="000000"/>
                </a:solidFill>
              </a:rPr>
              <a:t>获取窗口左上角坐标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	width(),height():</a:t>
            </a:r>
            <a:r>
              <a:rPr lang="zh-CN" altLang="en-US" dirty="0" smtClean="0">
                <a:solidFill>
                  <a:srgbClr val="000000"/>
                </a:solidFill>
              </a:rPr>
              <a:t>获取整个窗口的</a:t>
            </a:r>
            <a:r>
              <a:rPr lang="zh-CN" altLang="en-US" dirty="0">
                <a:solidFill>
                  <a:srgbClr val="000000"/>
                </a:solidFill>
              </a:rPr>
              <a:t>宽度和长度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5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/>
            <a:r>
              <a:rPr sz="2400" dirty="0" smtClean="0">
                <a:solidFill>
                  <a:srgbClr val="000000"/>
                </a:solidFill>
              </a:rPr>
              <a:t>4.</a:t>
            </a:r>
            <a:r>
              <a:rPr lang="en-US" altLang="zh-CN" sz="2400" dirty="0" smtClean="0">
                <a:solidFill>
                  <a:srgbClr val="000000"/>
                </a:solidFill>
              </a:rPr>
              <a:t>2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 err="1" smtClean="0">
                <a:solidFill>
                  <a:srgbClr val="000000"/>
                </a:solidFill>
              </a:rPr>
              <a:t>Q</a:t>
            </a:r>
            <a:r>
              <a:rPr lang="en-US" sz="2400" dirty="0" err="1" smtClean="0">
                <a:solidFill>
                  <a:srgbClr val="000000"/>
                </a:solidFill>
              </a:rPr>
              <a:t>W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idget</a:t>
            </a:r>
            <a:endParaRPr sz="2400" dirty="0">
              <a:solidFill>
                <a:srgbClr val="000000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001798" y="6092575"/>
            <a:ext cx="4861727" cy="2912992"/>
            <a:chOff x="490141" y="5537769"/>
            <a:chExt cx="5876818" cy="3298005"/>
          </a:xfrm>
        </p:grpSpPr>
        <p:sp>
          <p:nvSpPr>
            <p:cNvPr id="26" name="矩形 25"/>
            <p:cNvSpPr/>
            <p:nvPr/>
          </p:nvSpPr>
          <p:spPr>
            <a:xfrm>
              <a:off x="490141" y="5537769"/>
              <a:ext cx="5876818" cy="3298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流程图: 过程 26"/>
            <p:cNvSpPr/>
            <p:nvPr/>
          </p:nvSpPr>
          <p:spPr>
            <a:xfrm>
              <a:off x="858989" y="5863467"/>
              <a:ext cx="5129180" cy="2849866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0660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 380"/>
          <p:cNvSpPr txBox="1"/>
          <p:nvPr/>
        </p:nvSpPr>
        <p:spPr>
          <a:xfrm>
            <a:off x="364800" y="127055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>
              <a:lnSpc>
                <a:spcPct val="100000"/>
              </a:lnSpc>
            </a:pPr>
            <a:r>
              <a:rPr sz="20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2</a:t>
            </a:r>
            <a:r>
              <a:rPr sz="2000" dirty="0" smtClean="0">
                <a:solidFill>
                  <a:srgbClr val="000000"/>
                </a:solidFill>
                <a:latin typeface="Arial"/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3</a:t>
            </a:r>
            <a:r>
              <a:rPr lang="zh-CN" altLang="en-US" sz="2000" dirty="0" smtClean="0">
                <a:solidFill>
                  <a:srgbClr val="000000"/>
                </a:solidFill>
              </a:rPr>
              <a:t>创建</a:t>
            </a:r>
            <a:r>
              <a:rPr lang="zh-CN" altLang="en-US" sz="2000" dirty="0">
                <a:solidFill>
                  <a:srgbClr val="000000"/>
                </a:solidFill>
              </a:rPr>
              <a:t>第一个</a:t>
            </a:r>
            <a:r>
              <a:rPr lang="en-US" altLang="zh-CN" sz="2000" dirty="0">
                <a:solidFill>
                  <a:srgbClr val="000000"/>
                </a:solidFill>
              </a:rPr>
              <a:t>PyQt5</a:t>
            </a:r>
            <a:r>
              <a:rPr lang="zh-CN" altLang="en-US" sz="2000" dirty="0">
                <a:solidFill>
                  <a:srgbClr val="000000"/>
                </a:solidFill>
              </a:rPr>
              <a:t>应用</a:t>
            </a:r>
            <a:endParaRPr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Text 381"/>
          <p:cNvSpPr txBox="1"/>
          <p:nvPr/>
        </p:nvSpPr>
        <p:spPr>
          <a:xfrm>
            <a:off x="508638" y="1903246"/>
            <a:ext cx="6127500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 案例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4-5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建立一个主窗口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	</a:t>
            </a:r>
            <a:endParaRPr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sz="24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</a:rPr>
              <a:t>2</a:t>
            </a:r>
            <a:r>
              <a:rPr sz="24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sz="2400" dirty="0" err="1" smtClean="0">
                <a:solidFill>
                  <a:srgbClr val="000000"/>
                </a:solidFill>
                <a:latin typeface="Arial"/>
              </a:rPr>
              <a:t>Q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</a:rPr>
              <a:t>W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/>
              </a:rPr>
              <a:t>idget</a:t>
            </a:r>
            <a:endParaRPr sz="2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0444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 380"/>
          <p:cNvSpPr txBox="1"/>
          <p:nvPr/>
        </p:nvSpPr>
        <p:spPr>
          <a:xfrm>
            <a:off x="364800" y="127055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>
              <a:lnSpc>
                <a:spcPct val="100000"/>
              </a:lnSpc>
            </a:pPr>
            <a:r>
              <a:rPr sz="20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2</a:t>
            </a:r>
            <a:r>
              <a:rPr sz="2000" dirty="0" smtClean="0">
                <a:solidFill>
                  <a:srgbClr val="000000"/>
                </a:solidFill>
                <a:latin typeface="Arial"/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4</a:t>
            </a:r>
            <a:r>
              <a:rPr lang="zh-CN" altLang="en-US" sz="2000" dirty="0" smtClean="0">
                <a:solidFill>
                  <a:srgbClr val="000000"/>
                </a:solidFill>
              </a:rPr>
              <a:t>为</a:t>
            </a:r>
            <a:r>
              <a:rPr lang="zh-CN" altLang="en-US" sz="2000" dirty="0">
                <a:solidFill>
                  <a:srgbClr val="000000"/>
                </a:solidFill>
              </a:rPr>
              <a:t>应用设置程序图标</a:t>
            </a:r>
            <a:endParaRPr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Text 381"/>
          <p:cNvSpPr txBox="1"/>
          <p:nvPr/>
        </p:nvSpPr>
        <p:spPr>
          <a:xfrm>
            <a:off x="508638" y="1903246"/>
            <a:ext cx="6128468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 案例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4-6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设置程序图标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使用</a:t>
            </a:r>
            <a:r>
              <a:rPr lang="en-US" altLang="zh-CN" dirty="0" err="1" smtClean="0">
                <a:solidFill>
                  <a:srgbClr val="000000"/>
                </a:solidFill>
              </a:rPr>
              <a:t>setWindowIcon</a:t>
            </a:r>
            <a:r>
              <a:rPr lang="en-US" altLang="zh-CN" dirty="0" smtClean="0">
                <a:solidFill>
                  <a:srgbClr val="000000"/>
                </a:solidFill>
              </a:rPr>
              <a:t>()</a:t>
            </a:r>
            <a:r>
              <a:rPr lang="zh-CN" altLang="en-US" dirty="0" smtClean="0">
                <a:solidFill>
                  <a:srgbClr val="000000"/>
                </a:solidFill>
              </a:rPr>
              <a:t>方法来设置程序图标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需要一个</a:t>
            </a:r>
            <a:r>
              <a:rPr lang="en-US" altLang="zh-CN" dirty="0" err="1" smtClean="0">
                <a:solidFill>
                  <a:srgbClr val="000000"/>
                </a:solidFill>
              </a:rPr>
              <a:t>QIcon</a:t>
            </a:r>
            <a:r>
              <a:rPr lang="zh-CN" altLang="en-US" dirty="0" smtClean="0">
                <a:solidFill>
                  <a:srgbClr val="000000"/>
                </a:solidFill>
              </a:rPr>
              <a:t>类型的参数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QIcon</a:t>
            </a:r>
            <a:r>
              <a:rPr lang="zh-CN" altLang="en-US" dirty="0" smtClean="0">
                <a:solidFill>
                  <a:srgbClr val="000000"/>
                </a:solidFill>
              </a:rPr>
              <a:t>类型存在</a:t>
            </a:r>
            <a:r>
              <a:rPr lang="en-US" altLang="zh-CN" dirty="0" err="1" smtClean="0">
                <a:solidFill>
                  <a:srgbClr val="000000"/>
                </a:solidFill>
              </a:rPr>
              <a:t>QtGui</a:t>
            </a:r>
            <a:r>
              <a:rPr lang="zh-CN" altLang="en-US" dirty="0" smtClean="0">
                <a:solidFill>
                  <a:srgbClr val="000000"/>
                </a:solidFill>
              </a:rPr>
              <a:t>中</a:t>
            </a:r>
            <a:r>
              <a:rPr dirty="0">
                <a:solidFill>
                  <a:srgbClr val="000000"/>
                </a:solidFill>
                <a:latin typeface="Arial"/>
              </a:rPr>
              <a:t>
</a:t>
            </a:r>
            <a:r>
              <a:rPr lang="zh-CN" altLang="en-US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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几点注意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QWidget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中</a:t>
            </a:r>
            <a:r>
              <a:rPr lang="en-US" altLang="zh-CN" dirty="0" err="1" smtClean="0">
                <a:solidFill>
                  <a:srgbClr val="000000"/>
                </a:solidFill>
              </a:rPr>
              <a:t>setWindowIcon</a:t>
            </a:r>
            <a:r>
              <a:rPr lang="zh-CN" altLang="en-US" dirty="0">
                <a:solidFill>
                  <a:srgbClr val="000000"/>
                </a:solidFill>
              </a:rPr>
              <a:t>方法用于设置窗口的图标，只能在</a:t>
            </a:r>
            <a:r>
              <a:rPr lang="en-US" altLang="zh-CN" dirty="0">
                <a:solidFill>
                  <a:srgbClr val="000000"/>
                </a:solidFill>
              </a:rPr>
              <a:t>Windows</a:t>
            </a:r>
            <a:r>
              <a:rPr lang="zh-CN" altLang="en-US" dirty="0">
                <a:solidFill>
                  <a:srgbClr val="000000"/>
                </a:solidFill>
              </a:rPr>
              <a:t>中</a:t>
            </a:r>
            <a:r>
              <a:rPr lang="zh-CN" altLang="en-US" dirty="0" smtClean="0">
                <a:solidFill>
                  <a:srgbClr val="000000"/>
                </a:solidFill>
              </a:rPr>
              <a:t>显示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QApplication</a:t>
            </a:r>
            <a:r>
              <a:rPr lang="zh-CN" altLang="en-US" dirty="0">
                <a:solidFill>
                  <a:srgbClr val="000000"/>
                </a:solidFill>
              </a:rPr>
              <a:t>中的</a:t>
            </a:r>
            <a:r>
              <a:rPr lang="en-US" altLang="zh-CN" dirty="0" err="1">
                <a:solidFill>
                  <a:srgbClr val="000000"/>
                </a:solidFill>
              </a:rPr>
              <a:t>setWindowIcon</a:t>
            </a:r>
            <a:r>
              <a:rPr lang="zh-CN" altLang="en-US" dirty="0">
                <a:solidFill>
                  <a:srgbClr val="000000"/>
                </a:solidFill>
              </a:rPr>
              <a:t>方法用于</a:t>
            </a:r>
            <a:r>
              <a:rPr lang="zh-CN" altLang="en-US" dirty="0" smtClean="0">
                <a:solidFill>
                  <a:srgbClr val="000000"/>
                </a:solidFill>
              </a:rPr>
              <a:t>设置主窗口</a:t>
            </a:r>
            <a:r>
              <a:rPr lang="zh-CN" altLang="en-US" dirty="0">
                <a:solidFill>
                  <a:srgbClr val="000000"/>
                </a:solidFill>
              </a:rPr>
              <a:t>和应用程序的</a:t>
            </a:r>
            <a:r>
              <a:rPr lang="zh-CN" altLang="en-US" dirty="0" smtClean="0">
                <a:solidFill>
                  <a:srgbClr val="000000"/>
                </a:solidFill>
              </a:rPr>
              <a:t>图标，但是</a:t>
            </a:r>
            <a:r>
              <a:rPr lang="zh-CN" altLang="en-US" dirty="0">
                <a:solidFill>
                  <a:srgbClr val="000000"/>
                </a:solidFill>
              </a:rPr>
              <a:t>调用</a:t>
            </a:r>
            <a:r>
              <a:rPr lang="zh-CN" altLang="en-US" dirty="0" smtClean="0">
                <a:solidFill>
                  <a:srgbClr val="000000"/>
                </a:solidFill>
              </a:rPr>
              <a:t>了</a:t>
            </a:r>
            <a:r>
              <a:rPr lang="en-US" altLang="zh-CN" dirty="0" err="1">
                <a:solidFill>
                  <a:srgbClr val="000000"/>
                </a:solidFill>
              </a:rPr>
              <a:t>QWidget</a:t>
            </a:r>
            <a:r>
              <a:rPr lang="zh-CN" altLang="en-US" dirty="0" smtClean="0">
                <a:solidFill>
                  <a:srgbClr val="000000"/>
                </a:solidFill>
              </a:rPr>
              <a:t>的</a:t>
            </a:r>
            <a:r>
              <a:rPr lang="en-US" altLang="zh-CN" dirty="0" err="1">
                <a:solidFill>
                  <a:srgbClr val="000000"/>
                </a:solidFill>
              </a:rPr>
              <a:t>setWindowIcon</a:t>
            </a:r>
            <a:r>
              <a:rPr lang="zh-CN" altLang="en-US" dirty="0" smtClean="0">
                <a:solidFill>
                  <a:srgbClr val="000000"/>
                </a:solidFill>
              </a:rPr>
              <a:t>方法。因此当</a:t>
            </a:r>
            <a:r>
              <a:rPr lang="en-US" altLang="zh-CN" dirty="0" err="1">
                <a:solidFill>
                  <a:srgbClr val="000000"/>
                </a:solidFill>
              </a:rPr>
              <a:t>QWidget</a:t>
            </a:r>
            <a:r>
              <a:rPr lang="zh-CN" altLang="en-US" dirty="0" smtClean="0">
                <a:solidFill>
                  <a:srgbClr val="000000"/>
                </a:solidFill>
              </a:rPr>
              <a:t>和</a:t>
            </a:r>
            <a:r>
              <a:rPr lang="en-US" altLang="zh-CN" dirty="0" err="1">
                <a:solidFill>
                  <a:srgbClr val="000000"/>
                </a:solidFill>
              </a:rPr>
              <a:t>QApplication</a:t>
            </a:r>
            <a:r>
              <a:rPr lang="zh-CN" altLang="en-US" dirty="0">
                <a:solidFill>
                  <a:srgbClr val="000000"/>
                </a:solidFill>
              </a:rPr>
              <a:t>同时</a:t>
            </a:r>
            <a:r>
              <a:rPr lang="zh-CN" altLang="en-US" dirty="0" smtClean="0">
                <a:solidFill>
                  <a:srgbClr val="000000"/>
                </a:solidFill>
              </a:rPr>
              <a:t>存在时，</a:t>
            </a:r>
            <a:r>
              <a:rPr lang="en-US" altLang="zh-CN" dirty="0" err="1" smtClean="0">
                <a:solidFill>
                  <a:srgbClr val="000000"/>
                </a:solidFill>
              </a:rPr>
              <a:t>QApplication</a:t>
            </a:r>
            <a:r>
              <a:rPr lang="zh-CN" altLang="en-US" dirty="0">
                <a:solidFill>
                  <a:srgbClr val="000000"/>
                </a:solidFill>
              </a:rPr>
              <a:t>中的</a:t>
            </a:r>
            <a:r>
              <a:rPr lang="en-US" altLang="zh-CN" dirty="0" err="1">
                <a:solidFill>
                  <a:srgbClr val="000000"/>
                </a:solidFill>
              </a:rPr>
              <a:t>setWindowIcon</a:t>
            </a:r>
            <a:r>
              <a:rPr lang="zh-CN" altLang="en-US" dirty="0">
                <a:solidFill>
                  <a:srgbClr val="000000"/>
                </a:solidFill>
              </a:rPr>
              <a:t>只能用于设置应用程序的图标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endParaRPr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sz="24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</a:rPr>
              <a:t>2</a:t>
            </a:r>
            <a:r>
              <a:rPr sz="24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sz="2400" dirty="0" err="1" smtClean="0">
                <a:solidFill>
                  <a:srgbClr val="000000"/>
                </a:solidFill>
                <a:latin typeface="Arial"/>
              </a:rPr>
              <a:t>Q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</a:rPr>
              <a:t>W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/>
              </a:rPr>
              <a:t>idget</a:t>
            </a:r>
            <a:endParaRPr sz="2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0935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 380"/>
          <p:cNvSpPr txBox="1"/>
          <p:nvPr/>
        </p:nvSpPr>
        <p:spPr>
          <a:xfrm>
            <a:off x="364800" y="127055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r>
              <a:rPr sz="20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2</a:t>
            </a:r>
            <a:r>
              <a:rPr sz="2000" dirty="0" smtClean="0">
                <a:solidFill>
                  <a:srgbClr val="000000"/>
                </a:solidFill>
                <a:latin typeface="Arial"/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5</a:t>
            </a:r>
            <a:r>
              <a:rPr sz="20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</a:rPr>
              <a:t>显示</a:t>
            </a:r>
            <a:r>
              <a:rPr lang="zh-CN" altLang="en-US" sz="2000" dirty="0">
                <a:solidFill>
                  <a:srgbClr val="000000"/>
                </a:solidFill>
              </a:rPr>
              <a:t>控件提示</a:t>
            </a:r>
            <a:r>
              <a:rPr lang="zh-CN" altLang="en-US" sz="2000" dirty="0" smtClean="0">
                <a:solidFill>
                  <a:srgbClr val="000000"/>
                </a:solidFill>
              </a:rPr>
              <a:t>信息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381" name="Text 381"/>
          <p:cNvSpPr txBox="1"/>
          <p:nvPr/>
        </p:nvSpPr>
        <p:spPr>
          <a:xfrm>
            <a:off x="508638" y="1903246"/>
            <a:ext cx="6127500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 案例：显示按钮的提示</a:t>
            </a:r>
            <a:r>
              <a:rPr lang="zh-CN" altLang="en-US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信息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方法：</a:t>
            </a:r>
            <a:r>
              <a:rPr lang="en-US" altLang="zh-CN" dirty="0" err="1" smtClean="0">
                <a:solidFill>
                  <a:srgbClr val="000000"/>
                </a:solidFill>
              </a:rPr>
              <a:t>setToolTip</a:t>
            </a:r>
            <a:r>
              <a:rPr lang="en-US" altLang="zh-CN" dirty="0" smtClean="0">
                <a:solidFill>
                  <a:srgbClr val="000000"/>
                </a:solidFill>
              </a:rPr>
              <a:t>()</a:t>
            </a:r>
            <a:r>
              <a:rPr dirty="0">
                <a:solidFill>
                  <a:srgbClr val="000000"/>
                </a:solidFill>
                <a:latin typeface="Arial"/>
              </a:rPr>
              <a:t>
</a:t>
            </a:r>
          </a:p>
        </p:txBody>
      </p:sp>
      <p:sp>
        <p:nvSpPr>
          <p:cNvPr id="5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sz="24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</a:rPr>
              <a:t>2</a:t>
            </a:r>
            <a:r>
              <a:rPr sz="24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sz="2400" dirty="0" err="1" smtClean="0">
                <a:solidFill>
                  <a:srgbClr val="000000"/>
                </a:solidFill>
                <a:latin typeface="Arial"/>
              </a:rPr>
              <a:t>Q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</a:rPr>
              <a:t>W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/>
              </a:rPr>
              <a:t>idget</a:t>
            </a:r>
            <a:endParaRPr sz="2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4477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/>
          <p:cNvSpPr txBox="1"/>
          <p:nvPr/>
        </p:nvSpPr>
        <p:spPr>
          <a:xfrm>
            <a:off x="446993" y="380227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/>
            <a:r>
              <a:rPr lang="zh-CN" altLang="en-US" sz="66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疑问解答</a:t>
            </a:r>
            <a:endParaRPr sz="6600" dirty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9814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/>
            <a:r>
              <a:rPr sz="24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3</a:t>
            </a:r>
            <a:r>
              <a:rPr sz="24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/>
              </a:rPr>
              <a:t>QLabel</a:t>
            </a:r>
            <a:endParaRPr lang="en-US" altLang="zh-CN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 381"/>
          <p:cNvSpPr txBox="1"/>
          <p:nvPr/>
        </p:nvSpPr>
        <p:spPr>
          <a:xfrm>
            <a:off x="498364" y="1236366"/>
            <a:ext cx="6127500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常用的方法</a:t>
            </a:r>
            <a:endParaRPr lang="en-US" altLang="zh-CN" dirty="0" smtClean="0">
              <a:solidFill>
                <a:srgbClr val="000000"/>
              </a:solidFill>
              <a:latin typeface="Arial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setAlignment</a:t>
            </a:r>
            <a:r>
              <a:rPr lang="en-US" altLang="zh-CN" dirty="0">
                <a:solidFill>
                  <a:srgbClr val="000000"/>
                </a:solidFill>
              </a:rPr>
              <a:t>():</a:t>
            </a:r>
            <a:r>
              <a:rPr lang="zh-CN" altLang="en-US" dirty="0">
                <a:solidFill>
                  <a:srgbClr val="000000"/>
                </a:solidFill>
              </a:rPr>
              <a:t>设置文本的对齐方式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setIndent</a:t>
            </a:r>
            <a:r>
              <a:rPr lang="en-US" altLang="zh-CN" dirty="0">
                <a:solidFill>
                  <a:srgbClr val="000000"/>
                </a:solidFill>
              </a:rPr>
              <a:t>():</a:t>
            </a:r>
            <a:r>
              <a:rPr lang="zh-CN" altLang="en-US" dirty="0">
                <a:solidFill>
                  <a:srgbClr val="000000"/>
                </a:solidFill>
              </a:rPr>
              <a:t>设置文本</a:t>
            </a:r>
            <a:r>
              <a:rPr lang="zh-CN" altLang="en-US" dirty="0" smtClean="0">
                <a:solidFill>
                  <a:srgbClr val="000000"/>
                </a:solidFill>
              </a:rPr>
              <a:t>缩进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setPixmap</a:t>
            </a:r>
            <a:r>
              <a:rPr lang="en-US" altLang="zh-CN" dirty="0" smtClean="0">
                <a:solidFill>
                  <a:srgbClr val="000000"/>
                </a:solidFill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</a:rPr>
              <a:t>设置</a:t>
            </a:r>
            <a:r>
              <a:rPr lang="en-US" altLang="zh-CN" dirty="0" err="1" smtClean="0">
                <a:solidFill>
                  <a:srgbClr val="000000"/>
                </a:solidFill>
              </a:rPr>
              <a:t>Qlabel</a:t>
            </a:r>
            <a:r>
              <a:rPr lang="zh-CN" altLang="en-US" dirty="0" smtClean="0">
                <a:solidFill>
                  <a:srgbClr val="000000"/>
                </a:solidFill>
              </a:rPr>
              <a:t>为一个</a:t>
            </a:r>
            <a:r>
              <a:rPr lang="en-US" altLang="zh-CN" dirty="0" err="1" smtClean="0">
                <a:solidFill>
                  <a:srgbClr val="000000"/>
                </a:solidFill>
              </a:rPr>
              <a:t>Pixmap</a:t>
            </a:r>
            <a:r>
              <a:rPr lang="zh-CN" altLang="en-US" dirty="0" smtClean="0">
                <a:solidFill>
                  <a:srgbClr val="000000"/>
                </a:solidFill>
              </a:rPr>
              <a:t>图片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text</a:t>
            </a:r>
            <a:r>
              <a:rPr lang="en-US" altLang="zh-CN" dirty="0">
                <a:solidFill>
                  <a:srgbClr val="000000"/>
                </a:solidFill>
              </a:rPr>
              <a:t>():</a:t>
            </a:r>
            <a:r>
              <a:rPr lang="zh-CN" altLang="en-US" dirty="0">
                <a:solidFill>
                  <a:srgbClr val="000000"/>
                </a:solidFill>
              </a:rPr>
              <a:t>获取文本的内容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setBuddy</a:t>
            </a:r>
            <a:r>
              <a:rPr lang="en-US" altLang="zh-CN" dirty="0">
                <a:solidFill>
                  <a:srgbClr val="000000"/>
                </a:solidFill>
              </a:rPr>
              <a:t>():</a:t>
            </a:r>
            <a:r>
              <a:rPr lang="zh-CN" altLang="en-US" dirty="0">
                <a:solidFill>
                  <a:srgbClr val="000000"/>
                </a:solidFill>
              </a:rPr>
              <a:t>设置伙伴关系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setText</a:t>
            </a:r>
            <a:r>
              <a:rPr lang="en-US" altLang="zh-CN" dirty="0">
                <a:solidFill>
                  <a:srgbClr val="000000"/>
                </a:solidFill>
              </a:rPr>
              <a:t>():</a:t>
            </a:r>
            <a:r>
              <a:rPr lang="zh-CN" altLang="en-US" dirty="0">
                <a:solidFill>
                  <a:srgbClr val="000000"/>
                </a:solidFill>
              </a:rPr>
              <a:t>设置文本内容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selectedText</a:t>
            </a:r>
            <a:r>
              <a:rPr lang="en-US" altLang="zh-CN" dirty="0">
                <a:solidFill>
                  <a:srgbClr val="000000"/>
                </a:solidFill>
              </a:rPr>
              <a:t>():</a:t>
            </a:r>
            <a:r>
              <a:rPr lang="zh-CN" altLang="en-US" dirty="0">
                <a:solidFill>
                  <a:srgbClr val="000000"/>
                </a:solidFill>
              </a:rPr>
              <a:t>返回选择的字符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setWordWrap</a:t>
            </a:r>
            <a:r>
              <a:rPr lang="en-US" altLang="zh-CN" dirty="0">
                <a:solidFill>
                  <a:srgbClr val="000000"/>
                </a:solidFill>
              </a:rPr>
              <a:t>():</a:t>
            </a:r>
            <a:r>
              <a:rPr lang="zh-CN" altLang="en-US" dirty="0">
                <a:solidFill>
                  <a:srgbClr val="000000"/>
                </a:solidFill>
              </a:rPr>
              <a:t>设置是否允许换行</a:t>
            </a:r>
            <a:r>
              <a:rPr dirty="0">
                <a:solidFill>
                  <a:srgbClr val="000000"/>
                </a:solidFill>
                <a:latin typeface="Arial"/>
              </a:rPr>
              <a:t>
</a:t>
            </a:r>
            <a:r>
              <a:rPr lang="zh-CN" altLang="en-US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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常用的信号</a:t>
            </a:r>
            <a:endParaRPr lang="en-US" altLang="zh-CN" dirty="0" smtClean="0">
              <a:solidFill>
                <a:srgbClr val="000000"/>
              </a:solidFill>
              <a:latin typeface="Arial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</a:rPr>
              <a:t>当</a:t>
            </a:r>
            <a:r>
              <a:rPr lang="zh-CN" altLang="en-US" dirty="0">
                <a:solidFill>
                  <a:srgbClr val="000000"/>
                </a:solidFill>
              </a:rPr>
              <a:t>鼠标滑过</a:t>
            </a:r>
            <a:r>
              <a:rPr lang="en-US" altLang="zh-CN" dirty="0" err="1">
                <a:solidFill>
                  <a:srgbClr val="000000"/>
                </a:solidFill>
              </a:rPr>
              <a:t>QLabel</a:t>
            </a:r>
            <a:r>
              <a:rPr lang="zh-CN" altLang="en-US" dirty="0">
                <a:solidFill>
                  <a:srgbClr val="000000"/>
                </a:solidFill>
              </a:rPr>
              <a:t>控件时触发：</a:t>
            </a:r>
            <a:r>
              <a:rPr lang="en-US" altLang="zh-CN" dirty="0" err="1">
                <a:solidFill>
                  <a:srgbClr val="000000"/>
                </a:solidFill>
              </a:rPr>
              <a:t>linkHovered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</a:rPr>
              <a:t>当</a:t>
            </a:r>
            <a:r>
              <a:rPr lang="zh-CN" altLang="en-US" dirty="0">
                <a:solidFill>
                  <a:srgbClr val="000000"/>
                </a:solidFill>
              </a:rPr>
              <a:t>鼠标单击</a:t>
            </a:r>
            <a:r>
              <a:rPr lang="en-US" altLang="zh-CN" dirty="0" err="1">
                <a:solidFill>
                  <a:srgbClr val="000000"/>
                </a:solidFill>
              </a:rPr>
              <a:t>QLabel</a:t>
            </a:r>
            <a:r>
              <a:rPr lang="zh-CN" altLang="en-US" dirty="0">
                <a:solidFill>
                  <a:srgbClr val="000000"/>
                </a:solidFill>
              </a:rPr>
              <a:t>控件时触发：</a:t>
            </a:r>
            <a:r>
              <a:rPr lang="en-US" altLang="zh-CN" dirty="0" err="1">
                <a:solidFill>
                  <a:srgbClr val="000000"/>
                </a:solidFill>
              </a:rPr>
              <a:t>linkActivated</a:t>
            </a:r>
            <a:r>
              <a:rPr dirty="0">
                <a:solidFill>
                  <a:srgbClr val="000000"/>
                </a:solidFill>
                <a:latin typeface="Arial"/>
              </a:rPr>
              <a:t>
</a:t>
            </a:r>
            <a:r>
              <a:rPr lang="zh-CN" altLang="en-US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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案例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4-7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显示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Qlabel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标签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4-8 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Qlabel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标签快捷键的使用（使用热键“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&amp;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”）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953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/>
            <a:r>
              <a:rPr sz="24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4</a:t>
            </a:r>
            <a:r>
              <a:rPr sz="24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Arial"/>
              </a:rPr>
              <a:t>文本框类控件</a:t>
            </a:r>
            <a:endParaRPr lang="en-US" altLang="zh-CN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 445"/>
          <p:cNvSpPr txBox="1"/>
          <p:nvPr/>
        </p:nvSpPr>
        <p:spPr>
          <a:xfrm>
            <a:off x="364800" y="1654930"/>
            <a:ext cx="6127500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4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.1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QL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ineEdit</a:t>
            </a:r>
            <a:r>
              <a:rPr dirty="0">
                <a:solidFill>
                  <a:srgbClr val="000000"/>
                </a:solidFill>
                <a:latin typeface="Arial"/>
              </a:rPr>
              <a:t>
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4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.2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QTextEdit</a:t>
            </a:r>
            <a:endParaRPr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0750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 380"/>
          <p:cNvSpPr txBox="1"/>
          <p:nvPr/>
        </p:nvSpPr>
        <p:spPr>
          <a:xfrm>
            <a:off x="364800" y="127055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>
              <a:lnSpc>
                <a:spcPct val="100000"/>
              </a:lnSpc>
            </a:pPr>
            <a:r>
              <a:rPr sz="20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4</a:t>
            </a:r>
            <a:r>
              <a:rPr sz="2000" dirty="0" smtClean="0">
                <a:solidFill>
                  <a:srgbClr val="000000"/>
                </a:solidFill>
                <a:latin typeface="Arial"/>
              </a:rPr>
              <a:t>.1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</a:rPr>
              <a:t>QLineEdit</a:t>
            </a:r>
            <a:endParaRPr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Text 381"/>
          <p:cNvSpPr txBox="1"/>
          <p:nvPr/>
        </p:nvSpPr>
        <p:spPr>
          <a:xfrm>
            <a:off x="508638" y="1903246"/>
            <a:ext cx="6127500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常用方法</a:t>
            </a:r>
            <a:endParaRPr lang="en-US" altLang="zh-CN" dirty="0" smtClean="0">
              <a:solidFill>
                <a:srgbClr val="000000"/>
              </a:solidFill>
              <a:latin typeface="Arial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clear():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清除文本框内容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setEchoMode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设置文本框显示格式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setPlaceholderText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设置文本框浮选文字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setReadO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nly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设置文本框内容为只读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setMaxLength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设置文本框允许输入的最大字符数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setText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设置文本框的内容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	Text():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返回文本框的内容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setDragEnabled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设置文本框是否接受拖动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selectAll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全选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setFocus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得到焦点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setInputMask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设置掩码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setValidator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设置文本框的验证器</a:t>
            </a:r>
            <a:r>
              <a:rPr dirty="0">
                <a:solidFill>
                  <a:srgbClr val="000000"/>
                </a:solidFill>
                <a:latin typeface="Arial"/>
              </a:rPr>
              <a:t>
</a:t>
            </a:r>
            <a:r>
              <a:rPr lang="zh-CN" altLang="en-US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 常见信号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selectionChanged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只要选择改变了，就调用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textChanged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修改文本内容是，调用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editingFinished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编辑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文本结束时，调用</a:t>
            </a:r>
            <a:endParaRPr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</a:rPr>
              <a:t>4.4</a:t>
            </a:r>
            <a:r>
              <a:rPr lang="zh-CN" altLang="en-US" sz="2400" dirty="0">
                <a:solidFill>
                  <a:srgbClr val="000000"/>
                </a:solidFill>
              </a:rPr>
              <a:t> 文本框类</a:t>
            </a:r>
            <a:r>
              <a:rPr lang="zh-CN" altLang="en-US" sz="2400" dirty="0" smtClean="0">
                <a:solidFill>
                  <a:srgbClr val="000000"/>
                </a:solidFill>
              </a:rPr>
              <a:t>控件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339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 380"/>
          <p:cNvSpPr txBox="1"/>
          <p:nvPr/>
        </p:nvSpPr>
        <p:spPr>
          <a:xfrm>
            <a:off x="364800" y="127055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r>
              <a:rPr sz="2000" dirty="0" smtClean="0">
                <a:solidFill>
                  <a:srgbClr val="000000"/>
                </a:solidFill>
              </a:rPr>
              <a:t>4.</a:t>
            </a:r>
            <a:r>
              <a:rPr lang="en-US" sz="2000" dirty="0" smtClean="0">
                <a:solidFill>
                  <a:srgbClr val="000000"/>
                </a:solidFill>
              </a:rPr>
              <a:t>4</a:t>
            </a:r>
            <a:r>
              <a:rPr sz="2000" dirty="0" smtClean="0">
                <a:solidFill>
                  <a:srgbClr val="000000"/>
                </a:solidFill>
              </a:rPr>
              <a:t>.1 </a:t>
            </a:r>
            <a:r>
              <a:rPr lang="en-US" sz="2000" dirty="0" err="1" smtClean="0">
                <a:solidFill>
                  <a:srgbClr val="000000"/>
                </a:solidFill>
              </a:rPr>
              <a:t>QLineEdit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381" name="Text 381"/>
          <p:cNvSpPr txBox="1"/>
          <p:nvPr/>
        </p:nvSpPr>
        <p:spPr>
          <a:xfrm>
            <a:off x="508638" y="1903246"/>
            <a:ext cx="6251758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回显模式（案例</a:t>
            </a:r>
            <a:r>
              <a:rPr lang="en-US" altLang="zh-CN" dirty="0" smtClean="0">
                <a:solidFill>
                  <a:srgbClr val="000000"/>
                </a:solidFill>
                <a:sym typeface="Wingdings" panose="05000000000000000000" pitchFamily="2" charset="2"/>
              </a:rPr>
              <a:t>4-9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）</a:t>
            </a:r>
            <a:endParaRPr lang="en-US" altLang="zh-CN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       4</a:t>
            </a:r>
            <a:r>
              <a:rPr lang="zh-CN" altLang="en-US" dirty="0">
                <a:solidFill>
                  <a:srgbClr val="000000"/>
                </a:solidFill>
              </a:rPr>
              <a:t>种回显模式：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1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Normal</a:t>
            </a:r>
            <a:r>
              <a:rPr lang="zh-CN" altLang="en-US" dirty="0">
                <a:solidFill>
                  <a:srgbClr val="000000"/>
                </a:solidFill>
              </a:rPr>
              <a:t>：正常模式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 err="1">
                <a:solidFill>
                  <a:srgbClr val="000000"/>
                </a:solidFill>
              </a:rPr>
              <a:t>NoEcho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  <a:r>
              <a:rPr lang="zh-CN" altLang="en-US" dirty="0">
                <a:solidFill>
                  <a:srgbClr val="000000"/>
                </a:solidFill>
              </a:rPr>
              <a:t>不回显模式（已经输入了，</a:t>
            </a:r>
            <a:r>
              <a:rPr lang="zh-CN" altLang="en-US" dirty="0" smtClean="0">
                <a:solidFill>
                  <a:srgbClr val="000000"/>
                </a:solidFill>
              </a:rPr>
              <a:t>但是看不到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3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Password:</a:t>
            </a:r>
            <a:r>
              <a:rPr lang="zh-CN" altLang="en-US" dirty="0">
                <a:solidFill>
                  <a:srgbClr val="000000"/>
                </a:solidFill>
              </a:rPr>
              <a:t>密码模式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4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 err="1">
                <a:solidFill>
                  <a:srgbClr val="000000"/>
                </a:solidFill>
              </a:rPr>
              <a:t>PasswordEchoOnEdit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  <a:r>
              <a:rPr lang="zh-CN" altLang="en-US" dirty="0">
                <a:solidFill>
                  <a:srgbClr val="000000"/>
                </a:solidFill>
              </a:rPr>
              <a:t>编辑时为</a:t>
            </a:r>
            <a:r>
              <a:rPr lang="en-US" altLang="zh-CN" dirty="0">
                <a:solidFill>
                  <a:srgbClr val="000000"/>
                </a:solidFill>
              </a:rPr>
              <a:t>Normal</a:t>
            </a:r>
            <a:r>
              <a:rPr lang="zh-CN" altLang="en-US" dirty="0">
                <a:solidFill>
                  <a:srgbClr val="000000"/>
                </a:solidFill>
              </a:rPr>
              <a:t>，过一段时间时为</a:t>
            </a:r>
            <a:r>
              <a:rPr lang="en-US" altLang="zh-CN" dirty="0">
                <a:solidFill>
                  <a:srgbClr val="000000"/>
                </a:solidFill>
              </a:rPr>
              <a:t>Password</a:t>
            </a:r>
            <a:r>
              <a:rPr dirty="0">
                <a:solidFill>
                  <a:srgbClr val="000000"/>
                </a:solidFill>
              </a:rPr>
              <a:t>
</a:t>
            </a:r>
          </a:p>
        </p:txBody>
      </p:sp>
      <p:sp>
        <p:nvSpPr>
          <p:cNvPr id="5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</a:rPr>
              <a:t>4.4</a:t>
            </a:r>
            <a:r>
              <a:rPr lang="zh-CN" altLang="en-US" sz="2400" dirty="0">
                <a:solidFill>
                  <a:srgbClr val="000000"/>
                </a:solidFill>
              </a:rPr>
              <a:t> 文本框类</a:t>
            </a:r>
            <a:r>
              <a:rPr lang="zh-CN" altLang="en-US" sz="2400" dirty="0" smtClean="0">
                <a:solidFill>
                  <a:srgbClr val="000000"/>
                </a:solidFill>
              </a:rPr>
              <a:t>控件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530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 380"/>
          <p:cNvSpPr txBox="1"/>
          <p:nvPr/>
        </p:nvSpPr>
        <p:spPr>
          <a:xfrm>
            <a:off x="364800" y="127055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r>
              <a:rPr sz="2000" dirty="0" smtClean="0">
                <a:solidFill>
                  <a:srgbClr val="000000"/>
                </a:solidFill>
              </a:rPr>
              <a:t>4.</a:t>
            </a:r>
            <a:r>
              <a:rPr lang="en-US" sz="2000" dirty="0" smtClean="0">
                <a:solidFill>
                  <a:srgbClr val="000000"/>
                </a:solidFill>
              </a:rPr>
              <a:t>4</a:t>
            </a:r>
            <a:r>
              <a:rPr sz="2000" dirty="0" smtClean="0">
                <a:solidFill>
                  <a:srgbClr val="000000"/>
                </a:solidFill>
              </a:rPr>
              <a:t>.1 </a:t>
            </a:r>
            <a:r>
              <a:rPr lang="en-US" sz="2000" dirty="0" err="1" smtClean="0">
                <a:solidFill>
                  <a:srgbClr val="000000"/>
                </a:solidFill>
              </a:rPr>
              <a:t>QLineEdit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381" name="Text 381"/>
          <p:cNvSpPr txBox="1"/>
          <p:nvPr/>
        </p:nvSpPr>
        <p:spPr>
          <a:xfrm>
            <a:off x="508638" y="1903246"/>
            <a:ext cx="6251758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回显模式（案例</a:t>
            </a:r>
            <a:r>
              <a:rPr lang="en-US" altLang="zh-CN" dirty="0" smtClean="0">
                <a:solidFill>
                  <a:srgbClr val="000000"/>
                </a:solidFill>
                <a:sym typeface="Wingdings" panose="05000000000000000000" pitchFamily="2" charset="2"/>
              </a:rPr>
              <a:t>4-9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）</a:t>
            </a:r>
            <a:endParaRPr lang="en-US" altLang="zh-CN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       4</a:t>
            </a:r>
            <a:r>
              <a:rPr lang="zh-CN" altLang="en-US" dirty="0">
                <a:solidFill>
                  <a:srgbClr val="000000"/>
                </a:solidFill>
              </a:rPr>
              <a:t>种回显模式：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1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Normal</a:t>
            </a:r>
            <a:r>
              <a:rPr lang="zh-CN" altLang="en-US" dirty="0">
                <a:solidFill>
                  <a:srgbClr val="000000"/>
                </a:solidFill>
              </a:rPr>
              <a:t>：正常模式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 err="1">
                <a:solidFill>
                  <a:srgbClr val="000000"/>
                </a:solidFill>
              </a:rPr>
              <a:t>NoEcho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  <a:r>
              <a:rPr lang="zh-CN" altLang="en-US" dirty="0">
                <a:solidFill>
                  <a:srgbClr val="000000"/>
                </a:solidFill>
              </a:rPr>
              <a:t>不回显模式（已经输入了，</a:t>
            </a:r>
            <a:r>
              <a:rPr lang="zh-CN" altLang="en-US" dirty="0" smtClean="0">
                <a:solidFill>
                  <a:srgbClr val="000000"/>
                </a:solidFill>
              </a:rPr>
              <a:t>但是看不到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3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Password:</a:t>
            </a:r>
            <a:r>
              <a:rPr lang="zh-CN" altLang="en-US" dirty="0">
                <a:solidFill>
                  <a:srgbClr val="000000"/>
                </a:solidFill>
              </a:rPr>
              <a:t>密码模式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4</a:t>
            </a:r>
            <a:r>
              <a:rPr lang="zh-CN" altLang="en-US" dirty="0" smtClean="0">
                <a:solidFill>
                  <a:srgbClr val="000000"/>
                </a:solidFill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</a:rPr>
              <a:t>PasswordEchoOnEdit</a:t>
            </a:r>
            <a:r>
              <a:rPr lang="en-US" altLang="zh-CN" dirty="0" smtClean="0">
                <a:solidFill>
                  <a:srgbClr val="000000"/>
                </a:solidFill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</a:rPr>
              <a:t>编辑时为</a:t>
            </a:r>
            <a:r>
              <a:rPr lang="en-US" altLang="zh-CN" dirty="0" smtClean="0">
                <a:solidFill>
                  <a:srgbClr val="000000"/>
                </a:solidFill>
              </a:rPr>
              <a:t>Normal</a:t>
            </a:r>
            <a:r>
              <a:rPr lang="zh-CN" altLang="en-US" dirty="0" smtClean="0">
                <a:solidFill>
                  <a:srgbClr val="000000"/>
                </a:solidFill>
              </a:rPr>
              <a:t>，过一段时间时为</a:t>
            </a:r>
            <a:r>
              <a:rPr lang="en-US" altLang="zh-CN" dirty="0" smtClean="0">
                <a:solidFill>
                  <a:srgbClr val="000000"/>
                </a:solidFill>
              </a:rPr>
              <a:t>Password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  检验器（</a:t>
            </a:r>
            <a:r>
              <a:rPr lang="zh-CN" altLang="en-US" dirty="0">
                <a:solidFill>
                  <a:srgbClr val="000000"/>
                </a:solidFill>
                <a:sym typeface="Wingdings" panose="05000000000000000000" pitchFamily="2" charset="2"/>
              </a:rPr>
              <a:t>案例</a:t>
            </a:r>
            <a:r>
              <a:rPr lang="en-US" altLang="zh-CN" dirty="0" smtClean="0">
                <a:solidFill>
                  <a:srgbClr val="000000"/>
                </a:solidFill>
                <a:sym typeface="Wingdings" panose="05000000000000000000" pitchFamily="2" charset="2"/>
              </a:rPr>
              <a:t>4-10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）</a:t>
            </a:r>
            <a:endParaRPr lang="en-US" altLang="zh-CN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</a:rPr>
              <a:t>对</a:t>
            </a:r>
            <a:r>
              <a:rPr lang="zh-CN" altLang="en-US" dirty="0">
                <a:solidFill>
                  <a:srgbClr val="000000"/>
                </a:solidFill>
              </a:rPr>
              <a:t>输入数据进行限制，如只能输入整数、浮点数</a:t>
            </a:r>
            <a:r>
              <a:rPr lang="zh-CN" altLang="en-US" dirty="0" smtClean="0">
                <a:solidFill>
                  <a:srgbClr val="000000"/>
                </a:solidFill>
              </a:rPr>
              <a:t>等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setRange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</a:rPr>
              <a:t>4.4</a:t>
            </a:r>
            <a:r>
              <a:rPr lang="zh-CN" altLang="en-US" sz="2400" dirty="0">
                <a:solidFill>
                  <a:srgbClr val="000000"/>
                </a:solidFill>
              </a:rPr>
              <a:t> 文本框类</a:t>
            </a:r>
            <a:r>
              <a:rPr lang="zh-CN" altLang="en-US" sz="2400" dirty="0" smtClean="0">
                <a:solidFill>
                  <a:srgbClr val="000000"/>
                </a:solidFill>
              </a:rPr>
              <a:t>控件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58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000000"/>
                </a:solidFill>
                <a:latin typeface="Arial"/>
              </a:rPr>
              <a:t>4.1 </a:t>
            </a:r>
            <a:r>
              <a:rPr sz="2400" dirty="0" err="1">
                <a:solidFill>
                  <a:srgbClr val="000000"/>
                </a:solidFill>
                <a:latin typeface="Arial"/>
              </a:rPr>
              <a:t>QMainWindow</a:t>
            </a:r>
            <a:endParaRPr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Text 378"/>
          <p:cNvSpPr txBox="1"/>
          <p:nvPr/>
        </p:nvSpPr>
        <p:spPr>
          <a:xfrm>
            <a:off x="364800" y="1634382"/>
            <a:ext cx="6127500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dirty="0">
                <a:solidFill>
                  <a:srgbClr val="000000"/>
                </a:solidFill>
                <a:latin typeface="Arial"/>
              </a:rPr>
              <a:t>4.1.1 </a:t>
            </a:r>
            <a:r>
              <a:rPr dirty="0" err="1">
                <a:solidFill>
                  <a:srgbClr val="000000"/>
                </a:solidFill>
                <a:latin typeface="Arial"/>
              </a:rPr>
              <a:t>窗口类型介绍</a:t>
            </a:r>
            <a:r>
              <a:rPr dirty="0">
                <a:solidFill>
                  <a:srgbClr val="000000"/>
                </a:solidFill>
                <a:latin typeface="Arial"/>
              </a:rPr>
              <a:t>
4.1.2 </a:t>
            </a:r>
            <a:r>
              <a:rPr dirty="0" err="1">
                <a:solidFill>
                  <a:srgbClr val="000000"/>
                </a:solidFill>
                <a:latin typeface="Arial"/>
              </a:rPr>
              <a:t>创建主窗口</a:t>
            </a:r>
            <a:r>
              <a:rPr dirty="0">
                <a:solidFill>
                  <a:srgbClr val="000000"/>
                </a:solidFill>
                <a:latin typeface="Arial"/>
              </a:rPr>
              <a:t>
4.1.3 </a:t>
            </a:r>
            <a:r>
              <a:rPr dirty="0" err="1">
                <a:solidFill>
                  <a:srgbClr val="000000"/>
                </a:solidFill>
                <a:latin typeface="Arial"/>
              </a:rPr>
              <a:t>将主窗口居中显示</a:t>
            </a:r>
            <a:r>
              <a:rPr dirty="0">
                <a:solidFill>
                  <a:srgbClr val="000000"/>
                </a:solidFill>
                <a:latin typeface="Arial"/>
              </a:rPr>
              <a:t>
4.1.4 </a:t>
            </a:r>
            <a:r>
              <a:rPr dirty="0" err="1">
                <a:solidFill>
                  <a:srgbClr val="000000"/>
                </a:solidFill>
                <a:latin typeface="Arial"/>
              </a:rPr>
              <a:t>关闭主窗口</a:t>
            </a:r>
            <a:endParaRPr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 380"/>
          <p:cNvSpPr txBox="1"/>
          <p:nvPr/>
        </p:nvSpPr>
        <p:spPr>
          <a:xfrm>
            <a:off x="364800" y="127055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r>
              <a:rPr sz="2000" dirty="0" smtClean="0">
                <a:solidFill>
                  <a:srgbClr val="000000"/>
                </a:solidFill>
              </a:rPr>
              <a:t>4.</a:t>
            </a:r>
            <a:r>
              <a:rPr lang="en-US" sz="2000" dirty="0" smtClean="0">
                <a:solidFill>
                  <a:srgbClr val="000000"/>
                </a:solidFill>
              </a:rPr>
              <a:t>4</a:t>
            </a:r>
            <a:r>
              <a:rPr sz="2000" dirty="0" smtClean="0">
                <a:solidFill>
                  <a:srgbClr val="000000"/>
                </a:solidFill>
              </a:rPr>
              <a:t>.1 </a:t>
            </a:r>
            <a:r>
              <a:rPr lang="en-US" sz="2000" dirty="0" err="1" smtClean="0">
                <a:solidFill>
                  <a:srgbClr val="000000"/>
                </a:solidFill>
              </a:rPr>
              <a:t>QLineEdit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381" name="Text 381"/>
          <p:cNvSpPr txBox="1"/>
          <p:nvPr/>
        </p:nvSpPr>
        <p:spPr>
          <a:xfrm>
            <a:off x="113083" y="1869056"/>
            <a:ext cx="6744917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用掩码限制输入（案例</a:t>
            </a:r>
            <a:r>
              <a:rPr lang="en-US" altLang="zh-CN" dirty="0" smtClean="0">
                <a:solidFill>
                  <a:srgbClr val="000000"/>
                </a:solidFill>
                <a:sym typeface="Wingdings" panose="05000000000000000000" pitchFamily="2" charset="2"/>
              </a:rPr>
              <a:t>4-11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）</a:t>
            </a:r>
            <a:endParaRPr lang="en-US" altLang="zh-CN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	A   </a:t>
            </a:r>
            <a:r>
              <a:rPr lang="en-US" altLang="zh-CN" dirty="0">
                <a:solidFill>
                  <a:srgbClr val="000000"/>
                </a:solidFill>
              </a:rPr>
              <a:t>ASCII</a:t>
            </a:r>
            <a:r>
              <a:rPr lang="zh-CN" altLang="en-US" dirty="0">
                <a:solidFill>
                  <a:srgbClr val="000000"/>
                </a:solidFill>
              </a:rPr>
              <a:t>字母字符是必须输入的（</a:t>
            </a:r>
            <a:r>
              <a:rPr lang="en-US" altLang="zh-CN" dirty="0">
                <a:solidFill>
                  <a:srgbClr val="000000"/>
                </a:solidFill>
              </a:rPr>
              <a:t>A-</a:t>
            </a:r>
            <a:r>
              <a:rPr lang="en-US" altLang="zh-CN" dirty="0" err="1">
                <a:solidFill>
                  <a:srgbClr val="000000"/>
                </a:solidFill>
              </a:rPr>
              <a:t>Z,a</a:t>
            </a:r>
            <a:r>
              <a:rPr lang="en-US" altLang="zh-CN" dirty="0">
                <a:solidFill>
                  <a:srgbClr val="000000"/>
                </a:solidFill>
              </a:rPr>
              <a:t>-z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	 a   </a:t>
            </a:r>
            <a:r>
              <a:rPr lang="en-US" altLang="zh-CN" dirty="0">
                <a:solidFill>
                  <a:srgbClr val="000000"/>
                </a:solidFill>
              </a:rPr>
              <a:t>ASCII</a:t>
            </a:r>
            <a:r>
              <a:rPr lang="zh-CN" altLang="en-US" dirty="0">
                <a:solidFill>
                  <a:srgbClr val="000000"/>
                </a:solidFill>
              </a:rPr>
              <a:t>字母字符是允许输入的，但不是必须的（</a:t>
            </a:r>
            <a:r>
              <a:rPr lang="en-US" altLang="zh-CN" dirty="0">
                <a:solidFill>
                  <a:srgbClr val="000000"/>
                </a:solidFill>
              </a:rPr>
              <a:t>A-</a:t>
            </a:r>
            <a:r>
              <a:rPr lang="en-US" altLang="zh-CN" dirty="0" err="1">
                <a:solidFill>
                  <a:srgbClr val="000000"/>
                </a:solidFill>
              </a:rPr>
              <a:t>Z,a</a:t>
            </a:r>
            <a:r>
              <a:rPr lang="en-US" altLang="zh-CN" dirty="0">
                <a:solidFill>
                  <a:srgbClr val="000000"/>
                </a:solidFill>
              </a:rPr>
              <a:t>-z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	N   </a:t>
            </a:r>
            <a:r>
              <a:rPr lang="en-US" altLang="zh-CN" dirty="0">
                <a:solidFill>
                  <a:srgbClr val="000000"/>
                </a:solidFill>
              </a:rPr>
              <a:t>ASCII</a:t>
            </a:r>
            <a:r>
              <a:rPr lang="zh-CN" altLang="en-US" dirty="0">
                <a:solidFill>
                  <a:srgbClr val="000000"/>
                </a:solidFill>
              </a:rPr>
              <a:t>字母字符是必须输入的（</a:t>
            </a:r>
            <a:r>
              <a:rPr lang="en-US" altLang="zh-CN" dirty="0">
                <a:solidFill>
                  <a:srgbClr val="000000"/>
                </a:solidFill>
              </a:rPr>
              <a:t>A-Z,a-z,0-9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	n   </a:t>
            </a:r>
            <a:r>
              <a:rPr lang="en-US" altLang="zh-CN" dirty="0">
                <a:solidFill>
                  <a:srgbClr val="000000"/>
                </a:solidFill>
              </a:rPr>
              <a:t>ASCII</a:t>
            </a:r>
            <a:r>
              <a:rPr lang="zh-CN" altLang="en-US" dirty="0">
                <a:solidFill>
                  <a:srgbClr val="000000"/>
                </a:solidFill>
              </a:rPr>
              <a:t>字母字符是允许输入的，但不是必须的（</a:t>
            </a:r>
            <a:r>
              <a:rPr lang="en-US" altLang="zh-CN" dirty="0">
                <a:solidFill>
                  <a:srgbClr val="000000"/>
                </a:solidFill>
              </a:rPr>
              <a:t>A-Z,a-z,0-9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	X   </a:t>
            </a:r>
            <a:r>
              <a:rPr lang="zh-CN" altLang="en-US" dirty="0">
                <a:solidFill>
                  <a:srgbClr val="000000"/>
                </a:solidFill>
              </a:rPr>
              <a:t>任何字符都是必须输入的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	x   </a:t>
            </a:r>
            <a:r>
              <a:rPr lang="zh-CN" altLang="en-US" dirty="0">
                <a:solidFill>
                  <a:srgbClr val="000000"/>
                </a:solidFill>
              </a:rPr>
              <a:t>任何字符是允许输入的，但不是必须的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	9   </a:t>
            </a:r>
            <a:r>
              <a:rPr lang="en-US" altLang="zh-CN" dirty="0">
                <a:solidFill>
                  <a:srgbClr val="000000"/>
                </a:solidFill>
              </a:rPr>
              <a:t>ASCII</a:t>
            </a:r>
            <a:r>
              <a:rPr lang="zh-CN" altLang="en-US" dirty="0">
                <a:solidFill>
                  <a:srgbClr val="000000"/>
                </a:solidFill>
              </a:rPr>
              <a:t>数字字符是必须输入的（</a:t>
            </a:r>
            <a:r>
              <a:rPr lang="en-US" altLang="zh-CN" dirty="0">
                <a:solidFill>
                  <a:srgbClr val="000000"/>
                </a:solidFill>
              </a:rPr>
              <a:t>0-9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	0   </a:t>
            </a:r>
            <a:r>
              <a:rPr lang="en-US" altLang="zh-CN" dirty="0">
                <a:solidFill>
                  <a:srgbClr val="000000"/>
                </a:solidFill>
              </a:rPr>
              <a:t>ASCII</a:t>
            </a:r>
            <a:r>
              <a:rPr lang="zh-CN" altLang="en-US" dirty="0">
                <a:solidFill>
                  <a:srgbClr val="000000"/>
                </a:solidFill>
              </a:rPr>
              <a:t>数字字符是允许输入的，但不是必须的（</a:t>
            </a:r>
            <a:r>
              <a:rPr lang="en-US" altLang="zh-CN" dirty="0">
                <a:solidFill>
                  <a:srgbClr val="000000"/>
                </a:solidFill>
              </a:rPr>
              <a:t>0-9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	D   </a:t>
            </a:r>
            <a:r>
              <a:rPr lang="en-US" altLang="zh-CN" dirty="0">
                <a:solidFill>
                  <a:srgbClr val="000000"/>
                </a:solidFill>
              </a:rPr>
              <a:t>ASCII</a:t>
            </a:r>
            <a:r>
              <a:rPr lang="zh-CN" altLang="en-US" dirty="0">
                <a:solidFill>
                  <a:srgbClr val="000000"/>
                </a:solidFill>
              </a:rPr>
              <a:t>数字字符是必须输入的（</a:t>
            </a:r>
            <a:r>
              <a:rPr lang="en-US" altLang="zh-CN" dirty="0">
                <a:solidFill>
                  <a:srgbClr val="000000"/>
                </a:solidFill>
              </a:rPr>
              <a:t>1-9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	d   </a:t>
            </a:r>
            <a:r>
              <a:rPr lang="en-US" altLang="zh-CN" dirty="0">
                <a:solidFill>
                  <a:srgbClr val="000000"/>
                </a:solidFill>
              </a:rPr>
              <a:t>ASCII</a:t>
            </a:r>
            <a:r>
              <a:rPr lang="zh-CN" altLang="en-US" dirty="0">
                <a:solidFill>
                  <a:srgbClr val="000000"/>
                </a:solidFill>
              </a:rPr>
              <a:t>数字字符是允许输入的，但不是必须的（</a:t>
            </a:r>
            <a:r>
              <a:rPr lang="en-US" altLang="zh-CN" dirty="0">
                <a:solidFill>
                  <a:srgbClr val="000000"/>
                </a:solidFill>
              </a:rPr>
              <a:t>1-9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	#   </a:t>
            </a:r>
            <a:r>
              <a:rPr lang="en-US" altLang="zh-CN" dirty="0">
                <a:solidFill>
                  <a:srgbClr val="000000"/>
                </a:solidFill>
              </a:rPr>
              <a:t>ASCII</a:t>
            </a:r>
            <a:r>
              <a:rPr lang="zh-CN" altLang="en-US" dirty="0">
                <a:solidFill>
                  <a:srgbClr val="000000"/>
                </a:solidFill>
              </a:rPr>
              <a:t>数字字符或加减字符是允许输入的，但不是必须的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	H   </a:t>
            </a:r>
            <a:r>
              <a:rPr lang="zh-CN" altLang="en-US" dirty="0">
                <a:solidFill>
                  <a:srgbClr val="000000"/>
                </a:solidFill>
              </a:rPr>
              <a:t>十六进制格式字符是必须输入的（</a:t>
            </a:r>
            <a:r>
              <a:rPr lang="en-US" altLang="zh-CN" dirty="0">
                <a:solidFill>
                  <a:srgbClr val="000000"/>
                </a:solidFill>
              </a:rPr>
              <a:t>A-F,a-f,0-9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	h   </a:t>
            </a:r>
            <a:r>
              <a:rPr lang="zh-CN" altLang="en-US" dirty="0">
                <a:solidFill>
                  <a:srgbClr val="000000"/>
                </a:solidFill>
              </a:rPr>
              <a:t>十六进制格式字符是允许输入的，但不是必须的（</a:t>
            </a:r>
            <a:r>
              <a:rPr lang="en-US" altLang="zh-CN" dirty="0">
                <a:solidFill>
                  <a:srgbClr val="000000"/>
                </a:solidFill>
              </a:rPr>
              <a:t>A-F,a-f,0-9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	B   </a:t>
            </a:r>
            <a:r>
              <a:rPr lang="zh-CN" altLang="en-US" dirty="0">
                <a:solidFill>
                  <a:srgbClr val="000000"/>
                </a:solidFill>
              </a:rPr>
              <a:t>二进制格式字符是必须输入的（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	b   </a:t>
            </a:r>
            <a:r>
              <a:rPr lang="zh-CN" altLang="en-US" dirty="0">
                <a:solidFill>
                  <a:srgbClr val="000000"/>
                </a:solidFill>
              </a:rPr>
              <a:t>二进制格式字符是允许输入的，但不是必须的（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	&gt;   </a:t>
            </a:r>
            <a:r>
              <a:rPr lang="zh-CN" altLang="en-US" dirty="0">
                <a:solidFill>
                  <a:srgbClr val="000000"/>
                </a:solidFill>
              </a:rPr>
              <a:t>所有字母字符都大写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	&lt;   </a:t>
            </a:r>
            <a:r>
              <a:rPr lang="zh-CN" altLang="en-US" dirty="0">
                <a:solidFill>
                  <a:srgbClr val="000000"/>
                </a:solidFill>
              </a:rPr>
              <a:t>所有字母字符都小写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	!   </a:t>
            </a:r>
            <a:r>
              <a:rPr lang="zh-CN" altLang="en-US" dirty="0">
                <a:solidFill>
                  <a:srgbClr val="000000"/>
                </a:solidFill>
              </a:rPr>
              <a:t>关闭大小写转换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	\   </a:t>
            </a:r>
            <a:r>
              <a:rPr lang="zh-CN" altLang="en-US" dirty="0">
                <a:solidFill>
                  <a:srgbClr val="000000"/>
                </a:solidFill>
              </a:rPr>
              <a:t>使用“</a:t>
            </a:r>
            <a:r>
              <a:rPr lang="en-US" altLang="zh-CN" dirty="0">
                <a:solidFill>
                  <a:srgbClr val="000000"/>
                </a:solidFill>
              </a:rPr>
              <a:t>\”</a:t>
            </a:r>
            <a:r>
              <a:rPr lang="zh-CN" altLang="en-US" dirty="0">
                <a:solidFill>
                  <a:srgbClr val="000000"/>
                </a:solidFill>
              </a:rPr>
              <a:t>转义上面列出的字符</a:t>
            </a:r>
            <a:r>
              <a:rPr dirty="0">
                <a:solidFill>
                  <a:srgbClr val="000000"/>
                </a:solidFill>
              </a:rPr>
              <a:t>
</a:t>
            </a:r>
          </a:p>
        </p:txBody>
      </p:sp>
      <p:sp>
        <p:nvSpPr>
          <p:cNvPr id="5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</a:rPr>
              <a:t>4.4</a:t>
            </a:r>
            <a:r>
              <a:rPr lang="zh-CN" altLang="en-US" sz="2400" dirty="0">
                <a:solidFill>
                  <a:srgbClr val="000000"/>
                </a:solidFill>
              </a:rPr>
              <a:t> 文本框类</a:t>
            </a:r>
            <a:r>
              <a:rPr lang="zh-CN" altLang="en-US" sz="2400" dirty="0" smtClean="0">
                <a:solidFill>
                  <a:srgbClr val="000000"/>
                </a:solidFill>
              </a:rPr>
              <a:t>控件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45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 380"/>
          <p:cNvSpPr txBox="1"/>
          <p:nvPr/>
        </p:nvSpPr>
        <p:spPr>
          <a:xfrm>
            <a:off x="364800" y="127055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>
              <a:lnSpc>
                <a:spcPct val="100000"/>
              </a:lnSpc>
            </a:pPr>
            <a:r>
              <a:rPr sz="20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4</a:t>
            </a:r>
            <a:r>
              <a:rPr sz="2000" dirty="0" smtClean="0">
                <a:solidFill>
                  <a:srgbClr val="000000"/>
                </a:solidFill>
                <a:latin typeface="Arial"/>
              </a:rPr>
              <a:t>.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</a:rPr>
              <a:t>2</a:t>
            </a:r>
            <a:r>
              <a:rPr sz="20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</a:rPr>
              <a:t>QTextEdit</a:t>
            </a:r>
            <a:endParaRPr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Text 381"/>
          <p:cNvSpPr txBox="1"/>
          <p:nvPr/>
        </p:nvSpPr>
        <p:spPr>
          <a:xfrm>
            <a:off x="508638" y="1903246"/>
            <a:ext cx="6127500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 常用方法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setPlainText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设置多行文本框的内容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toPlainText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返回</a:t>
            </a:r>
            <a:r>
              <a:rPr lang="zh-CN" altLang="en-US" dirty="0">
                <a:solidFill>
                  <a:srgbClr val="000000"/>
                </a:solidFill>
              </a:rPr>
              <a:t>多行文本框的</a:t>
            </a:r>
            <a:r>
              <a:rPr lang="zh-CN" altLang="en-US" dirty="0" smtClean="0">
                <a:solidFill>
                  <a:srgbClr val="000000"/>
                </a:solidFill>
              </a:rPr>
              <a:t>内容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setHtml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>
                <a:solidFill>
                  <a:srgbClr val="000000"/>
                </a:solidFill>
              </a:rPr>
              <a:t>设置多行文本框的</a:t>
            </a:r>
            <a:r>
              <a:rPr lang="zh-CN" altLang="en-US" dirty="0" smtClean="0">
                <a:solidFill>
                  <a:srgbClr val="000000"/>
                </a:solidFill>
              </a:rPr>
              <a:t>内容为</a:t>
            </a:r>
            <a:r>
              <a:rPr lang="en-US" altLang="zh-CN" dirty="0" smtClean="0">
                <a:solidFill>
                  <a:srgbClr val="000000"/>
                </a:solidFill>
              </a:rPr>
              <a:t>HTML</a:t>
            </a:r>
            <a:r>
              <a:rPr lang="zh-CN" altLang="en-US" dirty="0" smtClean="0">
                <a:solidFill>
                  <a:srgbClr val="000000"/>
                </a:solidFill>
              </a:rPr>
              <a:t>文档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toHtml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>
                <a:solidFill>
                  <a:srgbClr val="000000"/>
                </a:solidFill>
              </a:rPr>
              <a:t>返回多行文本框</a:t>
            </a:r>
            <a:r>
              <a:rPr lang="zh-CN" altLang="en-US" dirty="0" smtClean="0">
                <a:solidFill>
                  <a:srgbClr val="000000"/>
                </a:solidFill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</a:rPr>
              <a:t>HTML</a:t>
            </a:r>
            <a:r>
              <a:rPr lang="zh-CN" altLang="en-US" dirty="0" smtClean="0">
                <a:solidFill>
                  <a:srgbClr val="000000"/>
                </a:solidFill>
              </a:rPr>
              <a:t>文档内容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clear():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清除多行文本框的内容</a:t>
            </a:r>
            <a:r>
              <a:rPr dirty="0">
                <a:solidFill>
                  <a:srgbClr val="000000"/>
                </a:solidFill>
                <a:latin typeface="Arial"/>
              </a:rPr>
              <a:t>
</a:t>
            </a:r>
            <a:r>
              <a:rPr lang="zh-CN" altLang="en-US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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案例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4-13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：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QTextEdit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的使用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endParaRPr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</a:rPr>
              <a:t>4.4</a:t>
            </a:r>
            <a:r>
              <a:rPr lang="zh-CN" altLang="en-US" sz="2400" dirty="0">
                <a:solidFill>
                  <a:srgbClr val="000000"/>
                </a:solidFill>
              </a:rPr>
              <a:t> 文本框类</a:t>
            </a:r>
            <a:r>
              <a:rPr lang="zh-CN" altLang="en-US" sz="2400" dirty="0" smtClean="0">
                <a:solidFill>
                  <a:srgbClr val="000000"/>
                </a:solidFill>
              </a:rPr>
              <a:t>控件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162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/>
            <a:r>
              <a:rPr sz="24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</a:rPr>
              <a:t>5</a:t>
            </a:r>
            <a:r>
              <a:rPr sz="24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Arial"/>
              </a:rPr>
              <a:t>按钮</a:t>
            </a:r>
            <a:r>
              <a:rPr lang="zh-CN" altLang="en-US" sz="2400" dirty="0" smtClean="0">
                <a:solidFill>
                  <a:srgbClr val="000000"/>
                </a:solidFill>
                <a:latin typeface="Arial"/>
              </a:rPr>
              <a:t>类控件</a:t>
            </a:r>
            <a:endParaRPr lang="en-US" altLang="zh-CN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 445"/>
          <p:cNvSpPr txBox="1"/>
          <p:nvPr/>
        </p:nvSpPr>
        <p:spPr>
          <a:xfrm>
            <a:off x="364800" y="1696027"/>
            <a:ext cx="6127500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5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.1 </a:t>
            </a:r>
            <a:r>
              <a:rPr lang="en-US" altLang="zh-CN" dirty="0" err="1" smtClean="0"/>
              <a:t>QAbstractButton</a:t>
            </a:r>
            <a:r>
              <a:rPr dirty="0">
                <a:solidFill>
                  <a:srgbClr val="000000"/>
                </a:solidFill>
                <a:latin typeface="Arial"/>
              </a:rPr>
              <a:t>
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5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.2 </a:t>
            </a:r>
            <a:r>
              <a:rPr lang="en-US" altLang="zh-CN" dirty="0" err="1" smtClean="0"/>
              <a:t>QPushButton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4.5.3 </a:t>
            </a:r>
            <a:r>
              <a:rPr lang="en-US" altLang="zh-CN" dirty="0" err="1"/>
              <a:t>QRadioButton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4.5.4 </a:t>
            </a:r>
            <a:r>
              <a:rPr lang="en-US" altLang="zh-CN" dirty="0" err="1"/>
              <a:t>QCheckBox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2011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 380"/>
          <p:cNvSpPr txBox="1"/>
          <p:nvPr/>
        </p:nvSpPr>
        <p:spPr>
          <a:xfrm>
            <a:off x="364800" y="127055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>
              <a:lnSpc>
                <a:spcPct val="100000"/>
              </a:lnSpc>
            </a:pPr>
            <a:r>
              <a:rPr sz="20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</a:rPr>
              <a:t>5</a:t>
            </a:r>
            <a:r>
              <a:rPr sz="2000" dirty="0" smtClean="0">
                <a:solidFill>
                  <a:srgbClr val="000000"/>
                </a:solidFill>
                <a:latin typeface="Arial"/>
              </a:rPr>
              <a:t>.1 </a:t>
            </a:r>
            <a:r>
              <a:rPr lang="en-US" altLang="zh-CN" sz="2000" dirty="0" err="1"/>
              <a:t>QAbstractButton</a:t>
            </a:r>
            <a:endParaRPr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Text 381"/>
          <p:cNvSpPr txBox="1"/>
          <p:nvPr/>
        </p:nvSpPr>
        <p:spPr>
          <a:xfrm>
            <a:off x="508638" y="1903246"/>
            <a:ext cx="6127500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 状态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isDown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提示按钮是否被按下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isC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hecked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>
                <a:solidFill>
                  <a:srgbClr val="000000"/>
                </a:solidFill>
              </a:rPr>
              <a:t>提示按钮</a:t>
            </a:r>
            <a:r>
              <a:rPr lang="zh-CN" altLang="en-US" dirty="0" smtClean="0">
                <a:solidFill>
                  <a:srgbClr val="000000"/>
                </a:solidFill>
              </a:rPr>
              <a:t>是否已经标记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is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enable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>
                <a:solidFill>
                  <a:srgbClr val="000000"/>
                </a:solidFill>
              </a:rPr>
              <a:t>提示按钮</a:t>
            </a:r>
            <a:r>
              <a:rPr lang="zh-CN" altLang="en-US" dirty="0" smtClean="0">
                <a:solidFill>
                  <a:srgbClr val="000000"/>
                </a:solidFill>
              </a:rPr>
              <a:t>是否可以被用户点击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isCheckAble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>
                <a:solidFill>
                  <a:srgbClr val="000000"/>
                </a:solidFill>
              </a:rPr>
              <a:t>提示按钮</a:t>
            </a:r>
            <a:r>
              <a:rPr lang="zh-CN" altLang="en-US" dirty="0" smtClean="0">
                <a:solidFill>
                  <a:srgbClr val="000000"/>
                </a:solidFill>
              </a:rPr>
              <a:t>是否为可标记的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setAutoRepeat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</a:rPr>
              <a:t>设置按钮是否在用户长按时可以自动重复执行</a:t>
            </a:r>
            <a:r>
              <a:rPr dirty="0">
                <a:solidFill>
                  <a:srgbClr val="000000"/>
                </a:solidFill>
                <a:latin typeface="Arial"/>
              </a:rPr>
              <a:t>
</a:t>
            </a:r>
            <a:r>
              <a:rPr lang="zh-CN" altLang="en-US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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信号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Pressed: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鼠标指针在按钮上并按下时触发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Relessed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鼠标左键被释放时触发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Clicked: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鼠标左键被按下或快捷键被释放时触发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Toggled: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按钮的标记状态发生改变时触发</a:t>
            </a:r>
            <a:r>
              <a:rPr dirty="0">
                <a:solidFill>
                  <a:srgbClr val="000000"/>
                </a:solidFill>
                <a:latin typeface="Arial"/>
              </a:rPr>
              <a:t>
</a:t>
            </a:r>
            <a:r>
              <a:rPr lang="zh-CN" altLang="en-US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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常见按钮</a:t>
            </a:r>
            <a:endParaRPr lang="en-US" altLang="zh-CN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QPushButton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AToolButton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  <a:r>
              <a:rPr lang="zh-CN" altLang="en-US" dirty="0">
                <a:solidFill>
                  <a:srgbClr val="000000"/>
                </a:solidFill>
              </a:rPr>
              <a:t>工具条按钮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QRadioButton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  <a:r>
              <a:rPr lang="zh-CN" altLang="en-US" dirty="0">
                <a:solidFill>
                  <a:srgbClr val="000000"/>
                </a:solidFill>
              </a:rPr>
              <a:t>单选按钮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QCheckBox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  <a:r>
              <a:rPr lang="zh-CN" altLang="en-US" dirty="0">
                <a:solidFill>
                  <a:srgbClr val="000000"/>
                </a:solidFill>
              </a:rPr>
              <a:t>多选按钮</a:t>
            </a:r>
            <a:endParaRPr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/>
            <a:r>
              <a:rPr sz="24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</a:rPr>
              <a:t>5</a:t>
            </a:r>
            <a:r>
              <a:rPr sz="24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Arial"/>
              </a:rPr>
              <a:t>按钮</a:t>
            </a:r>
            <a:r>
              <a:rPr lang="zh-CN" altLang="en-US" sz="2400" dirty="0" smtClean="0">
                <a:solidFill>
                  <a:srgbClr val="000000"/>
                </a:solidFill>
                <a:latin typeface="Arial"/>
              </a:rPr>
              <a:t>类控件</a:t>
            </a:r>
            <a:endParaRPr lang="en-US" altLang="zh-CN" sz="2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2392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 380"/>
          <p:cNvSpPr txBox="1"/>
          <p:nvPr/>
        </p:nvSpPr>
        <p:spPr>
          <a:xfrm>
            <a:off x="364800" y="127055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>
              <a:lnSpc>
                <a:spcPct val="100000"/>
              </a:lnSpc>
            </a:pPr>
            <a:r>
              <a:rPr sz="20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</a:rPr>
              <a:t>5</a:t>
            </a:r>
            <a:r>
              <a:rPr sz="2000" dirty="0" smtClean="0">
                <a:solidFill>
                  <a:srgbClr val="000000"/>
                </a:solidFill>
                <a:latin typeface="Arial"/>
              </a:rPr>
              <a:t>.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</a:rPr>
              <a:t>2</a:t>
            </a:r>
            <a:r>
              <a:rPr sz="20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CN" sz="2000" dirty="0" err="1"/>
              <a:t>QPushButton</a:t>
            </a:r>
            <a:endParaRPr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Text 381"/>
          <p:cNvSpPr txBox="1"/>
          <p:nvPr/>
        </p:nvSpPr>
        <p:spPr>
          <a:xfrm>
            <a:off x="508638" y="1903246"/>
            <a:ext cx="6127500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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常用方法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setCheckable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设置按钮是否已经被选中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toggle():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在按钮状态之间进行切换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setIcon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设置按钮上的图标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setEnabled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设置按钮是否可以使用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isChecked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返回按钮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的状态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setDefault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设置按钮的默认状态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setText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设置按钮的显示文本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text():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返回按钮的显示文本</a:t>
            </a:r>
            <a:r>
              <a:rPr dirty="0">
                <a:solidFill>
                  <a:srgbClr val="000000"/>
                </a:solidFill>
                <a:latin typeface="Arial"/>
              </a:rPr>
              <a:t>
</a:t>
            </a:r>
            <a:r>
              <a:rPr lang="zh-CN" altLang="en-US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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案例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4-14 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QPushButton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按钮的使用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>
                <a:solidFill>
                  <a:srgbClr val="000000"/>
                </a:solidFill>
              </a:rPr>
              <a:t>lambda</a:t>
            </a:r>
            <a:endParaRPr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/>
            <a:r>
              <a:rPr sz="24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</a:rPr>
              <a:t>5</a:t>
            </a:r>
            <a:r>
              <a:rPr sz="24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Arial"/>
              </a:rPr>
              <a:t>按钮</a:t>
            </a:r>
            <a:r>
              <a:rPr lang="zh-CN" altLang="en-US" sz="2400" dirty="0" smtClean="0">
                <a:solidFill>
                  <a:srgbClr val="000000"/>
                </a:solidFill>
                <a:latin typeface="Arial"/>
              </a:rPr>
              <a:t>类控件</a:t>
            </a:r>
            <a:endParaRPr lang="en-US" altLang="zh-CN" sz="2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6309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 380"/>
          <p:cNvSpPr txBox="1"/>
          <p:nvPr/>
        </p:nvSpPr>
        <p:spPr>
          <a:xfrm>
            <a:off x="364800" y="127055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>
              <a:lnSpc>
                <a:spcPct val="100000"/>
              </a:lnSpc>
            </a:pPr>
            <a:r>
              <a:rPr sz="20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</a:rPr>
              <a:t>5</a:t>
            </a:r>
            <a:r>
              <a:rPr sz="2000" dirty="0" smtClean="0">
                <a:solidFill>
                  <a:srgbClr val="000000"/>
                </a:solidFill>
                <a:latin typeface="Arial"/>
              </a:rPr>
              <a:t>.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</a:rPr>
              <a:t>3</a:t>
            </a:r>
            <a:r>
              <a:rPr sz="20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CN" sz="2000" dirty="0" err="1" smtClean="0"/>
              <a:t>QRadioButton</a:t>
            </a:r>
            <a:endParaRPr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Text 381"/>
          <p:cNvSpPr txBox="1"/>
          <p:nvPr/>
        </p:nvSpPr>
        <p:spPr>
          <a:xfrm>
            <a:off x="508638" y="1903246"/>
            <a:ext cx="6127500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常用方法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setCheckable</a:t>
            </a:r>
            <a:r>
              <a:rPr lang="en-US" altLang="zh-CN" dirty="0">
                <a:solidFill>
                  <a:srgbClr val="000000"/>
                </a:solidFill>
              </a:rPr>
              <a:t>():</a:t>
            </a:r>
            <a:r>
              <a:rPr lang="zh-CN" altLang="en-US" dirty="0">
                <a:solidFill>
                  <a:srgbClr val="000000"/>
                </a:solidFill>
              </a:rPr>
              <a:t>设置按钮是否已经被选中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isChecked</a:t>
            </a:r>
            <a:r>
              <a:rPr lang="en-US" altLang="zh-CN" dirty="0">
                <a:solidFill>
                  <a:srgbClr val="000000"/>
                </a:solidFill>
              </a:rPr>
              <a:t>():</a:t>
            </a:r>
            <a:r>
              <a:rPr lang="zh-CN" altLang="en-US" dirty="0">
                <a:solidFill>
                  <a:srgbClr val="000000"/>
                </a:solidFill>
              </a:rPr>
              <a:t>返回按钮的</a:t>
            </a:r>
            <a:r>
              <a:rPr lang="zh-CN" altLang="en-US" dirty="0" smtClean="0">
                <a:solidFill>
                  <a:srgbClr val="000000"/>
                </a:solidFill>
              </a:rPr>
              <a:t>状态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setText</a:t>
            </a:r>
            <a:r>
              <a:rPr lang="en-US" altLang="zh-CN" dirty="0">
                <a:solidFill>
                  <a:srgbClr val="000000"/>
                </a:solidFill>
              </a:rPr>
              <a:t>():</a:t>
            </a:r>
            <a:r>
              <a:rPr lang="zh-CN" altLang="en-US" dirty="0">
                <a:solidFill>
                  <a:srgbClr val="000000"/>
                </a:solidFill>
              </a:rPr>
              <a:t>设置按钮的显示文本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text():</a:t>
            </a:r>
            <a:r>
              <a:rPr lang="zh-CN" altLang="en-US" dirty="0">
                <a:solidFill>
                  <a:srgbClr val="000000"/>
                </a:solidFill>
              </a:rPr>
              <a:t>返回按钮的显示文本</a:t>
            </a:r>
            <a:r>
              <a:rPr dirty="0">
                <a:solidFill>
                  <a:srgbClr val="000000"/>
                </a:solidFill>
                <a:latin typeface="Arial"/>
              </a:rPr>
              <a:t>
</a:t>
            </a:r>
            <a:r>
              <a:rPr lang="zh-CN" altLang="en-US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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案例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4-15 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QRadioButton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按钮的使用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endParaRPr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/>
            <a:r>
              <a:rPr sz="24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</a:rPr>
              <a:t>5</a:t>
            </a:r>
            <a:r>
              <a:rPr sz="24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Arial"/>
              </a:rPr>
              <a:t>按钮</a:t>
            </a:r>
            <a:r>
              <a:rPr lang="zh-CN" altLang="en-US" sz="2400" dirty="0" smtClean="0">
                <a:solidFill>
                  <a:srgbClr val="000000"/>
                </a:solidFill>
                <a:latin typeface="Arial"/>
              </a:rPr>
              <a:t>类控件</a:t>
            </a:r>
            <a:endParaRPr lang="en-US" altLang="zh-CN" sz="2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1050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 380"/>
          <p:cNvSpPr txBox="1"/>
          <p:nvPr/>
        </p:nvSpPr>
        <p:spPr>
          <a:xfrm>
            <a:off x="364800" y="127055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>
              <a:lnSpc>
                <a:spcPct val="100000"/>
              </a:lnSpc>
            </a:pPr>
            <a:r>
              <a:rPr sz="20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</a:rPr>
              <a:t>5</a:t>
            </a:r>
            <a:r>
              <a:rPr sz="2000" dirty="0" smtClean="0">
                <a:solidFill>
                  <a:srgbClr val="000000"/>
                </a:solidFill>
                <a:latin typeface="Arial"/>
              </a:rPr>
              <a:t>.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</a:rPr>
              <a:t>4</a:t>
            </a:r>
            <a:r>
              <a:rPr sz="20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CN" sz="2000" dirty="0" err="1"/>
              <a:t>QCheckBox</a:t>
            </a:r>
            <a:endParaRPr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Text 381"/>
          <p:cNvSpPr txBox="1"/>
          <p:nvPr/>
        </p:nvSpPr>
        <p:spPr>
          <a:xfrm>
            <a:off x="508638" y="1903246"/>
            <a:ext cx="6127500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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常用方法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isChecked</a:t>
            </a:r>
            <a:r>
              <a:rPr lang="en-US" altLang="zh-CN" dirty="0" smtClean="0">
                <a:solidFill>
                  <a:srgbClr val="000000"/>
                </a:solidFill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</a:rPr>
              <a:t>检查复选框是否被选中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setChecked</a:t>
            </a:r>
            <a:r>
              <a:rPr lang="en-US" altLang="zh-CN" dirty="0" smtClean="0">
                <a:solidFill>
                  <a:srgbClr val="000000"/>
                </a:solidFill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</a:rPr>
              <a:t>设置复选框道德状态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>
                <a:solidFill>
                  <a:srgbClr val="000000"/>
                </a:solidFill>
              </a:rPr>
              <a:t>setText</a:t>
            </a:r>
            <a:r>
              <a:rPr lang="en-US" altLang="zh-CN" dirty="0">
                <a:solidFill>
                  <a:srgbClr val="000000"/>
                </a:solidFill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</a:rPr>
              <a:t>设置复选框的</a:t>
            </a:r>
            <a:r>
              <a:rPr lang="zh-CN" altLang="en-US" dirty="0">
                <a:solidFill>
                  <a:srgbClr val="000000"/>
                </a:solidFill>
              </a:rPr>
              <a:t>显示文本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text():</a:t>
            </a:r>
            <a:r>
              <a:rPr lang="zh-CN" altLang="en-US" dirty="0" smtClean="0">
                <a:solidFill>
                  <a:srgbClr val="000000"/>
                </a:solidFill>
              </a:rPr>
              <a:t>返回复选框的</a:t>
            </a:r>
            <a:r>
              <a:rPr lang="zh-CN" altLang="en-US" dirty="0">
                <a:solidFill>
                  <a:srgbClr val="000000"/>
                </a:solidFill>
              </a:rPr>
              <a:t>显示</a:t>
            </a:r>
            <a:r>
              <a:rPr lang="zh-CN" altLang="en-US" dirty="0" smtClean="0">
                <a:solidFill>
                  <a:srgbClr val="000000"/>
                </a:solidFill>
              </a:rPr>
              <a:t>文本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setTriState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设置复选框为一个三态复选框</a:t>
            </a:r>
            <a:r>
              <a:rPr dirty="0">
                <a:solidFill>
                  <a:srgbClr val="000000"/>
                </a:solidFill>
                <a:latin typeface="Arial"/>
              </a:rPr>
              <a:t>
</a:t>
            </a:r>
            <a:r>
              <a:rPr lang="zh-CN" altLang="en-US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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复选框的状态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Qt.Checked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	0	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没有被选中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Qt.PartiallyChecked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	1	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半选中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Qt.Unchecked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		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选中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  <a:latin typeface="Arial"/>
              </a:rPr>
              <a:t>（资料上有错误）</a:t>
            </a:r>
            <a:r>
              <a:rPr dirty="0">
                <a:solidFill>
                  <a:srgbClr val="000000"/>
                </a:solidFill>
                <a:latin typeface="Arial"/>
              </a:rPr>
              <a:t>
</a:t>
            </a:r>
            <a:r>
              <a:rPr lang="zh-CN" altLang="en-US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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案例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4-16 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QCheckBox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按钮的使用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endParaRPr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/>
            <a:r>
              <a:rPr sz="24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</a:rPr>
              <a:t>5</a:t>
            </a:r>
            <a:r>
              <a:rPr sz="24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Arial"/>
              </a:rPr>
              <a:t>按钮</a:t>
            </a:r>
            <a:r>
              <a:rPr lang="zh-CN" altLang="en-US" sz="2400" dirty="0" smtClean="0">
                <a:solidFill>
                  <a:srgbClr val="000000"/>
                </a:solidFill>
                <a:latin typeface="Arial"/>
              </a:rPr>
              <a:t>类控件</a:t>
            </a:r>
            <a:endParaRPr lang="en-US" altLang="zh-CN" sz="2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2747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/>
          <p:cNvSpPr txBox="1"/>
          <p:nvPr/>
        </p:nvSpPr>
        <p:spPr>
          <a:xfrm>
            <a:off x="446993" y="380227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/>
            <a:r>
              <a:rPr lang="zh-CN" altLang="en-US" sz="66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疑问解答</a:t>
            </a:r>
            <a:endParaRPr sz="6600" dirty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099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/>
          <p:cNvSpPr txBox="1"/>
          <p:nvPr/>
        </p:nvSpPr>
        <p:spPr>
          <a:xfrm>
            <a:off x="364800" y="2682393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/>
            <a:r>
              <a:rPr lang="zh-CN" altLang="en-US" sz="3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谢谢大家的聆听</a:t>
            </a:r>
            <a:endParaRPr sz="36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4051" y="5116529"/>
            <a:ext cx="5208998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>
                <a:solidFill>
                  <a:prstClr val="black"/>
                </a:solidFill>
              </a:rPr>
              <a:t>3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组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prstClr val="black"/>
                </a:solidFill>
              </a:rPr>
              <a:t>张培良、朱世融、康健、张鹏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69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 380"/>
          <p:cNvSpPr txBox="1"/>
          <p:nvPr/>
        </p:nvSpPr>
        <p:spPr>
          <a:xfrm>
            <a:off x="364800" y="127055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>
              <a:lnSpc>
                <a:spcPct val="100000"/>
              </a:lnSpc>
            </a:pPr>
            <a:r>
              <a:rPr sz="2000" dirty="0">
                <a:solidFill>
                  <a:srgbClr val="000000"/>
                </a:solidFill>
                <a:latin typeface="Arial"/>
              </a:rPr>
              <a:t>4.1.1 </a:t>
            </a:r>
            <a:r>
              <a:rPr sz="2000" dirty="0" err="1">
                <a:solidFill>
                  <a:srgbClr val="000000"/>
                </a:solidFill>
                <a:latin typeface="Arial"/>
              </a:rPr>
              <a:t>窗口类型介绍</a:t>
            </a:r>
            <a:endParaRPr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Text 381"/>
          <p:cNvSpPr txBox="1"/>
          <p:nvPr/>
        </p:nvSpPr>
        <p:spPr>
          <a:xfrm>
            <a:off x="508638" y="1903246"/>
            <a:ext cx="6127500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 </a:t>
            </a:r>
            <a:r>
              <a:rPr dirty="0" err="1" smtClean="0">
                <a:solidFill>
                  <a:srgbClr val="000000"/>
                </a:solidFill>
                <a:latin typeface="Arial"/>
              </a:rPr>
              <a:t>QMainWindow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最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常见的窗口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形式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GUI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程序的主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窗口</a:t>
            </a:r>
            <a:endParaRPr lang="en-US" altLang="zh-CN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包含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菜单栏、工具栏、状态栏、标题栏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等</a:t>
            </a:r>
            <a:r>
              <a:rPr dirty="0">
                <a:solidFill>
                  <a:srgbClr val="000000"/>
                </a:solidFill>
                <a:latin typeface="Arial"/>
              </a:rPr>
              <a:t>
</a:t>
            </a:r>
            <a:r>
              <a:rPr lang="zh-CN" altLang="en-US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 </a:t>
            </a:r>
            <a:r>
              <a:rPr dirty="0" err="1" smtClean="0">
                <a:solidFill>
                  <a:srgbClr val="000000"/>
                </a:solidFill>
                <a:latin typeface="Arial"/>
              </a:rPr>
              <a:t>Q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d</a:t>
            </a:r>
            <a:r>
              <a:rPr dirty="0" err="1" smtClean="0">
                <a:solidFill>
                  <a:srgbClr val="000000"/>
                </a:solidFill>
                <a:latin typeface="Arial"/>
              </a:rPr>
              <a:t>ialog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对话框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窗口的基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类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用途：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       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与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用户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交互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       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用作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短期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任务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没有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菜单栏、工具栏、状态栏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等</a:t>
            </a:r>
            <a:r>
              <a:rPr dirty="0">
                <a:solidFill>
                  <a:srgbClr val="000000"/>
                </a:solidFill>
                <a:latin typeface="Arial"/>
              </a:rPr>
              <a:t>
</a:t>
            </a:r>
            <a:r>
              <a:rPr lang="zh-CN" altLang="en-US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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dirty="0" err="1" smtClean="0">
                <a:solidFill>
                  <a:srgbClr val="000000"/>
                </a:solidFill>
                <a:latin typeface="Arial"/>
              </a:rPr>
              <a:t>Q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w</a:t>
            </a:r>
            <a:r>
              <a:rPr dirty="0" err="1" smtClean="0">
                <a:solidFill>
                  <a:srgbClr val="000000"/>
                </a:solidFill>
                <a:latin typeface="Arial"/>
              </a:rPr>
              <a:t>idget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不知道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窗口的具体用途时使用</a:t>
            </a:r>
          </a:p>
          <a:p>
            <a:endParaRPr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000000"/>
                </a:solidFill>
                <a:latin typeface="Arial"/>
              </a:rPr>
              <a:t>4.1 </a:t>
            </a:r>
            <a:r>
              <a:rPr sz="2400" dirty="0" err="1">
                <a:solidFill>
                  <a:srgbClr val="000000"/>
                </a:solidFill>
                <a:latin typeface="Arial"/>
              </a:rPr>
              <a:t>QMainWindow</a:t>
            </a:r>
            <a:endParaRPr sz="2400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 399"/>
          <p:cNvSpPr txBox="1"/>
          <p:nvPr/>
        </p:nvSpPr>
        <p:spPr>
          <a:xfrm>
            <a:off x="364800" y="1277364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>
              <a:lnSpc>
                <a:spcPct val="100000"/>
              </a:lnSpc>
            </a:pPr>
            <a:r>
              <a:rPr sz="2000" dirty="0">
                <a:solidFill>
                  <a:srgbClr val="000000"/>
                </a:solidFill>
                <a:latin typeface="Arial"/>
              </a:rPr>
              <a:t>4.1.2 </a:t>
            </a:r>
            <a:r>
              <a:rPr sz="2000" dirty="0" err="1">
                <a:solidFill>
                  <a:srgbClr val="000000"/>
                </a:solidFill>
                <a:latin typeface="Arial"/>
              </a:rPr>
              <a:t>创建主窗口</a:t>
            </a:r>
            <a:endParaRPr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Text 400"/>
          <p:cNvSpPr txBox="1"/>
          <p:nvPr/>
        </p:nvSpPr>
        <p:spPr>
          <a:xfrm>
            <a:off x="364800" y="2014525"/>
            <a:ext cx="6127500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dirty="0">
                <a:solidFill>
                  <a:srgbClr val="000000"/>
                </a:solidFill>
                <a:latin typeface="Arial"/>
              </a:rPr>
              <a:t>案例4-1：创建一个有菜单栏、工具栏、状态栏的主窗口
</a:t>
            </a:r>
            <a:r>
              <a:rPr dirty="0" err="1" smtClean="0">
                <a:solidFill>
                  <a:srgbClr val="000000"/>
                </a:solidFill>
                <a:latin typeface="Arial"/>
              </a:rPr>
              <a:t>创建步骤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设置点击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事件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menuBar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：设置菜单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栏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addToolBar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：设置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工具栏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statusBar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():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设置状态栏</a:t>
            </a:r>
          </a:p>
          <a:p>
            <a:endParaRPr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000000"/>
                </a:solidFill>
                <a:latin typeface="Arial"/>
              </a:rPr>
              <a:t>4.1 </a:t>
            </a:r>
            <a:r>
              <a:rPr sz="2400" dirty="0" err="1">
                <a:solidFill>
                  <a:srgbClr val="000000"/>
                </a:solidFill>
                <a:latin typeface="Arial"/>
              </a:rPr>
              <a:t>QMainWindow</a:t>
            </a:r>
            <a:endParaRPr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718" y="4854484"/>
            <a:ext cx="4565664" cy="37552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 410"/>
          <p:cNvSpPr txBox="1"/>
          <p:nvPr/>
        </p:nvSpPr>
        <p:spPr>
          <a:xfrm>
            <a:off x="364800" y="1277462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>
              <a:lnSpc>
                <a:spcPct val="100000"/>
              </a:lnSpc>
            </a:pPr>
            <a:r>
              <a:rPr sz="2000" dirty="0">
                <a:solidFill>
                  <a:srgbClr val="000000"/>
                </a:solidFill>
                <a:latin typeface="Arial"/>
              </a:rPr>
              <a:t>4.1.3 </a:t>
            </a:r>
            <a:r>
              <a:rPr sz="2000" dirty="0" err="1">
                <a:solidFill>
                  <a:srgbClr val="000000"/>
                </a:solidFill>
                <a:latin typeface="Arial"/>
              </a:rPr>
              <a:t>将主窗口居中显示</a:t>
            </a:r>
            <a:endParaRPr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Text 411"/>
          <p:cNvSpPr txBox="1"/>
          <p:nvPr/>
        </p:nvSpPr>
        <p:spPr>
          <a:xfrm>
            <a:off x="364800" y="1917058"/>
            <a:ext cx="6127500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dirty="0">
                <a:solidFill>
                  <a:srgbClr val="000000"/>
                </a:solidFill>
                <a:latin typeface="Arial"/>
              </a:rPr>
              <a:t>案例4-2：主窗口在屏幕中间显示
</a:t>
            </a:r>
            <a:r>
              <a:rPr dirty="0" err="1" smtClean="0">
                <a:solidFill>
                  <a:srgbClr val="000000"/>
                </a:solidFill>
                <a:latin typeface="Arial"/>
              </a:rPr>
              <a:t>屏幕和窗口尺寸的计算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QDesktopWidget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screenGeometry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()：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获取屏幕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坐标系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	geometry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()：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获取窗口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坐标系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窗口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的新坐标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：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       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横坐标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Arial"/>
              </a:rPr>
              <a:t>screen.width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() - </a:t>
            </a:r>
            <a:r>
              <a:rPr lang="en-US" altLang="zh-CN" dirty="0" err="1">
                <a:solidFill>
                  <a:srgbClr val="000000"/>
                </a:solidFill>
                <a:latin typeface="Arial"/>
              </a:rPr>
              <a:t>size.width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()) / 2
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        	       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纵坐标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Arial"/>
              </a:rPr>
              <a:t>screen.height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() - </a:t>
            </a:r>
            <a:r>
              <a:rPr lang="en-US" altLang="zh-CN" dirty="0" err="1">
                <a:solidFill>
                  <a:srgbClr val="000000"/>
                </a:solidFill>
                <a:latin typeface="Arial"/>
              </a:rPr>
              <a:t>size.height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()) / 2</a:t>
            </a:r>
          </a:p>
          <a:p>
            <a:endParaRPr lang="zh-CN" altLang="en-US" dirty="0">
              <a:solidFill>
                <a:srgbClr val="000000"/>
              </a:solidFill>
              <a:latin typeface="Arial"/>
            </a:endParaRPr>
          </a:p>
          <a:p>
            <a:endParaRPr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000000"/>
                </a:solidFill>
                <a:latin typeface="Arial"/>
              </a:rPr>
              <a:t>4.1 </a:t>
            </a:r>
            <a:r>
              <a:rPr sz="2400" dirty="0" err="1">
                <a:solidFill>
                  <a:srgbClr val="000000"/>
                </a:solidFill>
                <a:latin typeface="Arial"/>
              </a:rPr>
              <a:t>QMainWindow</a:t>
            </a:r>
            <a:endParaRPr sz="2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490141" y="5815173"/>
            <a:ext cx="5876818" cy="719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490141" y="5604821"/>
            <a:ext cx="5876818" cy="3298005"/>
            <a:chOff x="490141" y="5604821"/>
            <a:chExt cx="5876818" cy="3298005"/>
          </a:xfrm>
        </p:grpSpPr>
        <p:grpSp>
          <p:nvGrpSpPr>
            <p:cNvPr id="8" name="组合 7"/>
            <p:cNvGrpSpPr/>
            <p:nvPr/>
          </p:nvGrpSpPr>
          <p:grpSpPr>
            <a:xfrm>
              <a:off x="490141" y="5604821"/>
              <a:ext cx="5876818" cy="3298005"/>
              <a:chOff x="490141" y="5537769"/>
              <a:chExt cx="5876818" cy="3298005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490141" y="5537769"/>
                <a:ext cx="5876818" cy="32980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流程图: 过程 2"/>
              <p:cNvSpPr/>
              <p:nvPr/>
            </p:nvSpPr>
            <p:spPr>
              <a:xfrm>
                <a:off x="2079108" y="6282645"/>
                <a:ext cx="2698884" cy="1808252"/>
              </a:xfrm>
              <a:prstGeom prst="flowChartProcess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0" name="直接箭头连接符 9"/>
            <p:cNvCxnSpPr/>
            <p:nvPr/>
          </p:nvCxnSpPr>
          <p:spPr>
            <a:xfrm>
              <a:off x="490141" y="5835108"/>
              <a:ext cx="5876818" cy="10274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2691829" y="5760775"/>
              <a:ext cx="2229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bg1"/>
                  </a:solidFill>
                </a:rPr>
                <a:t>screen.width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2079108" y="6462444"/>
              <a:ext cx="2698884" cy="1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2887547" y="6390719"/>
              <a:ext cx="2229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</a:rPr>
                <a:t>size.width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H="1">
              <a:off x="976145" y="5610092"/>
              <a:ext cx="10274" cy="3287462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964543" y="6760051"/>
              <a:ext cx="461665" cy="184411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</a:rPr>
                <a:t>screen.height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2330265" y="6349697"/>
              <a:ext cx="0" cy="1826512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2317667" y="6695887"/>
              <a:ext cx="461665" cy="18301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</a:rPr>
                <a:t>size.height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 424"/>
          <p:cNvSpPr txBox="1"/>
          <p:nvPr/>
        </p:nvSpPr>
        <p:spPr>
          <a:xfrm>
            <a:off x="364800" y="1256914"/>
            <a:ext cx="6127500" cy="619916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>
              <a:lnSpc>
                <a:spcPct val="100000"/>
              </a:lnSpc>
            </a:pPr>
            <a:r>
              <a:rPr sz="2000" dirty="0">
                <a:solidFill>
                  <a:srgbClr val="000000"/>
                </a:solidFill>
                <a:latin typeface="Arial"/>
              </a:rPr>
              <a:t>4.1.4 </a:t>
            </a:r>
            <a:r>
              <a:rPr sz="2000" dirty="0" err="1">
                <a:solidFill>
                  <a:srgbClr val="000000"/>
                </a:solidFill>
                <a:latin typeface="Arial"/>
              </a:rPr>
              <a:t>关闭主窗口</a:t>
            </a:r>
            <a:endParaRPr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Text 425"/>
          <p:cNvSpPr txBox="1"/>
          <p:nvPr/>
        </p:nvSpPr>
        <p:spPr>
          <a:xfrm>
            <a:off x="364800" y="1897378"/>
            <a:ext cx="6127500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dirty="0" err="1" smtClean="0">
                <a:solidFill>
                  <a:srgbClr val="000000"/>
                </a:solidFill>
                <a:latin typeface="Arial"/>
              </a:rPr>
              <a:t>窗口的关闭方法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关闭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主窗口的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方法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       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右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上角的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❌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        sys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中的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exit()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方法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关闭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子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窗口的方法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       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右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上角的❌
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        close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（）方法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00"/>
                </a:solidFill>
                <a:latin typeface="Arial"/>
              </a:rPr>
              <a:t>案例</a:t>
            </a:r>
            <a:r>
              <a:rPr lang="en-US" altLang="zh-CN" b="1" dirty="0">
                <a:solidFill>
                  <a:srgbClr val="000000"/>
                </a:solidFill>
                <a:latin typeface="Arial"/>
              </a:rPr>
              <a:t>4-3</a:t>
            </a:r>
            <a:r>
              <a:rPr lang="zh-CN" altLang="en-US" b="1" dirty="0">
                <a:solidFill>
                  <a:srgbClr val="000000"/>
                </a:solidFill>
                <a:latin typeface="Arial"/>
              </a:rPr>
              <a:t>：关闭主</a:t>
            </a:r>
            <a:r>
              <a:rPr lang="zh-CN" altLang="en-US" b="1" dirty="0" smtClean="0">
                <a:solidFill>
                  <a:srgbClr val="000000"/>
                </a:solidFill>
                <a:latin typeface="Arial"/>
              </a:rPr>
              <a:t>窗口</a:t>
            </a:r>
            <a:endParaRPr lang="en-US" altLang="zh-CN" b="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通过调用</a:t>
            </a:r>
            <a:r>
              <a:rPr lang="en-US" altLang="zh-CN" dirty="0" err="1">
                <a:solidFill>
                  <a:srgbClr val="000000"/>
                </a:solidFill>
                <a:latin typeface="Arial"/>
              </a:rPr>
              <a:t>QApplication</a:t>
            </a:r>
            <a:r>
              <a:rPr lang="zh-CN" altLang="en-US" dirty="0">
                <a:solidFill>
                  <a:srgbClr val="000000"/>
                </a:solidFill>
                <a:latin typeface="Arial"/>
              </a:rPr>
              <a:t>中的</a:t>
            </a:r>
            <a:r>
              <a:rPr lang="en-US" altLang="zh-CN" dirty="0" err="1">
                <a:solidFill>
                  <a:srgbClr val="000000"/>
                </a:solidFill>
                <a:latin typeface="Arial"/>
              </a:rPr>
              <a:t>qiut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()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方法，使应用程序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Arial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退出，进而达到关闭主窗口的目的</a:t>
            </a:r>
            <a:endParaRPr lang="zh-CN" altLang="en-US" dirty="0">
              <a:solidFill>
                <a:srgbClr val="000000"/>
              </a:solidFill>
              <a:latin typeface="Arial"/>
            </a:endParaRPr>
          </a:p>
          <a:p>
            <a:endParaRPr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000000"/>
                </a:solidFill>
                <a:latin typeface="Arial"/>
              </a:rPr>
              <a:t>4.1 </a:t>
            </a:r>
            <a:r>
              <a:rPr sz="2400" dirty="0" err="1">
                <a:solidFill>
                  <a:srgbClr val="000000"/>
                </a:solidFill>
                <a:latin typeface="Arial"/>
              </a:rPr>
              <a:t>QMainWindow</a:t>
            </a:r>
            <a:endParaRPr sz="2400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/>
            <a:r>
              <a:rPr sz="24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2</a:t>
            </a:r>
            <a:r>
              <a:rPr sz="24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/>
              </a:rPr>
              <a:t>QWidget</a:t>
            </a:r>
            <a:endParaRPr lang="en-US" altLang="zh-CN" sz="2400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 445"/>
          <p:cNvSpPr txBox="1"/>
          <p:nvPr/>
        </p:nvSpPr>
        <p:spPr>
          <a:xfrm>
            <a:off x="364800" y="1654930"/>
            <a:ext cx="6127500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4.2.1 </a:t>
            </a:r>
            <a:r>
              <a:rPr dirty="0" err="1" smtClean="0">
                <a:solidFill>
                  <a:srgbClr val="000000"/>
                </a:solidFill>
                <a:latin typeface="Arial"/>
              </a:rPr>
              <a:t>窗口坐标系统</a:t>
            </a:r>
            <a:r>
              <a:rPr dirty="0">
                <a:solidFill>
                  <a:srgbClr val="000000"/>
                </a:solidFill>
                <a:latin typeface="Arial"/>
              </a:rPr>
              <a:t>
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4.2.2 </a:t>
            </a:r>
            <a:r>
              <a:rPr dirty="0" err="1" smtClean="0">
                <a:solidFill>
                  <a:srgbClr val="000000"/>
                </a:solidFill>
                <a:latin typeface="Arial"/>
              </a:rPr>
              <a:t>常见的几何机构</a:t>
            </a:r>
            <a:r>
              <a:rPr dirty="0">
                <a:solidFill>
                  <a:srgbClr val="000000"/>
                </a:solidFill>
                <a:latin typeface="Arial"/>
              </a:rPr>
              <a:t>
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4.2.3 </a:t>
            </a:r>
            <a:r>
              <a:rPr dirty="0" smtClean="0">
                <a:solidFill>
                  <a:srgbClr val="000000"/>
                </a:solidFill>
                <a:latin typeface="Arial"/>
              </a:rPr>
              <a:t>创建第一个</a:t>
            </a:r>
            <a:r>
              <a:rPr dirty="0">
                <a:solidFill>
                  <a:srgbClr val="000000"/>
                </a:solidFill>
                <a:latin typeface="Arial"/>
              </a:rPr>
              <a:t>PyQt5应用
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4.2.4 </a:t>
            </a:r>
            <a:r>
              <a:rPr dirty="0" err="1" smtClean="0">
                <a:solidFill>
                  <a:srgbClr val="000000"/>
                </a:solidFill>
                <a:latin typeface="Arial"/>
              </a:rPr>
              <a:t>为应用设置程序图标</a:t>
            </a:r>
            <a:r>
              <a:rPr dirty="0">
                <a:solidFill>
                  <a:srgbClr val="000000"/>
                </a:solidFill>
                <a:latin typeface="Arial"/>
              </a:rPr>
              <a:t>
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4.2.5 </a:t>
            </a:r>
            <a:r>
              <a:rPr dirty="0" err="1" smtClean="0">
                <a:solidFill>
                  <a:srgbClr val="000000"/>
                </a:solidFill>
                <a:latin typeface="Arial"/>
              </a:rPr>
              <a:t>显示控件提示信息</a:t>
            </a:r>
            <a:endParaRPr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50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 380"/>
          <p:cNvSpPr txBox="1"/>
          <p:nvPr/>
        </p:nvSpPr>
        <p:spPr>
          <a:xfrm>
            <a:off x="364800" y="127055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>
              <a:lnSpc>
                <a:spcPct val="100000"/>
              </a:lnSpc>
            </a:pPr>
            <a:r>
              <a:rPr sz="20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2</a:t>
            </a:r>
            <a:r>
              <a:rPr sz="2000" dirty="0" smtClean="0">
                <a:solidFill>
                  <a:srgbClr val="000000"/>
                </a:solidFill>
                <a:latin typeface="Arial"/>
              </a:rPr>
              <a:t>.1 </a:t>
            </a:r>
            <a:r>
              <a:rPr sz="2000" dirty="0" err="1" smtClean="0">
                <a:solidFill>
                  <a:srgbClr val="000000"/>
                </a:solidFill>
                <a:latin typeface="Arial"/>
              </a:rPr>
              <a:t>窗口</a:t>
            </a:r>
            <a:r>
              <a:rPr lang="zh-CN" altLang="en-US" sz="2000" dirty="0">
                <a:solidFill>
                  <a:srgbClr val="000000"/>
                </a:solidFill>
              </a:rPr>
              <a:t>坐标</a:t>
            </a:r>
            <a:r>
              <a:rPr lang="zh-CN" altLang="en-US" sz="2000" dirty="0" smtClean="0">
                <a:solidFill>
                  <a:srgbClr val="000000"/>
                </a:solidFill>
              </a:rPr>
              <a:t>系统</a:t>
            </a:r>
            <a:endParaRPr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Text 381"/>
          <p:cNvSpPr txBox="1"/>
          <p:nvPr/>
        </p:nvSpPr>
        <p:spPr>
          <a:xfrm>
            <a:off x="508638" y="1903246"/>
            <a:ext cx="6127500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 </a:t>
            </a:r>
            <a:r>
              <a:rPr lang="zh-CN" altLang="en-US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坐标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系统分类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屏幕坐标系统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Arial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窗口坐标系统</a:t>
            </a:r>
            <a:r>
              <a:rPr dirty="0">
                <a:solidFill>
                  <a:srgbClr val="000000"/>
                </a:solidFill>
                <a:latin typeface="Arial"/>
              </a:rPr>
              <a:t>
</a:t>
            </a:r>
            <a:r>
              <a:rPr lang="zh-CN" altLang="en-US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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坐标系统建立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以左上角为原点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从左至右为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x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轴正向</a:t>
            </a:r>
            <a:r>
              <a:rPr lang="en-US" altLang="zh-CN" dirty="0">
                <a:solidFill>
                  <a:srgbClr val="000000"/>
                </a:solidFill>
                <a:latin typeface="Arial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从上至下为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y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轴正向</a:t>
            </a:r>
            <a:r>
              <a:rPr dirty="0">
                <a:solidFill>
                  <a:srgbClr val="000000"/>
                </a:solidFill>
                <a:latin typeface="Arial"/>
              </a:rPr>
              <a:t>
</a:t>
            </a:r>
            <a:r>
              <a:rPr lang="zh-CN" altLang="en-US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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获取坐标的成员函数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QW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idget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</a:rPr>
              <a:t>直接提供的函数</a:t>
            </a:r>
            <a:endParaRPr lang="en-US" altLang="zh-CN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Qwidget</a:t>
            </a:r>
            <a:r>
              <a:rPr lang="zh-CN" altLang="en-US" dirty="0" smtClean="0">
                <a:solidFill>
                  <a:srgbClr val="000000"/>
                </a:solidFill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</a:rPr>
              <a:t>geometry()</a:t>
            </a:r>
            <a:r>
              <a:rPr lang="zh-CN" altLang="en-US" dirty="0" smtClean="0">
                <a:solidFill>
                  <a:srgbClr val="000000"/>
                </a:solidFill>
              </a:rPr>
              <a:t>提供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zh-CN" altLang="en-US" dirty="0" smtClean="0">
                <a:solidFill>
                  <a:srgbClr val="000000"/>
                </a:solidFill>
              </a:rPr>
              <a:t>函数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Qwidget</a:t>
            </a:r>
            <a:r>
              <a:rPr lang="zh-CN" altLang="en-US" dirty="0" smtClean="0">
                <a:solidFill>
                  <a:srgbClr val="000000"/>
                </a:solidFill>
              </a:rPr>
              <a:t>的</a:t>
            </a:r>
            <a:r>
              <a:rPr lang="en-US" altLang="zh-CN" dirty="0" err="1" smtClean="0">
                <a:solidFill>
                  <a:srgbClr val="000000"/>
                </a:solidFill>
              </a:rPr>
              <a:t>frameGeometry</a:t>
            </a:r>
            <a:r>
              <a:rPr lang="en-US" altLang="zh-CN" dirty="0" smtClean="0">
                <a:solidFill>
                  <a:srgbClr val="000000"/>
                </a:solidFill>
              </a:rPr>
              <a:t>()</a:t>
            </a:r>
            <a:r>
              <a:rPr lang="zh-CN" altLang="en-US" dirty="0" smtClean="0">
                <a:solidFill>
                  <a:srgbClr val="000000"/>
                </a:solidFill>
              </a:rPr>
              <a:t>提供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zh-CN" altLang="en-US" dirty="0" smtClean="0">
                <a:solidFill>
                  <a:srgbClr val="000000"/>
                </a:solidFill>
              </a:rPr>
              <a:t>函数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>
              <a:lnSpc>
                <a:spcPct val="100000"/>
              </a:lnSpc>
            </a:pPr>
            <a:r>
              <a:rPr sz="2400" dirty="0" smtClean="0">
                <a:solidFill>
                  <a:srgbClr val="000000"/>
                </a:solidFill>
                <a:latin typeface="Arial"/>
              </a:rPr>
              <a:t>4.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</a:rPr>
              <a:t>2</a:t>
            </a:r>
            <a:r>
              <a:rPr sz="24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sz="2400" dirty="0" err="1" smtClean="0">
                <a:solidFill>
                  <a:srgbClr val="000000"/>
                </a:solidFill>
                <a:latin typeface="Arial"/>
              </a:rPr>
              <a:t>Q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</a:rPr>
              <a:t>W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/>
              </a:rPr>
              <a:t>idget</a:t>
            </a:r>
            <a:endParaRPr sz="240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16068" y="6025483"/>
            <a:ext cx="4947457" cy="3072178"/>
            <a:chOff x="916068" y="6025483"/>
            <a:chExt cx="4947457" cy="3072178"/>
          </a:xfrm>
        </p:grpSpPr>
        <p:grpSp>
          <p:nvGrpSpPr>
            <p:cNvPr id="32" name="组合 31"/>
            <p:cNvGrpSpPr/>
            <p:nvPr/>
          </p:nvGrpSpPr>
          <p:grpSpPr>
            <a:xfrm>
              <a:off x="1001798" y="6092574"/>
              <a:ext cx="4861727" cy="2912993"/>
              <a:chOff x="1001798" y="6092574"/>
              <a:chExt cx="4861727" cy="2912993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001798" y="6092575"/>
                <a:ext cx="4861727" cy="2912992"/>
                <a:chOff x="490141" y="5537769"/>
                <a:chExt cx="5876818" cy="3298005"/>
              </a:xfrm>
            </p:grpSpPr>
            <p:sp>
              <p:nvSpPr>
                <p:cNvPr id="16" name="矩形 15"/>
                <p:cNvSpPr/>
                <p:nvPr/>
              </p:nvSpPr>
              <p:spPr>
                <a:xfrm>
                  <a:off x="490141" y="5537769"/>
                  <a:ext cx="5876818" cy="32980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流程图: 过程 16"/>
                <p:cNvSpPr/>
                <p:nvPr/>
              </p:nvSpPr>
              <p:spPr>
                <a:xfrm>
                  <a:off x="1593201" y="6049582"/>
                  <a:ext cx="3660757" cy="2553128"/>
                </a:xfrm>
                <a:prstGeom prst="flowChartProcess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" name="矩形 1"/>
              <p:cNvSpPr/>
              <p:nvPr/>
            </p:nvSpPr>
            <p:spPr>
              <a:xfrm>
                <a:off x="1956642" y="6780922"/>
                <a:ext cx="2911507" cy="193154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1001798" y="6092574"/>
                <a:ext cx="3631162" cy="2912993"/>
                <a:chOff x="1001798" y="6092574"/>
                <a:chExt cx="3631162" cy="2912993"/>
              </a:xfrm>
            </p:grpSpPr>
            <p:cxnSp>
              <p:nvCxnSpPr>
                <p:cNvPr id="4" name="直接箭头连接符 3"/>
                <p:cNvCxnSpPr/>
                <p:nvPr/>
              </p:nvCxnSpPr>
              <p:spPr>
                <a:xfrm>
                  <a:off x="1001798" y="6092575"/>
                  <a:ext cx="3631162" cy="0"/>
                </a:xfrm>
                <a:prstGeom prst="straightConnector1">
                  <a:avLst/>
                </a:prstGeom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/>
                <p:cNvCxnSpPr/>
                <p:nvPr/>
              </p:nvCxnSpPr>
              <p:spPr>
                <a:xfrm flipH="1">
                  <a:off x="1016112" y="6092574"/>
                  <a:ext cx="25766" cy="2912993"/>
                </a:xfrm>
                <a:prstGeom prst="straightConnector1">
                  <a:avLst/>
                </a:prstGeom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/>
              <p:cNvGrpSpPr/>
              <p:nvPr/>
            </p:nvGrpSpPr>
            <p:grpSpPr>
              <a:xfrm>
                <a:off x="1914329" y="6780922"/>
                <a:ext cx="2544655" cy="1975165"/>
                <a:chOff x="1001798" y="6092574"/>
                <a:chExt cx="2544655" cy="1975165"/>
              </a:xfrm>
            </p:grpSpPr>
            <p:cxnSp>
              <p:nvCxnSpPr>
                <p:cNvPr id="28" name="直接箭头连接符 27"/>
                <p:cNvCxnSpPr/>
                <p:nvPr/>
              </p:nvCxnSpPr>
              <p:spPr>
                <a:xfrm flipV="1">
                  <a:off x="1001798" y="6092574"/>
                  <a:ext cx="2544655" cy="1"/>
                </a:xfrm>
                <a:prstGeom prst="straightConnector1">
                  <a:avLst/>
                </a:prstGeom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/>
                <p:nvPr/>
              </p:nvCxnSpPr>
              <p:spPr>
                <a:xfrm>
                  <a:off x="1041878" y="6092574"/>
                  <a:ext cx="0" cy="1975165"/>
                </a:xfrm>
                <a:prstGeom prst="straightConnector1">
                  <a:avLst/>
                </a:prstGeom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文本框 30"/>
              <p:cNvSpPr txBox="1"/>
              <p:nvPr/>
            </p:nvSpPr>
            <p:spPr>
              <a:xfrm>
                <a:off x="1902094" y="6154116"/>
                <a:ext cx="1510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屏幕坐标系</a:t>
                </a:r>
                <a:endParaRPr lang="zh-CN" altLang="en-US" dirty="0"/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4345969" y="6133920"/>
              <a:ext cx="893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r>
                <a:rPr lang="zh-CN" altLang="en-US" dirty="0" smtClean="0"/>
                <a:t>轴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101958" y="6841085"/>
              <a:ext cx="893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r>
                <a:rPr lang="zh-CN" altLang="en-US" dirty="0" smtClean="0"/>
                <a:t>轴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81958" y="8501760"/>
              <a:ext cx="461665" cy="59590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Y</a:t>
              </a:r>
              <a:r>
                <a:rPr lang="zh-CN" altLang="en-US" dirty="0" smtClean="0"/>
                <a:t>轴</a:t>
              </a:r>
              <a:endParaRPr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974001" y="8233891"/>
              <a:ext cx="461665" cy="59590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Y</a:t>
              </a:r>
              <a:r>
                <a:rPr lang="zh-CN" altLang="en-US" dirty="0" smtClean="0"/>
                <a:t>轴</a:t>
              </a:r>
              <a:endParaRPr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16068" y="6175306"/>
              <a:ext cx="945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（</a:t>
              </a:r>
              <a:r>
                <a:rPr lang="en-US" altLang="zh-CN" dirty="0" smtClean="0"/>
                <a:t>0</a:t>
              </a:r>
              <a:r>
                <a:rPr lang="zh-CN" altLang="en-US" dirty="0" smtClean="0"/>
                <a:t>，</a:t>
              </a:r>
              <a:r>
                <a:rPr lang="en-US" altLang="zh-CN" dirty="0" smtClean="0"/>
                <a:t>0</a:t>
              </a:r>
              <a:r>
                <a:rPr lang="zh-CN" altLang="en-US" dirty="0" smtClean="0"/>
                <a:t>）</a:t>
              </a:r>
              <a:endParaRPr lang="zh-CN" altLang="en-US" dirty="0"/>
            </a:p>
          </p:txBody>
        </p:sp>
        <p:sp>
          <p:nvSpPr>
            <p:cNvPr id="37" name="椭圆 36"/>
            <p:cNvSpPr/>
            <p:nvPr/>
          </p:nvSpPr>
          <p:spPr>
            <a:xfrm>
              <a:off x="971475" y="6025483"/>
              <a:ext cx="128633" cy="1286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881546" y="6716604"/>
              <a:ext cx="128633" cy="1286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861291" y="6820152"/>
              <a:ext cx="945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（</a:t>
              </a:r>
              <a:r>
                <a:rPr lang="en-US" altLang="zh-CN" dirty="0" smtClean="0"/>
                <a:t>0</a:t>
              </a:r>
              <a:r>
                <a:rPr lang="zh-CN" altLang="en-US" dirty="0" smtClean="0"/>
                <a:t>，</a:t>
              </a:r>
              <a:r>
                <a:rPr lang="en-US" altLang="zh-CN" dirty="0" smtClean="0"/>
                <a:t>0</a:t>
              </a:r>
              <a:r>
                <a:rPr lang="zh-CN" altLang="en-US" dirty="0" smtClean="0"/>
                <a:t>）</a:t>
              </a:r>
              <a:endParaRPr lang="zh-CN" altLang="en-US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439587" y="7216704"/>
              <a:ext cx="1660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工作区坐标系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3240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lide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 380"/>
          <p:cNvSpPr txBox="1"/>
          <p:nvPr/>
        </p:nvSpPr>
        <p:spPr>
          <a:xfrm>
            <a:off x="364800" y="127055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r>
              <a:rPr sz="2000" dirty="0" smtClean="0">
                <a:solidFill>
                  <a:srgbClr val="000000"/>
                </a:solidFill>
              </a:rPr>
              <a:t>4.</a:t>
            </a:r>
            <a:r>
              <a:rPr lang="en-US" sz="2000" dirty="0" smtClean="0">
                <a:solidFill>
                  <a:srgbClr val="000000"/>
                </a:solidFill>
              </a:rPr>
              <a:t>2</a:t>
            </a:r>
            <a:r>
              <a:rPr sz="2000" dirty="0" smtClean="0">
                <a:solidFill>
                  <a:srgbClr val="000000"/>
                </a:solidFill>
              </a:rPr>
              <a:t>.</a:t>
            </a:r>
            <a:r>
              <a:rPr lang="en-US" sz="2000" dirty="0" smtClean="0">
                <a:solidFill>
                  <a:srgbClr val="000000"/>
                </a:solidFill>
              </a:rPr>
              <a:t>2</a:t>
            </a:r>
            <a:r>
              <a:rPr sz="2000" dirty="0" smtClean="0">
                <a:solidFill>
                  <a:srgbClr val="000000"/>
                </a:solidFill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</a:rPr>
              <a:t>常见</a:t>
            </a:r>
            <a:r>
              <a:rPr lang="zh-CN" altLang="en-US" sz="2000" dirty="0">
                <a:solidFill>
                  <a:srgbClr val="000000"/>
                </a:solidFill>
              </a:rPr>
              <a:t>的几何机构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381" name="Text 381"/>
          <p:cNvSpPr txBox="1"/>
          <p:nvPr/>
        </p:nvSpPr>
        <p:spPr>
          <a:xfrm>
            <a:off x="508638" y="1903246"/>
            <a:ext cx="6127500" cy="3391500"/>
          </a:xfrm>
          <a:prstGeom prst="rect">
            <a:avLst/>
          </a:prstGeom>
          <a:noFill/>
        </p:spPr>
        <p:txBody>
          <a:bodyPr wrap="square" lIns="0" rIns="0" rtlCol="0" anchor="t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 </a:t>
            </a:r>
            <a:r>
              <a:rPr lang="zh-CN" altLang="en-US" dirty="0">
                <a:solidFill>
                  <a:srgbClr val="000000"/>
                </a:solidFill>
                <a:sym typeface="Wingdings" panose="05000000000000000000" pitchFamily="2" charset="2"/>
              </a:rPr>
              <a:t>几何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结构的分类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</a:rPr>
              <a:t>不含边框的几何结构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zh-CN" altLang="en-US" dirty="0">
                <a:solidFill>
                  <a:srgbClr val="000000"/>
                </a:solidFill>
              </a:rPr>
              <a:t>含边框的几何</a:t>
            </a:r>
            <a:r>
              <a:rPr lang="zh-CN" altLang="en-US" dirty="0" smtClean="0">
                <a:solidFill>
                  <a:srgbClr val="000000"/>
                </a:solidFill>
              </a:rPr>
              <a:t>结构</a:t>
            </a:r>
            <a:r>
              <a:rPr dirty="0">
                <a:solidFill>
                  <a:srgbClr val="000000"/>
                </a:solidFill>
              </a:rPr>
              <a:t>
</a:t>
            </a:r>
            <a:r>
              <a:rPr lang="zh-CN" altLang="en-US" dirty="0">
                <a:solidFill>
                  <a:srgbClr val="000000"/>
                </a:solidFill>
                <a:sym typeface="Wingdings" panose="05000000000000000000" pitchFamily="2" charset="2"/>
              </a:rPr>
              <a:t>  </a:t>
            </a:r>
            <a:r>
              <a:rPr lang="zh-CN" altLang="en-US" dirty="0" smtClean="0">
                <a:solidFill>
                  <a:srgbClr val="000000"/>
                </a:solidFill>
              </a:rPr>
              <a:t>窗口设置常用的函数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	resize():</a:t>
            </a:r>
            <a:r>
              <a:rPr lang="zh-CN" altLang="en-US" dirty="0" smtClean="0">
                <a:solidFill>
                  <a:srgbClr val="000000"/>
                </a:solidFill>
              </a:rPr>
              <a:t>设置用户区的尺寸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</a:rPr>
              <a:t>size():</a:t>
            </a:r>
            <a:r>
              <a:rPr lang="zh-CN" altLang="en-US" dirty="0" smtClean="0">
                <a:solidFill>
                  <a:srgbClr val="000000"/>
                </a:solidFill>
              </a:rPr>
              <a:t>获的用户区的大小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</a:rPr>
              <a:t>move():</a:t>
            </a:r>
            <a:r>
              <a:rPr lang="zh-CN" altLang="en-US" dirty="0" smtClean="0">
                <a:solidFill>
                  <a:srgbClr val="000000"/>
                </a:solidFill>
              </a:rPr>
              <a:t>设置窗口的位置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setFixedWidth</a:t>
            </a:r>
            <a:r>
              <a:rPr lang="en-US" altLang="zh-CN" dirty="0" smtClean="0">
                <a:solidFill>
                  <a:srgbClr val="000000"/>
                </a:solidFill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</a:rPr>
              <a:t>设置用户区为固定的宽度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setFixedHeight</a:t>
            </a:r>
            <a:r>
              <a:rPr lang="en-US" altLang="zh-CN" dirty="0" smtClean="0">
                <a:solidFill>
                  <a:srgbClr val="000000"/>
                </a:solidFill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</a:rPr>
              <a:t>设置用户区为固定的长度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setFixedSize</a:t>
            </a:r>
            <a:r>
              <a:rPr lang="en-US" altLang="zh-CN" dirty="0" smtClean="0">
                <a:solidFill>
                  <a:srgbClr val="000000"/>
                </a:solidFill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</a:rPr>
              <a:t>设置用户区为固定的宽度和长度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setGeometry</a:t>
            </a:r>
            <a:r>
              <a:rPr lang="en-US" dirty="0" smtClean="0">
                <a:solidFill>
                  <a:srgbClr val="000000"/>
                </a:solidFill>
              </a:rPr>
              <a:t>():</a:t>
            </a:r>
            <a:r>
              <a:rPr lang="zh-CN" altLang="en-US" dirty="0" smtClean="0">
                <a:solidFill>
                  <a:srgbClr val="000000"/>
                </a:solidFill>
              </a:rPr>
              <a:t>设置用户区的大小和位置</a:t>
            </a:r>
            <a:r>
              <a:rPr dirty="0">
                <a:solidFill>
                  <a:srgbClr val="000000"/>
                </a:solidFill>
              </a:rPr>
              <a:t>
</a:t>
            </a:r>
            <a:r>
              <a:rPr lang="zh-CN" altLang="en-US" dirty="0">
                <a:solidFill>
                  <a:srgbClr val="000000"/>
                </a:solidFill>
                <a:sym typeface="Wingdings" panose="05000000000000000000" pitchFamily="2" charset="2"/>
              </a:rPr>
              <a:t> </a:t>
            </a:r>
            <a:r>
              <a:rPr lang="zh-CN" alt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案例</a:t>
            </a:r>
            <a:r>
              <a:rPr lang="en-US" altLang="zh-CN" dirty="0" smtClean="0">
                <a:solidFill>
                  <a:srgbClr val="000000"/>
                </a:solidFill>
              </a:rPr>
              <a:t>4-4 </a:t>
            </a:r>
            <a:r>
              <a:rPr lang="zh-CN" altLang="en-US" dirty="0" smtClean="0">
                <a:solidFill>
                  <a:srgbClr val="000000"/>
                </a:solidFill>
              </a:rPr>
              <a:t>屏幕坐标系统显示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ext 377"/>
          <p:cNvSpPr txBox="1"/>
          <p:nvPr/>
        </p:nvSpPr>
        <p:spPr>
          <a:xfrm>
            <a:off x="364800" y="637866"/>
            <a:ext cx="6127500" cy="598500"/>
          </a:xfrm>
          <a:prstGeom prst="rect">
            <a:avLst/>
          </a:prstGeom>
          <a:noFill/>
        </p:spPr>
        <p:txBody>
          <a:bodyPr wrap="square" lIns="0" rIns="0" rtlCol="0" anchor="ctr"/>
          <a:lstStyle/>
          <a:p>
            <a:pPr algn="ctr"/>
            <a:r>
              <a:rPr sz="2400" dirty="0" smtClean="0">
                <a:solidFill>
                  <a:srgbClr val="000000"/>
                </a:solidFill>
              </a:rPr>
              <a:t>4.</a:t>
            </a:r>
            <a:r>
              <a:rPr lang="en-US" altLang="zh-CN" sz="2400" dirty="0" smtClean="0">
                <a:solidFill>
                  <a:srgbClr val="000000"/>
                </a:solidFill>
              </a:rPr>
              <a:t>2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 err="1" smtClean="0">
                <a:solidFill>
                  <a:srgbClr val="000000"/>
                </a:solidFill>
              </a:rPr>
              <a:t>Q</a:t>
            </a:r>
            <a:r>
              <a:rPr lang="en-US" sz="2400" dirty="0" err="1" smtClean="0">
                <a:solidFill>
                  <a:srgbClr val="000000"/>
                </a:solidFill>
              </a:rPr>
              <a:t>W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idget</a:t>
            </a:r>
            <a:endParaRPr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484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����??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978</TotalTime>
  <Words>360</Words>
  <Application>Microsoft Office PowerPoint</Application>
  <PresentationFormat>全屏显示(4:3)</PresentationFormat>
  <Paragraphs>245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华文行楷</vt:lpstr>
      <vt:lpstr>微软雅黑</vt:lpstr>
      <vt:lpstr>Arial</vt:lpstr>
      <vt:lpstr>Wingdings</vt:lpstr>
      <vt:lpstr>Office ����??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35</cp:revision>
  <dcterms:created xsi:type="dcterms:W3CDTF">2020-03-14T15:28:37Z</dcterms:created>
  <dcterms:modified xsi:type="dcterms:W3CDTF">2020-03-16T02:13:33Z</dcterms:modified>
</cp:coreProperties>
</file>