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7" r:id="rId5"/>
    <p:sldId id="258" r:id="rId6"/>
    <p:sldId id="259" r:id="rId7"/>
    <p:sldId id="260" r:id="rId8"/>
    <p:sldId id="264" r:id="rId9"/>
    <p:sldId id="261" r:id="rId10"/>
    <p:sldId id="262" r:id="rId11"/>
    <p:sldId id="263" r:id="rId12"/>
    <p:sldId id="265" r:id="rId13"/>
    <p:sldId id="266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049020"/>
            <a:ext cx="9144000" cy="11684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ffectLst/>
              </a:rPr>
              <a:t>F2FS</a:t>
            </a:r>
            <a:r>
              <a:rPr lang="zh-CN" altLang="en-US" dirty="0">
                <a:effectLst/>
              </a:rPr>
              <a:t>文件垃圾回收算法</a:t>
            </a:r>
            <a:r>
              <a:rPr lang="zh-CN" altLang="en-US" dirty="0">
                <a:effectLst/>
              </a:rPr>
              <a:t>优化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汪旭，杨博</a:t>
            </a:r>
            <a:r>
              <a:rPr lang="zh-CN" altLang="en-US" dirty="0">
                <a:latin typeface="+mn-lt"/>
              </a:rPr>
              <a:t>欣</a:t>
            </a:r>
            <a:endParaRPr lang="zh-CN" altLang="en-US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58460" y="4889500"/>
            <a:ext cx="127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2022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469265"/>
            <a:ext cx="10307955" cy="5603875"/>
          </a:xfrm>
        </p:spPr>
        <p:txBody>
          <a:bodyPr>
            <a:normAutofit fontScale="90000"/>
          </a:bodyPr>
          <a:p>
            <a:r>
              <a:rPr lang="zh-CN" altLang="en-US" sz="3110"/>
              <a:t>项目收获：</a:t>
            </a:r>
            <a:br>
              <a:rPr lang="zh-CN" altLang="en-US" sz="2800"/>
            </a:br>
            <a:br>
              <a:rPr lang="zh-CN" altLang="en-US" sz="2800"/>
            </a:br>
            <a:br>
              <a:rPr lang="zh-CN" altLang="en-US" sz="2800"/>
            </a:br>
            <a:r>
              <a:rPr lang="zh-CN" altLang="en-US" sz="2665"/>
              <a:t>在以往的课程中，和内核相关的实验基本是通过调试或跟踪完成对内核的学习，而本次课程中第一次尝试自己根据内核架构设计算法，修改内核代码。对我来说，这是一次宝贵的学习经历，了解了F2FS的发展方向以及底层逻辑，也积累了内核开发相关的经验。在学校中，因为时间关系，和他人合作完成项目的经历不多，彼此间交流不够充分，在本次课程中，增加了团队合作开发的经验，在以后的协作开发中会更加得心应手。总而言之，本次课程收获颇多。</a:t>
            </a:r>
            <a:br>
              <a:rPr lang="zh-CN" altLang="en-US" sz="2665"/>
            </a:br>
            <a:br>
              <a:rPr lang="zh-CN" altLang="en-US" sz="2800"/>
            </a:br>
            <a:br>
              <a:rPr lang="zh-CN" altLang="en-US" sz="2800"/>
            </a:br>
            <a:br>
              <a:rPr lang="zh-CN" altLang="en-US" sz="2800"/>
            </a:br>
            <a:br>
              <a:rPr lang="zh-CN" altLang="en-US" sz="2800"/>
            </a:b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047" y="434723"/>
            <a:ext cx="11306816" cy="6163081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charset="-122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charset="-122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79056" y="19540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1727342" y="853709"/>
            <a:ext cx="5518150" cy="232764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60045" fontAlgn="ctr">
              <a:spcBef>
                <a:spcPts val="1000"/>
              </a:spcBef>
              <a:spcAft>
                <a:spcPts val="0"/>
              </a:spcAft>
              <a:buFont typeface="WPS-Numbers" pitchFamily="2" charset="0"/>
              <a:buChar char=""/>
            </a:pP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charset="-122"/>
              </a:rPr>
              <a:t>F2FS</a:t>
            </a: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charset="-122"/>
              </a:rPr>
              <a:t>——闪存友好型文件系统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charset="-122"/>
              </a:rPr>
              <a:t>:</a:t>
            </a:r>
            <a:endParaRPr lang="en-US" altLang="zh-CN" b="1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charset="-122"/>
            </a:endParaRPr>
          </a:p>
          <a:p>
            <a:pPr marL="714375" lvl="1" indent="-325755" fontAlgn="ctr">
              <a:lnSpc>
                <a:spcPct val="130000"/>
              </a:lnSpc>
              <a:buFont typeface="Wingdings" panose="05000000000000000000" pitchFamily="2" charset="2"/>
              <a:buChar char=""/>
            </a:pPr>
            <a:r>
              <a:rPr lang="en-US" altLang="zh-CN" sz="1600" spc="150" dirty="0">
                <a:solidFill>
                  <a:srgbClr val="000000">
                    <a:lumMod val="65000"/>
                    <a:lumOff val="35000"/>
                  </a:srgbClr>
                </a:solidFill>
                <a:uFillTx/>
                <a:latin typeface="Arial" panose="020B0604020202020204" pitchFamily="34" charset="0"/>
                <a:ea typeface="微软雅黑" charset="-122"/>
              </a:rPr>
              <a:t>F2FS</a:t>
            </a:r>
            <a:r>
              <a:rPr lang="zh-CN" altLang="en-US" sz="1600" spc="150" dirty="0">
                <a:solidFill>
                  <a:srgbClr val="000000">
                    <a:lumMod val="65000"/>
                    <a:lumOff val="35000"/>
                  </a:srgbClr>
                </a:solidFill>
                <a:uFillTx/>
                <a:latin typeface="Arial" panose="020B0604020202020204" pitchFamily="34" charset="0"/>
                <a:ea typeface="微软雅黑" charset="-122"/>
              </a:rPr>
              <a:t>概述</a:t>
            </a:r>
            <a:endParaRPr lang="zh-CN" altLang="en-US" sz="1600" spc="150" dirty="0">
              <a:solidFill>
                <a:srgbClr val="000000">
                  <a:lumMod val="65000"/>
                  <a:lumOff val="35000"/>
                </a:srgbClr>
              </a:solidFill>
              <a:uFillTx/>
              <a:latin typeface="Arial" panose="020B0604020202020204" pitchFamily="34" charset="0"/>
              <a:ea typeface="微软雅黑" charset="-122"/>
            </a:endParaRPr>
          </a:p>
          <a:p>
            <a:pPr marL="388620" lvl="1" indent="0" fontAlgn="ctr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1600" spc="150" dirty="0">
              <a:solidFill>
                <a:srgbClr val="000000">
                  <a:lumMod val="65000"/>
                  <a:lumOff val="35000"/>
                </a:srgbClr>
              </a:solidFill>
              <a:uFillTx/>
              <a:latin typeface="Arial" panose="020B0604020202020204" pitchFamily="34" charset="0"/>
              <a:ea typeface="微软雅黑" charset="-122"/>
            </a:endParaRPr>
          </a:p>
          <a:p>
            <a:pPr marL="714375" lvl="1" indent="-325755" fontAlgn="ctr">
              <a:lnSpc>
                <a:spcPct val="130000"/>
              </a:lnSpc>
              <a:buSzPct val="60000"/>
              <a:buFont typeface="Wingdings" panose="05000000000000000000" pitchFamily="2" charset="2"/>
              <a:buChar char="n"/>
            </a:pPr>
            <a:r>
              <a:rPr lang="en-US" altLang="zh-CN" sz="1600" spc="150" dirty="0">
                <a:solidFill>
                  <a:srgbClr val="000000">
                    <a:lumMod val="65000"/>
                    <a:lumOff val="35000"/>
                  </a:srgbClr>
                </a:solidFill>
                <a:uFillTx/>
                <a:latin typeface="Arial" panose="020B0604020202020204" pitchFamily="34" charset="0"/>
                <a:ea typeface="微软雅黑" charset="-122"/>
              </a:rPr>
              <a:t>F2FS</a:t>
            </a:r>
            <a:r>
              <a:rPr lang="zh-CN" altLang="en-US" sz="1600" spc="150" dirty="0">
                <a:solidFill>
                  <a:srgbClr val="000000">
                    <a:lumMod val="65000"/>
                    <a:lumOff val="35000"/>
                  </a:srgbClr>
                </a:solidFill>
                <a:uFillTx/>
                <a:latin typeface="Arial" panose="020B0604020202020204" pitchFamily="34" charset="0"/>
                <a:ea typeface="微软雅黑" charset="-122"/>
              </a:rPr>
              <a:t>重要算法</a:t>
            </a:r>
            <a:endParaRPr lang="zh-CN" altLang="en-US" sz="1600" spc="150" dirty="0">
              <a:solidFill>
                <a:srgbClr val="000000">
                  <a:lumMod val="65000"/>
                  <a:lumOff val="35000"/>
                </a:srgbClr>
              </a:solidFill>
              <a:uFillTx/>
              <a:latin typeface="Arial" panose="020B0604020202020204" pitchFamily="34" charset="0"/>
              <a:ea typeface="微软雅黑" charset="-122"/>
            </a:endParaRPr>
          </a:p>
          <a:p>
            <a:pPr marL="388620" lvl="1" indent="0" fontAlgn="ctr">
              <a:lnSpc>
                <a:spcPct val="130000"/>
              </a:lnSpc>
              <a:buSzPct val="60000"/>
              <a:buFont typeface="Wingdings" panose="05000000000000000000" pitchFamily="2" charset="2"/>
              <a:buNone/>
            </a:pPr>
            <a:endParaRPr lang="en-US" altLang="zh-CN" sz="1600" spc="150" dirty="0">
              <a:solidFill>
                <a:srgbClr val="000000">
                  <a:lumMod val="65000"/>
                  <a:lumOff val="35000"/>
                </a:srgbClr>
              </a:solidFill>
              <a:uFillTx/>
              <a:latin typeface="Arial" panose="020B0604020202020204" pitchFamily="34" charset="0"/>
              <a:ea typeface="微软雅黑" charset="-122"/>
            </a:endParaRPr>
          </a:p>
          <a:p>
            <a:pPr marL="714375" lvl="1" indent="-325755" fontAlgn="ctr">
              <a:lnSpc>
                <a:spcPct val="130000"/>
              </a:lnSpc>
              <a:buSzPct val="60000"/>
              <a:buFont typeface="Wingdings" panose="05000000000000000000" pitchFamily="2" charset="2"/>
              <a:buChar char="n"/>
            </a:pPr>
            <a:r>
              <a:rPr lang="en-US" altLang="zh-CN" sz="1600" spc="150" dirty="0">
                <a:solidFill>
                  <a:srgbClr val="000000">
                    <a:lumMod val="65000"/>
                    <a:lumOff val="35000"/>
                  </a:srgbClr>
                </a:solidFill>
                <a:uFillTx/>
                <a:latin typeface="Arial" panose="020B0604020202020204" pitchFamily="34" charset="0"/>
                <a:ea typeface="微软雅黑" charset="-122"/>
              </a:rPr>
              <a:t>F2FS</a:t>
            </a:r>
            <a:r>
              <a:rPr lang="zh-CN" altLang="en-US" sz="1600" spc="150" dirty="0">
                <a:solidFill>
                  <a:srgbClr val="000000">
                    <a:lumMod val="65000"/>
                    <a:lumOff val="35000"/>
                  </a:srgbClr>
                </a:solidFill>
                <a:uFillTx/>
                <a:latin typeface="Arial" panose="020B0604020202020204" pitchFamily="34" charset="0"/>
                <a:ea typeface="微软雅黑" charset="-122"/>
              </a:rPr>
              <a:t>特点</a:t>
            </a:r>
            <a:r>
              <a:rPr lang="zh-CN" altLang="en-US" sz="1600" spc="150" dirty="0">
                <a:solidFill>
                  <a:srgbClr val="000000">
                    <a:lumMod val="65000"/>
                    <a:lumOff val="35000"/>
                  </a:srgbClr>
                </a:solidFill>
                <a:uFillTx/>
                <a:latin typeface="Arial" panose="020B0604020202020204" pitchFamily="34" charset="0"/>
                <a:ea typeface="微软雅黑" charset="-122"/>
              </a:rPr>
              <a:t>概括</a:t>
            </a:r>
            <a:endParaRPr lang="zh-CN" altLang="en-US" sz="1600" spc="150" dirty="0">
              <a:solidFill>
                <a:srgbClr val="000000">
                  <a:lumMod val="65000"/>
                  <a:lumOff val="35000"/>
                </a:srgbClr>
              </a:solidFill>
              <a:uFillTx/>
              <a:latin typeface="Arial" panose="020B0604020202020204" pitchFamily="34" charset="0"/>
              <a:ea typeface="微软雅黑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1727342" y="3537139"/>
            <a:ext cx="8185215" cy="2414081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60045" indent="-360045" fontAlgn="ctr">
              <a:spcBef>
                <a:spcPts val="1000"/>
              </a:spcBef>
              <a:spcAft>
                <a:spcPts val="0"/>
              </a:spcAft>
              <a:buFont typeface="WPS-Numbers" pitchFamily="2" charset="0"/>
              <a:buChar char=""/>
            </a:pP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charset="-122"/>
              </a:rPr>
              <a:t>垃圾回收算法的优化</a:t>
            </a:r>
            <a:r>
              <a:rPr lang="en-US" altLang="zh-CN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charset="-122"/>
              </a:rPr>
              <a:t>:</a:t>
            </a:r>
            <a:endParaRPr lang="en-US" altLang="zh-CN" b="1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charset="-122"/>
            </a:endParaRPr>
          </a:p>
          <a:p>
            <a:pPr marL="714375" lvl="1" indent="-325755" fontAlgn="ctr">
              <a:lnSpc>
                <a:spcPct val="13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16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charset="-122"/>
              </a:rPr>
              <a:t>主要</a:t>
            </a:r>
            <a:r>
              <a:rPr lang="zh-CN" altLang="en-US" sz="16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charset="-122"/>
              </a:rPr>
              <a:t>修改</a:t>
            </a:r>
            <a:endParaRPr lang="zh-CN" altLang="en-US" sz="1600" spc="15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charset="-122"/>
            </a:endParaRPr>
          </a:p>
          <a:p>
            <a:pPr marL="714375" lvl="1" indent="-325755" fontAlgn="ctr">
              <a:lnSpc>
                <a:spcPct val="130000"/>
              </a:lnSpc>
              <a:buSzPct val="60000"/>
              <a:buFont typeface="Wingdings" panose="05000000000000000000" pitchFamily="2" charset="2"/>
              <a:buChar char="n"/>
            </a:pPr>
            <a:endParaRPr lang="zh-CN" altLang="en-US" sz="1600" spc="15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charset="-122"/>
            </a:endParaRPr>
          </a:p>
          <a:p>
            <a:pPr marL="714375" lvl="1" indent="-325755" fontAlgn="ctr">
              <a:lnSpc>
                <a:spcPct val="130000"/>
              </a:lnSpc>
              <a:buSzPct val="60000"/>
              <a:buFont typeface="Wingdings" panose="05000000000000000000" pitchFamily="2" charset="2"/>
              <a:buChar char="n"/>
            </a:pPr>
            <a:endParaRPr lang="zh-CN" altLang="en-US" sz="1600" spc="15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charset="-122"/>
            </a:endParaRPr>
          </a:p>
          <a:p>
            <a:pPr marL="714375" lvl="1" indent="-325755" fontAlgn="ctr">
              <a:lnSpc>
                <a:spcPct val="130000"/>
              </a:lnSpc>
              <a:buSzPct val="60000"/>
              <a:buFont typeface="Wingdings" panose="05000000000000000000" pitchFamily="2" charset="2"/>
              <a:buChar char="n"/>
            </a:pPr>
            <a:r>
              <a:rPr lang="zh-CN" altLang="en-US" sz="16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charset="-122"/>
              </a:rPr>
              <a:t>项目</a:t>
            </a:r>
            <a:r>
              <a:rPr lang="zh-CN" altLang="en-US" sz="1600" spc="15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ea typeface="微软雅黑" charset="-122"/>
              </a:rPr>
              <a:t>收获</a:t>
            </a:r>
            <a:endParaRPr lang="zh-CN" altLang="en-US" sz="1600" spc="15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charset="-122"/>
            </a:endParaRPr>
          </a:p>
          <a:p>
            <a:pPr marL="714375" lvl="1" indent="-325755" fontAlgn="ctr">
              <a:lnSpc>
                <a:spcPct val="130000"/>
              </a:lnSpc>
              <a:buSzPct val="60000"/>
              <a:buFont typeface="Wingdings" panose="05000000000000000000" pitchFamily="2" charset="2"/>
              <a:buChar char="n"/>
            </a:pPr>
            <a:endParaRPr lang="zh-CN" altLang="en-US" sz="1600" spc="15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charset="-122"/>
            </a:endParaRPr>
          </a:p>
          <a:p>
            <a:pPr marL="388620" lvl="1" indent="0" fontAlgn="ctr">
              <a:lnSpc>
                <a:spcPct val="130000"/>
              </a:lnSpc>
              <a:buSzPct val="60000"/>
              <a:buFont typeface="Wingdings" panose="05000000000000000000" pitchFamily="2" charset="2"/>
              <a:buNone/>
            </a:pPr>
            <a:endParaRPr lang="zh-CN" altLang="en-US" sz="1600" spc="150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ea typeface="微软雅黑" charset="-122"/>
            </a:endParaRPr>
          </a:p>
        </p:txBody>
      </p:sp>
      <p:sp>
        <p:nvSpPr>
          <p:cNvPr id="18" name="椭圆 17"/>
          <p:cNvSpPr/>
          <p:nvPr>
            <p:custDataLst>
              <p:tags r:id="rId13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4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680720"/>
            <a:ext cx="10307955" cy="5509260"/>
          </a:xfrm>
        </p:spPr>
        <p:txBody>
          <a:bodyPr>
            <a:normAutofit/>
          </a:bodyPr>
          <a:p>
            <a:r>
              <a:rPr lang="zh-CN" altLang="en-US" sz="4445"/>
              <a:t>F2FS概述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2665"/>
              <a:t>•F2FS是一个专门为带有FTL控制器的闪存设备而设计的文件系统。</a:t>
            </a:r>
            <a:br>
              <a:rPr lang="zh-CN" altLang="en-US" sz="2665"/>
            </a:br>
            <a:br>
              <a:rPr lang="zh-CN" altLang="en-US" sz="2665"/>
            </a:br>
            <a:r>
              <a:rPr lang="zh-CN" altLang="en-US" sz="2665"/>
              <a:t>•F2FS是一个日志结构文件系统，建立基础是LFS (Log-structed File</a:t>
            </a:r>
            <a:br>
              <a:rPr lang="zh-CN" altLang="en-US" sz="2665"/>
            </a:br>
            <a:r>
              <a:rPr lang="zh-CN" altLang="en-US" sz="2665"/>
              <a:t>E</a:t>
            </a:r>
            <a:r>
              <a:rPr lang="en-US" altLang="zh-CN" sz="2665"/>
              <a:t> </a:t>
            </a:r>
            <a:r>
              <a:rPr lang="zh-CN" altLang="en-US" sz="2665"/>
              <a:t>System) .</a:t>
            </a:r>
            <a:br>
              <a:rPr lang="zh-CN" altLang="en-US" sz="2665"/>
            </a:br>
            <a:br>
              <a:rPr lang="zh-CN" altLang="en-US" sz="2665"/>
            </a:br>
            <a:r>
              <a:rPr lang="zh-CN" altLang="en-US" sz="2665"/>
              <a:t>•F2FS解决和改善了LFS的两大问题：滚雪球问题和较高拉圾回收开销问题。</a:t>
            </a:r>
            <a:br>
              <a:rPr lang="zh-CN" altLang="en-US" sz="2665"/>
            </a:br>
            <a:r>
              <a:rPr lang="zh-CN" altLang="en-US" sz="2665"/>
              <a:t>•F2FS设计过程中，特别专注带有FTL的闪存设备特征进行匹配设计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469265"/>
            <a:ext cx="10307955" cy="5993765"/>
          </a:xfrm>
        </p:spPr>
        <p:txBody>
          <a:bodyPr/>
          <a:p>
            <a:r>
              <a:rPr lang="zh-CN" altLang="en-US" sz="2800"/>
              <a:t>F2FS重要算法一数据分配管理</a:t>
            </a:r>
            <a:br>
              <a:rPr lang="zh-CN" altLang="en-US" sz="2800"/>
            </a:b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•F2FS支持两种写入方式，一种是就地更新，一种是非就地更新。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•就地更新：SSR更新模式。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F2FS支持就地更新的目的在于当存储空间利用率较高的时候，尽量少激活垃圾回收操作，从而维护较好的系统性能。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就地更新的主要思想是将数据写入原始逻辑地址，但是大家要注意，此处闪存设备照样是采用非就地更新来完成的。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唯一的区别是底层有可能做垃圾回收，但是此时上层肯定不做垃圾回收。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•非就地更新：LOG模式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469265"/>
            <a:ext cx="10307955" cy="5944235"/>
          </a:xfrm>
        </p:spPr>
        <p:txBody>
          <a:bodyPr>
            <a:normAutofit/>
          </a:bodyPr>
          <a:p>
            <a:r>
              <a:rPr lang="zh-CN" altLang="en-US" sz="2800"/>
              <a:t>F2FS重要算法一数据分配管理</a:t>
            </a: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•</a:t>
            </a:r>
            <a:r>
              <a:rPr lang="en-US" altLang="zh-CN" sz="2400"/>
              <a:t>F</a:t>
            </a:r>
            <a:r>
              <a:rPr lang="zh-CN" altLang="en-US" sz="2400"/>
              <a:t>2FS支持16个写入点，其中8个是node写入点，8个数据写入点。</a:t>
            </a: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•目前支持的有6个写入点，3个node写入点，3个数据写入点，分别用于</a:t>
            </a:r>
            <a:br>
              <a:rPr lang="zh-CN" altLang="en-US" sz="2400"/>
            </a:br>
            <a:r>
              <a:rPr lang="zh-CN" altLang="en-US" sz="2400"/>
              <a:t>冷热以及温热数据分离。目的在于冷热数据分离，从而降低垃圾回收开销</a:t>
            </a:r>
            <a:br>
              <a:rPr lang="zh-CN" altLang="en-US" sz="2400"/>
            </a:br>
            <a:r>
              <a:rPr lang="en-US" altLang="zh-CN" sz="2400"/>
              <a:t>  </a:t>
            </a:r>
            <a:br>
              <a:rPr lang="en-US" altLang="zh-CN" sz="2400"/>
            </a:br>
            <a:br>
              <a:rPr lang="en-US" altLang="zh-CN" sz="2400"/>
            </a:br>
            <a:br>
              <a:rPr lang="en-US" altLang="zh-CN" sz="2400"/>
            </a:b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469265"/>
            <a:ext cx="10307955" cy="5832475"/>
          </a:xfrm>
        </p:spPr>
        <p:txBody>
          <a:bodyPr>
            <a:normAutofit/>
          </a:bodyPr>
          <a:p>
            <a:r>
              <a:rPr lang="zh-CN" altLang="en-US" sz="2800"/>
              <a:t>F2FS重要算法——垃圾回收</a:t>
            </a: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垃圾回收过程如下：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>
                <a:sym typeface="+mn-ea"/>
              </a:rPr>
              <a:t>•</a:t>
            </a:r>
            <a:r>
              <a:rPr lang="zh-CN" altLang="en-US" sz="2400"/>
              <a:t>激活垃圾回收操作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•选择一个segment，作为备选回收segment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•将其中有效数据进行迁移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•更新父节点信息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•将这个segment作为预备空闲segment</a:t>
            </a:r>
            <a:br>
              <a:rPr lang="zh-CN" altLang="en-US" sz="2400"/>
            </a:b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469265"/>
            <a:ext cx="10307955" cy="5955665"/>
          </a:xfrm>
        </p:spPr>
        <p:txBody>
          <a:bodyPr>
            <a:normAutofit/>
          </a:bodyPr>
          <a:p>
            <a:r>
              <a:rPr lang="zh-CN" altLang="en-US" sz="2800"/>
              <a:t>F2FS重要算法——垃圾回收</a:t>
            </a:r>
            <a:br>
              <a:rPr lang="zh-CN" altLang="en-US" sz="2800"/>
            </a:br>
            <a:br>
              <a:rPr lang="zh-CN" altLang="en-US" sz="2400"/>
            </a:br>
            <a:r>
              <a:rPr lang="zh-CN" altLang="en-US" sz="2400"/>
              <a:t>F2FS支持前台和后台的垃圾回收操作</a:t>
            </a:r>
            <a:br>
              <a:rPr lang="zh-CN" altLang="en-US" sz="2400"/>
            </a:br>
            <a:r>
              <a:rPr lang="zh-CN" altLang="en-US" sz="2400"/>
              <a:t>•前台指的是基于需求的垃圾回收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•前台垃圾回收在进行待回收分段时使用的是greedy based方法，以尽快回收更多的空间</a:t>
            </a:r>
            <a:br>
              <a:rPr lang="zh-CN" altLang="en-US" sz="2400"/>
            </a:br>
            <a:r>
              <a:rPr lang="zh-CN" altLang="en-US" sz="2400"/>
              <a:t>•工作流稈：</a:t>
            </a:r>
            <a:br>
              <a:rPr lang="zh-CN" altLang="en-US" sz="2400"/>
            </a:br>
            <a:r>
              <a:rPr lang="zh-CN" altLang="en-US" sz="2400"/>
              <a:t>1. 在任何需要发生写入操作的地方都需要检查是否需要进行垃圾回收。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2. f2fsbalance_ fs函数通过检查has_ not enough free_ secs函数判断当前是否有足够的空闲空间给子这些写入操作。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3. 使用greedy based方法执行垃圾segment选择。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4. 数据会发生拷贝迁移操作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469265"/>
            <a:ext cx="10307955" cy="5845175"/>
          </a:xfrm>
        </p:spPr>
        <p:txBody>
          <a:bodyPr/>
          <a:p>
            <a:r>
              <a:rPr lang="zh-CN" altLang="en-US" sz="2800"/>
              <a:t>F2FS重要算法——垃圾回收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400"/>
              <a:t>F2FS支持前台和后台的垃圾回收操作</a:t>
            </a:r>
            <a:br>
              <a:rPr lang="zh-CN" altLang="en-US" sz="2400"/>
            </a:br>
            <a:r>
              <a:rPr lang="zh-CN" altLang="en-US" sz="2400"/>
              <a:t>•后台会通过一个垃圾回收线程在指定的空闲时间执行，该线程在文件系统安装时就会被启动。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• 后台垃圾回收函数使用cost-benefit方法，尽量优化改善垃圾回收效率</a:t>
            </a:r>
            <a:br>
              <a:rPr lang="zh-CN" altLang="en-US" sz="2400"/>
            </a:br>
            <a:r>
              <a:rPr lang="zh-CN" altLang="en-US" sz="2400"/>
              <a:t>•工作流程：</a:t>
            </a:r>
            <a:br>
              <a:rPr lang="zh-CN" altLang="en-US" sz="2400"/>
            </a:br>
            <a:r>
              <a:rPr lang="zh-CN" altLang="en-US" sz="2400"/>
              <a:t>1. 文件系统挂载时启动线程，卸载时关闭线程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2. 周期性的检查空闲时间是否满足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3. 激活条件时是否足够空闲以及无效数据足够多</a:t>
            </a:r>
            <a:br>
              <a:rPr lang="zh-CN" altLang="en-US" sz="2400"/>
            </a:br>
            <a:br>
              <a:rPr lang="zh-CN" altLang="en-US" sz="2400"/>
            </a:br>
            <a:r>
              <a:rPr lang="en-US" altLang="zh-CN" sz="2400"/>
              <a:t>4</a:t>
            </a:r>
            <a:r>
              <a:rPr lang="zh-CN" altLang="en-US" sz="2400"/>
              <a:t>. 使用cost-benefit方式执行垃圾segment选择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5. 不会发生实际的拷贝迁移操作，而是读入页高速缓存，等待写回。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469265"/>
            <a:ext cx="10307955" cy="5733415"/>
          </a:xfrm>
        </p:spPr>
        <p:txBody>
          <a:bodyPr/>
          <a:p>
            <a:r>
              <a:rPr lang="zh-CN" altLang="en-US" sz="2800"/>
              <a:t>主要修改：</a:t>
            </a:r>
            <a:br>
              <a:rPr lang="zh-CN" altLang="en-US" sz="2800"/>
            </a:br>
            <a:br>
              <a:rPr lang="zh-CN" altLang="en-US" sz="2400"/>
            </a:br>
            <a:r>
              <a:rPr lang="zh-CN" altLang="en-US" sz="2400"/>
              <a:t>在原先的策略下，F2FS选择segment会选择最少valid块的section，我们对其进行改动后，完成了改动时间，valid块的个数，以及改动占比三方面的平衡考量，期望使Flash设备具有更长的寿命。</a:t>
            </a: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br>
              <a:rPr lang="zh-CN" altLang="en-US" sz="2400"/>
            </a:b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11.xml><?xml version="1.0" encoding="utf-8"?>
<p:tagLst xmlns:p="http://schemas.openxmlformats.org/presentationml/2006/main">
  <p:tag name="KSO_WM_UNIT_TEXT_PART_ID_V2" val="d-2-2"/>
  <p:tag name="KSO_WM_UNIT_PRESET_TEXT" val="单击此处添加小标题:&#13;点击此处添加正文，文字是您思想的提炼，为了最终呈现发布的良好效果。请言简意赅的阐。&#13;并根据需要酌情增减文字。即便信息错综复杂，需要用更多的文字来表述。&#13;请您尽可能提炼思想的精髓。恰如其分的表达观点，往往事半功倍。"/>
  <p:tag name="KSO_WM_UNIT_NOCLEAR" val="1"/>
  <p:tag name="KSO_WM_UNIT_VALUE" val="18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814_1*f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2"/>
  <p:tag name="KSO_WM_UNIT_COLOR_SCHEME_PARENT_PAGE" val="0_1"/>
</p:tagLst>
</file>

<file path=ppt/tags/tag12.xml><?xml version="1.0" encoding="utf-8"?>
<p:tagLst xmlns:p="http://schemas.openxmlformats.org/presentationml/2006/main">
  <p:tag name="KSO_WM_UNIT_TEXT_PART_ID_V2" val="d-3-2"/>
  <p:tag name="KSO_WM_UNIT_PRESET_TEXT" val="单击此处添加小标题:&#13;点击此处添加正文，文字是您思想的提炼，为了最终呈现发布的良好效果，请言简意赅的阐述观点，并根据需要酌情增减文字。&#13;您的正文已经字字珠玑，但信息却千丝万缕，需要用更多的文字来表述；但请您尽可能提炼思想的精髓，恰如其分的表达观点，往往事半功倍。&#13;为了能让您有更直观的字数感受，并进一步方便使用，我们为您标注了最适合的位置。您输入的文字到这里时，就是最佳视觉效果。"/>
  <p:tag name="KSO_WM_UNIT_NOCLEAR" val="1"/>
  <p:tag name="KSO_WM_UNIT_VALUE" val="27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194814_1*f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3"/>
  <p:tag name="KSO_WM_UNIT_COLOR_SCHEME_PARENT_PAGE" val="0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SLIDE_ID" val="diagram20194814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814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16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</p:tagLst>
</file>

<file path=ppt/tags/tag17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</p:tagLst>
</file>

<file path=ppt/tags/tag18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</p:tagLst>
</file>

<file path=ppt/tags/tag19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20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</p:tagLst>
</file>

<file path=ppt/tags/tag21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</p:tagLst>
</file>

<file path=ppt/tags/tag22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</p:tagLst>
</file>

<file path=ppt/tags/tag23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</p:tagLst>
</file>

<file path=ppt/tags/tag24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1588</Words>
  <Application>WPS 演示</Application>
  <PresentationFormat>宽屏</PresentationFormat>
  <Paragraphs>37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WPS-Numbers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wangxu</dc:creator>
  <cp:lastModifiedBy>汪旭</cp:lastModifiedBy>
  <cp:revision>10</cp:revision>
  <dcterms:created xsi:type="dcterms:W3CDTF">2022-08-07T04:04:18Z</dcterms:created>
  <dcterms:modified xsi:type="dcterms:W3CDTF">2022-08-07T04:04:18Z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2052-4.5.0.7415</vt:lpwstr>
  </property>
  <property fmtid="{D5CDD505-2E9C-101B-9397-08002B2CF9AE}" pid="3" name="ICV">
    <vt:lpwstr>F9A6110472354DC7B232EF62BE614207</vt:lpwstr>
  </property>
</Properties>
</file>