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6"/>
  </p:normalViewPr>
  <p:slideViewPr>
    <p:cSldViewPr snapToGrid="0" snapToObjects="1">
      <p:cViewPr>
        <p:scale>
          <a:sx n="100" d="100"/>
          <a:sy n="100" d="100"/>
        </p:scale>
        <p:origin x="3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AF0F-B5C9-6447-A63C-D6A55301FED4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2AA1-58DE-3041-A391-D27534D48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D0B3-64E3-7847-9327-42257069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ED4F8-0051-8D4D-8F57-BCE510C2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BE02D-4F2F-3748-95BB-5E32678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BBD0-5739-C14D-9C15-B9DC1A96F171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A1715-D71C-0643-A15E-6B09D37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F2974-F0ED-4743-99AB-A7B46C9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A796-9424-0E42-A1AF-5FD8101F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BB46C-A9EB-F24C-B1AD-B80C8F15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ADA95-ED5F-CA47-B198-B8D9EF8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792D-A3E6-164D-A883-0471A3ECB0E6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C5BF4-0682-8C45-95F4-3BD2622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EDC45-BA23-3D40-8254-5AEC0A7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D09C16-D257-6643-94D5-3663F5FB7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DEDB4-2F0C-BE49-8087-225405FB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CB0D9-1150-6F42-A3CB-72B295FE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D9C-3A9C-FC44-B58A-1C08A2ACA2B4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A722-9415-C044-BEEC-034D80F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A4F8A-E671-0347-802E-6ADDEEBA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71DA0-01A7-4E49-B2EF-9948EA8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508F-F755-D746-A260-2FC4349C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A66D5-7EC4-3C4F-B030-B6EE816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427B-B833-D84D-8FC0-0C889C8CBFC5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970E0-0CF9-1B42-9514-C5CCD9C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D78FF-5775-BF48-BB1F-A2600B7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2F71-6F76-234E-8C7A-AA77E4D0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71635-8673-EE49-8F72-662F5771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28714-DE7B-484A-A8DC-AF1FA67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1FF-FCAE-B645-BB41-53C22E03B7CE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E6A90-0A4F-5F49-B0E1-B83E1DC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0B880-33DE-E84E-80CA-8BD704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6AC0-E745-AA4C-A205-141304D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96A6-053A-5F44-B915-E46EE42C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57D2C-E1C7-C045-8715-9CC89C1E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1D9DF-B7C1-EF47-91D5-FE51DB7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1C29-DE51-744D-83B5-4F0D431C8551}" type="datetime1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B9B2-42CC-C947-99ED-E31FE78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DA4E6-C986-0340-93B4-2EEFD98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FCFC-9BE2-654B-9B18-045B04C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70B5F-BF0A-9A41-8C61-F670B8D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68FA4-C58F-9041-AEC2-DB98315A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AF21E0-E0EB-484D-A12F-15E8008D9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C2580-8A6A-4C4F-A5B6-C0DD0AF35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A8D01E-DB76-6D49-BE35-A2CB1052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AE3-997F-034F-983B-CECC8FB7B519}" type="datetime1">
              <a:rPr lang="ru-RU" smtClean="0"/>
              <a:t>07.07.2021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99D5D4-7A4C-3141-A1F8-3EF472D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8A638A-05CD-674A-8420-21EAAACA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C50D-825F-D54D-BFF7-0EB9DE69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237C2-F7F2-BA42-B41D-10CE4F6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9527-992C-D445-9AE2-5740E117DEBB}" type="datetime1">
              <a:rPr lang="ru-RU" smtClean="0"/>
              <a:t>07.07.2021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4BB46-0907-254C-B7C4-882271C2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1CE3B-F7E3-DB4F-A939-695B63C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757E3-B08C-5044-9395-05009C9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3E43-D90D-AE49-8C0D-9AF45FEE0F5A}" type="datetime1">
              <a:rPr lang="ru-RU" smtClean="0"/>
              <a:t>07.07.2021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63A42-6986-1149-AFD5-90FC764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1832B-5F7C-AC45-9318-4D03703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A683-941F-7F48-9E73-2D726C55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0066-D843-7541-A629-72C647DB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E9553-414F-8C40-A79F-AB130300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4F7565-CA81-3C44-84C6-6876F40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E9A-6F05-114F-A8DB-353BE7288864}" type="datetime1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EC9AA-36DF-1D47-A8DF-ED570C2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90DB3-DDC6-FF4E-8998-62FBB07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39ADE-A935-FA46-B3A8-B13CD70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528251-DE8B-5C4F-8215-68AB77C1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E10FD0-1E7C-E045-9D07-98E62F45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F11CC1-FDA4-8A40-8D93-A548E53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A120-F3F1-E24D-9A7F-D76008A88DD8}" type="datetime1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C8A25-432F-5044-9A00-187C73C7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CB438-2AED-8D46-848D-0D1044B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D074-63E0-3A44-9903-5B1019C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6FD8E-3B40-B242-B7E3-0BF54D63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F376A-B92A-C042-A2BF-75E108FC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170-917E-1142-B3D9-A17882F4B44E}" type="datetime1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DE13B-A9EA-EE4C-8AF4-DA5A753C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FF8B8-18B0-7F49-89CD-74BC51CB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llaboutselfdriv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Trajectory prediction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C852A-BB0F-0441-B246-E4446F3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8" y="3853371"/>
            <a:ext cx="7513964" cy="15546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16" y="778955"/>
            <a:ext cx="4350968" cy="15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1CA78-34A2-CA43-877C-7516E3409748}"/>
              </a:ext>
            </a:extLst>
          </p:cNvPr>
          <p:cNvSpPr txBox="1"/>
          <p:nvPr/>
        </p:nvSpPr>
        <p:spPr>
          <a:xfrm>
            <a:off x="7089732" y="5894379"/>
            <a:ext cx="395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i="1" dirty="0" err="1"/>
              <a:t>Petyushko</a:t>
            </a:r>
            <a:r>
              <a:rPr lang="en-US" i="1" dirty="0"/>
              <a:t> Alexander, </a:t>
            </a:r>
            <a:r>
              <a:rPr lang="en-US" i="1" dirty="0" err="1"/>
              <a:t>Komkov</a:t>
            </a:r>
            <a:r>
              <a:rPr lang="en-US" i="1" dirty="0"/>
              <a:t> Stepan</a:t>
            </a:r>
            <a:endParaRPr lang="ru-RU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Control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Based on </a:t>
            </a:r>
            <a:r>
              <a:rPr lang="en-US" i="1" dirty="0"/>
              <a:t>motion plan</a:t>
            </a:r>
            <a:r>
              <a:rPr lang="en-US" dirty="0"/>
              <a:t>, control </a:t>
            </a:r>
            <a:r>
              <a:rPr lang="en-US" b="1" dirty="0"/>
              <a:t>steering mechanism and acceleration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179495" y="5097729"/>
            <a:ext cx="1428675" cy="977713"/>
          </a:xfrm>
          <a:prstGeom prst="frame">
            <a:avLst>
              <a:gd name="adj1" fmla="val 574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4338" name="Picture 2" descr="How self-driving cars get from A to B? | by Bogdan Djukic | Towards Data  Science">
            <a:extLst>
              <a:ext uri="{FF2B5EF4-FFF2-40B4-BE49-F238E27FC236}">
                <a16:creationId xmlns:a16="http://schemas.microsoft.com/office/drawing/2014/main" id="{F3CEA9F3-530E-0440-922C-E4D7DCD1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71" y="2927594"/>
            <a:ext cx="4966729" cy="3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649B4A6-33BF-4E4C-B6F8-873FBDA47A3C}"/>
              </a:ext>
            </a:extLst>
          </p:cNvPr>
          <p:cNvSpPr/>
          <p:nvPr/>
        </p:nvSpPr>
        <p:spPr>
          <a:xfrm>
            <a:off x="1456525" y="3227294"/>
            <a:ext cx="712934" cy="527708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AEFA0C25-ACEE-0941-A191-E8FB62167477}"/>
              </a:ext>
            </a:extLst>
          </p:cNvPr>
          <p:cNvSpPr/>
          <p:nvPr/>
        </p:nvSpPr>
        <p:spPr>
          <a:xfrm>
            <a:off x="5181050" y="5230156"/>
            <a:ext cx="990840" cy="757208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7950AA-F01A-CD4C-B1CD-81BFF2B644C5}"/>
              </a:ext>
            </a:extLst>
          </p:cNvPr>
          <p:cNvCxnSpPr/>
          <p:nvPr/>
        </p:nvCxnSpPr>
        <p:spPr>
          <a:xfrm>
            <a:off x="1812992" y="2550355"/>
            <a:ext cx="0" cy="67693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8620FE2-D4E6-3E41-B262-D7939DDA5151}"/>
              </a:ext>
            </a:extLst>
          </p:cNvPr>
          <p:cNvCxnSpPr>
            <a:cxnSpLocks/>
          </p:cNvCxnSpPr>
          <p:nvPr/>
        </p:nvCxnSpPr>
        <p:spPr>
          <a:xfrm>
            <a:off x="5174207" y="2589124"/>
            <a:ext cx="0" cy="25988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Prediction: definitions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Suppose that we have history track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objects (or </a:t>
                </a:r>
                <a:r>
                  <a:rPr lang="en-US" i="1" dirty="0"/>
                  <a:t>agents</a:t>
                </a:r>
                <a:r>
                  <a:rPr lang="en-US" dirty="0"/>
                  <a:t>) for some timestamps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Every </a:t>
                </a:r>
                <a:r>
                  <a:rPr lang="en-US" i="1" dirty="0"/>
                  <a:t>track</a:t>
                </a:r>
                <a:r>
                  <a:rPr lang="en-US" dirty="0"/>
                  <a:t> for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sequence of absolute 2D-coordinates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for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Suppose that we have an </a:t>
                </a:r>
                <a:r>
                  <a:rPr lang="en-US" i="1" dirty="0"/>
                  <a:t>ideal</a:t>
                </a:r>
                <a:r>
                  <a:rPr lang="en-US" dirty="0"/>
                  <a:t> situation when for every scene (all the agents for the specific timestamp) all the agents have been detected and have the corresponding coordinates</a:t>
                </a:r>
              </a:p>
              <a:p>
                <a:endParaRPr lang="en-US" dirty="0"/>
              </a:p>
              <a:p>
                <a:r>
                  <a:rPr lang="en-US" dirty="0"/>
                  <a:t>Then the whole </a:t>
                </a:r>
                <a:r>
                  <a:rPr lang="en-US" b="1" dirty="0"/>
                  <a:t>history</a:t>
                </a:r>
                <a:r>
                  <a:rPr lang="en-US" dirty="0"/>
                  <a:t> can be expressed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44" t="-2616" r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Prediction: task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task is to predict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timestamps (usually it is seconds), so the </a:t>
                </a:r>
                <a:r>
                  <a:rPr lang="en-US" b="1" dirty="0"/>
                  <a:t>forecast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Different metrics can be used to measure the quality of the forecast, but the most wide-used are (in comparison to ground truth GT):</a:t>
                </a:r>
              </a:p>
              <a:p>
                <a:pPr lvl="1"/>
                <a:r>
                  <a:rPr lang="en-US" b="1" dirty="0"/>
                  <a:t>Average Displacement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Final Displacement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946" t="-32267" b="-26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stack 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0907" cy="4351338"/>
          </a:xfrm>
        </p:spPr>
        <p:txBody>
          <a:bodyPr/>
          <a:lstStyle/>
          <a:p>
            <a:r>
              <a:rPr lang="en-US" b="1" dirty="0"/>
              <a:t>SDV</a:t>
            </a:r>
            <a:r>
              <a:rPr lang="en-US" dirty="0"/>
              <a:t> = Self-driving vehicle</a:t>
            </a:r>
          </a:p>
          <a:p>
            <a:endParaRPr lang="en-US" dirty="0"/>
          </a:p>
          <a:p>
            <a:r>
              <a:rPr lang="en-US" dirty="0"/>
              <a:t>SDV is one of the most theoretically and practically hard task that can be done using ML/DL</a:t>
            </a:r>
          </a:p>
          <a:p>
            <a:endParaRPr lang="en-US" u="sng" dirty="0"/>
          </a:p>
          <a:p>
            <a:r>
              <a:rPr lang="en-US" u="sng" dirty="0"/>
              <a:t>Safety</a:t>
            </a:r>
            <a:r>
              <a:rPr lang="en-US" dirty="0"/>
              <a:t> is very critical 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2056" name="Picture 8" descr="Кадр из видео в YouTube">
            <a:extLst>
              <a:ext uri="{FF2B5EF4-FFF2-40B4-BE49-F238E27FC236}">
                <a16:creationId xmlns:a16="http://schemas.microsoft.com/office/drawing/2014/main" id="{B8412486-DD56-AD46-ABC9-D4B4547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02" y="2169604"/>
            <a:ext cx="4872625" cy="25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stack 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SW parts are so-called </a:t>
            </a:r>
            <a:r>
              <a:rPr lang="en-US" b="1" dirty="0"/>
              <a:t>P</a:t>
            </a:r>
            <a:r>
              <a:rPr lang="en-US" b="1" baseline="30000" dirty="0"/>
              <a:t>3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Perception, Prediction and Planning</a:t>
            </a:r>
          </a:p>
          <a:p>
            <a:endParaRPr lang="en-US" dirty="0"/>
          </a:p>
          <a:p>
            <a:r>
              <a:rPr lang="en-US" dirty="0"/>
              <a:t>HW parts: </a:t>
            </a:r>
          </a:p>
          <a:p>
            <a:pPr lvl="1"/>
            <a:r>
              <a:rPr lang="en-US" dirty="0"/>
              <a:t>Input: Sensors</a:t>
            </a:r>
          </a:p>
          <a:p>
            <a:pPr lvl="1"/>
            <a:r>
              <a:rPr lang="en-US" dirty="0"/>
              <a:t>Output: Control (steering, acceleration)</a:t>
            </a:r>
          </a:p>
          <a:p>
            <a:pPr lvl="1"/>
            <a:endParaRPr lang="en-US" dirty="0"/>
          </a:p>
          <a:p>
            <a:r>
              <a:rPr lang="en-US" dirty="0"/>
              <a:t>High-Definition Map as the helper</a:t>
            </a:r>
          </a:p>
          <a:p>
            <a:pPr lvl="1"/>
            <a:r>
              <a:rPr lang="en-US" b="1" dirty="0"/>
              <a:t>HD-Map</a:t>
            </a:r>
            <a:r>
              <a:rPr lang="en-US" dirty="0"/>
              <a:t> contains info about the road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44F8-C1FF-414C-A770-8A13DE26CE39}"/>
              </a:ext>
            </a:extLst>
          </p:cNvPr>
          <p:cNvSpPr txBox="1"/>
          <p:nvPr/>
        </p:nvSpPr>
        <p:spPr>
          <a:xfrm>
            <a:off x="0" y="6522320"/>
            <a:ext cx="284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http://www.allaboutselfdriving.com</a:t>
            </a:r>
            <a:r>
              <a:rPr lang="ro-RO" sz="1400" dirty="0"/>
              <a:t> </a:t>
            </a:r>
            <a:endParaRPr lang="ru-RU" sz="1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C8DAEF68-60D9-AB47-9F7A-9E7941D7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93" y="2224186"/>
            <a:ext cx="5697063" cy="34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sensors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129" cy="4351338"/>
          </a:xfrm>
        </p:spPr>
        <p:txBody>
          <a:bodyPr>
            <a:normAutofit/>
          </a:bodyPr>
          <a:lstStyle/>
          <a:p>
            <a:r>
              <a:rPr lang="en-US" dirty="0"/>
              <a:t>A bunch of sensors is used:</a:t>
            </a:r>
          </a:p>
          <a:p>
            <a:pPr lvl="1"/>
            <a:r>
              <a:rPr lang="en-US" dirty="0"/>
              <a:t>LIDAR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Ultra Sound</a:t>
            </a:r>
          </a:p>
          <a:p>
            <a:pPr lvl="1"/>
            <a:r>
              <a:rPr lang="en-US" dirty="0"/>
              <a:t>Cameras (</a:t>
            </a:r>
            <a:r>
              <a:rPr lang="en-US" i="1" dirty="0"/>
              <a:t>x 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Expensive</a:t>
            </a:r>
          </a:p>
          <a:p>
            <a:endParaRPr lang="en-US" dirty="0"/>
          </a:p>
          <a:p>
            <a:r>
              <a:rPr lang="en-US" dirty="0"/>
              <a:t>Hard to synchronize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4" y="632297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maps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Very helpful for prediction and planning</a:t>
            </a:r>
          </a:p>
          <a:p>
            <a:pPr lvl="1"/>
            <a:r>
              <a:rPr lang="en-US" dirty="0"/>
              <a:t>Contains info about road e.g. road lanes, crosswalks, traffic lights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Every company has its own format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974772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 descr="BMW China and Beijing-based Mapping Company NavInfo to Develop HD Maps for Autonomous Driving">
            <a:extLst>
              <a:ext uri="{FF2B5EF4-FFF2-40B4-BE49-F238E27FC236}">
                <a16:creationId xmlns:a16="http://schemas.microsoft.com/office/drawing/2014/main" id="{91191288-32D1-634A-B778-D1C3C272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13" y="3655438"/>
            <a:ext cx="5597555" cy="28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detection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i="1" dirty="0"/>
              <a:t>First</a:t>
            </a:r>
            <a:r>
              <a:rPr lang="en-US" dirty="0"/>
              <a:t> step of Perception part: 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detect</a:t>
            </a:r>
            <a:r>
              <a:rPr lang="en-US" dirty="0"/>
              <a:t> the objects around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1760824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46" name="Picture 2" descr="Perception: How Self-Driving Cars &amp;#39;See&amp;#39; the World | by Swarit Dholakia |  Medium">
            <a:extLst>
              <a:ext uri="{FF2B5EF4-FFF2-40B4-BE49-F238E27FC236}">
                <a16:creationId xmlns:a16="http://schemas.microsoft.com/office/drawing/2014/main" id="{64037A4F-98D5-AB42-83EE-2259CD8A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4" y="2783672"/>
            <a:ext cx="7042339" cy="38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tracking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i="1" dirty="0"/>
              <a:t>Second</a:t>
            </a:r>
            <a:r>
              <a:rPr lang="en-US" dirty="0"/>
              <a:t> step of Perception part: 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track</a:t>
            </a:r>
            <a:r>
              <a:rPr lang="en-US" dirty="0"/>
              <a:t> the detected objects and provide the coordinates for the Prediction part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2173500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Stereo vision based semantic 3D object and ego motion tracking for autonomous  driving - YouTube">
            <a:extLst>
              <a:ext uri="{FF2B5EF4-FFF2-40B4-BE49-F238E27FC236}">
                <a16:creationId xmlns:a16="http://schemas.microsoft.com/office/drawing/2014/main" id="{97514FEE-46DF-8F42-851A-330FE1ED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57" y="3035804"/>
            <a:ext cx="6382871" cy="3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u="sng" dirty="0"/>
              <a:t>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Need to do, based on the </a:t>
            </a:r>
            <a:r>
              <a:rPr lang="en-US" i="1" dirty="0"/>
              <a:t>tracking history</a:t>
            </a:r>
            <a:r>
              <a:rPr lang="en-US" dirty="0"/>
              <a:t>, the </a:t>
            </a:r>
            <a:r>
              <a:rPr lang="en-US" b="1" dirty="0"/>
              <a:t>forecast</a:t>
            </a:r>
            <a:r>
              <a:rPr lang="en-US" dirty="0"/>
              <a:t> (usually 1-10 seconds) of all the objects positions around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 descr="Review: Multimodal Trajectory Predictions for Autonomous Driving Using Deep  Convolutional Networks | by Artemii Frolov | The Startup | Medium">
            <a:extLst>
              <a:ext uri="{FF2B5EF4-FFF2-40B4-BE49-F238E27FC236}">
                <a16:creationId xmlns:a16="http://schemas.microsoft.com/office/drawing/2014/main" id="{1CCFF6EF-6017-3D4C-8A89-61BA8976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1" y="3215560"/>
            <a:ext cx="5144875" cy="28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Planning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Need to do, based on the </a:t>
            </a:r>
            <a:r>
              <a:rPr lang="en-US" i="1" dirty="0"/>
              <a:t>predicted environment</a:t>
            </a:r>
            <a:r>
              <a:rPr lang="en-US" dirty="0"/>
              <a:t>, the </a:t>
            </a:r>
            <a:r>
              <a:rPr lang="en-US" b="1" dirty="0"/>
              <a:t>motion plan </a:t>
            </a:r>
            <a:r>
              <a:rPr lang="en-US" dirty="0"/>
              <a:t>for SDV itself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011916" y="3976315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290" name="Picture 2" descr="LookOut: Diverse Multi-Future Prediction and Planning for Self-Driving |  Sergio Casas">
            <a:extLst>
              <a:ext uri="{FF2B5EF4-FFF2-40B4-BE49-F238E27FC236}">
                <a16:creationId xmlns:a16="http://schemas.microsoft.com/office/drawing/2014/main" id="{8A960E30-3563-7443-9BF6-43C6080B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r="16147" b="12028"/>
          <a:stretch/>
        </p:blipFill>
        <p:spPr bwMode="auto">
          <a:xfrm>
            <a:off x="2176185" y="2915168"/>
            <a:ext cx="4020069" cy="34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1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547</Words>
  <Application>Microsoft Macintosh PowerPoint</Application>
  <PresentationFormat>Широкоэкранный</PresentationFormat>
  <Paragraphs>171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Trajectory prediction</vt:lpstr>
      <vt:lpstr>SDV: stack of technologies</vt:lpstr>
      <vt:lpstr>SDV: stack of technologies</vt:lpstr>
      <vt:lpstr>SDV: sensors</vt:lpstr>
      <vt:lpstr>SDV: maps</vt:lpstr>
      <vt:lpstr>SDV: detection</vt:lpstr>
      <vt:lpstr>SDV: tracking</vt:lpstr>
      <vt:lpstr>SDV: Prediction</vt:lpstr>
      <vt:lpstr>SDV: Planning</vt:lpstr>
      <vt:lpstr>SDV: Control</vt:lpstr>
      <vt:lpstr>Prediction: definitions</vt:lpstr>
      <vt:lpstr>Prediction: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prediction</dc:title>
  <dc:creator>Microsoft Office User</dc:creator>
  <cp:lastModifiedBy>Microsoft Office User</cp:lastModifiedBy>
  <cp:revision>24</cp:revision>
  <dcterms:created xsi:type="dcterms:W3CDTF">2021-07-06T22:22:11Z</dcterms:created>
  <dcterms:modified xsi:type="dcterms:W3CDTF">2021-07-07T01:15:23Z</dcterms:modified>
</cp:coreProperties>
</file>