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70" r:id="rId13"/>
    <p:sldId id="267" r:id="rId14"/>
    <p:sldId id="274" r:id="rId15"/>
    <p:sldId id="273" r:id="rId16"/>
    <p:sldId id="272" r:id="rId17"/>
    <p:sldId id="276" r:id="rId18"/>
    <p:sldId id="275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4" autoAdjust="0"/>
    <p:restoredTop sz="94666"/>
  </p:normalViewPr>
  <p:slideViewPr>
    <p:cSldViewPr snapToGrid="0" snapToObjects="1">
      <p:cViewPr varScale="1">
        <p:scale>
          <a:sx n="90" d="100"/>
          <a:sy n="90" d="100"/>
        </p:scale>
        <p:origin x="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BAF0F-B5C9-6447-A63C-D6A55301FED4}" type="datetimeFigureOut">
              <a:rPr lang="ru-RU" smtClean="0"/>
              <a:t>22.07.2021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22AA1-58DE-3041-A391-D27534D486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59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3D0B3-64E3-7847-9327-42257069B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06ED4F8-0051-8D4D-8F57-BCE510C2C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7BE02D-4F2F-3748-95BB-5E32678E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1BBD0-5739-C14D-9C15-B9DC1A96F171}" type="datetime1">
              <a:rPr lang="ru-RU" smtClean="0"/>
              <a:t>22.07.2021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4A1715-D71C-0643-A15E-6B09D370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DF2974-F0ED-4743-99AB-A7B46C95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1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1A796-9424-0E42-A1AF-5FD8101F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ABB46C-A9EB-F24C-B1AD-B80C8F157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EADA95-ED5F-CA47-B198-B8D9EF83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A792D-A3E6-164D-A883-0471A3ECB0E6}" type="datetime1">
              <a:rPr lang="ru-RU" smtClean="0"/>
              <a:t>22.07.2021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EC5BF4-0682-8C45-95F4-3BD26224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6EDC45-BA23-3D40-8254-5AEC0A7E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617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D09C16-D257-6643-94D5-3663F5FB7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6DEDB4-2F0C-BE49-8087-225405FB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1CB0D9-1150-6F42-A3CB-72B295FE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08D9C-3A9C-FC44-B58A-1C08A2ACA2B4}" type="datetime1">
              <a:rPr lang="ru-RU" smtClean="0"/>
              <a:t>22.07.2021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7AA722-9415-C044-BEEC-034D80F3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5A4F8A-E671-0347-802E-6ADDEEBA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9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871DA0-01A7-4E49-B2EF-9948EA86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CD508F-F755-D746-A260-2FC4349CF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AA66D5-7EC4-3C4F-B030-B6EE816F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E427B-B833-D84D-8FC0-0C889C8CBFC5}" type="datetime1">
              <a:rPr lang="ru-RU" smtClean="0"/>
              <a:t>22.07.2021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9970E0-0CF9-1B42-9514-C5CCD9CC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5D78FF-5775-BF48-BB1F-A2600B7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67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D2F71-6F76-234E-8C7A-AA77E4D03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871635-8673-EE49-8F72-662F5771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428714-DE7B-484A-A8DC-AF1FA679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1FF-FCAE-B645-BB41-53C22E03B7CE}" type="datetime1">
              <a:rPr lang="ru-RU" smtClean="0"/>
              <a:t>22.07.2021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AE6A90-0A4F-5F49-B0E1-B83E1DCCF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F0B880-33DE-E84E-80CA-8BD704E6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51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6AC0-E745-AA4C-A205-141304DC0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6396A6-053A-5F44-B915-E46EE42C6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B57D2C-E1C7-C045-8715-9CC89C1E6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A1D9DF-B7C1-EF47-91D5-FE51DB78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41C29-DE51-744D-83B5-4F0D431C8551}" type="datetime1">
              <a:rPr lang="ru-RU" smtClean="0"/>
              <a:t>22.07.2021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75B9B2-42CC-C947-99ED-E31FE78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8DA4E6-C986-0340-93B4-2EEFD98B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9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AFCFC-9BE2-654B-9B18-045B04C9C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A70B5F-BF0A-9A41-8C61-F670B8D6E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D68FA4-C58F-9041-AEC2-DB98315A4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9AF21E0-E0EB-484D-A12F-15E8008D9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0C2580-8A6A-4C4F-A5B6-C0DD0AF35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8A8D01E-DB76-6D49-BE35-A2CB1052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3CAE3-997F-034F-983B-CECC8FB7B519}" type="datetime1">
              <a:rPr lang="ru-RU" smtClean="0"/>
              <a:t>22.07.2021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99D5D4-7A4C-3141-A1F8-3EF472D2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68A638A-05CD-674A-8420-21EAAACA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1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DBC50D-825F-D54D-BFF7-0EB9DE691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7237C2-F7F2-BA42-B41D-10CE4F67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9527-992C-D445-9AE2-5740E117DEBB}" type="datetime1">
              <a:rPr lang="ru-RU" smtClean="0"/>
              <a:t>22.07.2021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64BB46-0907-254C-B7C4-882271C2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C1CE3B-F7E3-DB4F-A939-695B63C5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1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C757E3-B08C-5044-9395-05009C9C2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33E43-D90D-AE49-8C0D-9AF45FEE0F5A}" type="datetime1">
              <a:rPr lang="ru-RU" smtClean="0"/>
              <a:t>22.07.2021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063A42-6986-1149-AFD5-90FC7640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91832B-5F7C-AC45-9318-4D037032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58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7A683-941F-7F48-9E73-2D726C55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AB0066-D843-7541-A629-72C647DB6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FE9553-414F-8C40-A79F-AB1303001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4F7565-CA81-3C44-84C6-6876F40E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1E9A-6F05-114F-A8DB-353BE7288864}" type="datetime1">
              <a:rPr lang="ru-RU" smtClean="0"/>
              <a:t>22.07.2021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3EC9AA-36DF-1D47-A8DF-ED570C2E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E90DB3-DDC6-FF4E-8998-62FBB070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6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239ADE-A935-FA46-B3A8-B13CD703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528251-DE8B-5C4F-8215-68AB77C1A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E10FD0-1E7C-E045-9D07-98E62F457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F11CC1-FDA4-8A40-8D93-A548E539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A120-F3F1-E24D-9A7F-D76008A88DD8}" type="datetime1">
              <a:rPr lang="ru-RU" smtClean="0"/>
              <a:t>22.07.2021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3C8A25-432F-5044-9A00-187C73C7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0CB438-2AED-8D46-848D-0D1044BF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70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7D074-63E0-3A44-9903-5B1019C5B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C6FD8E-3B40-B242-B7E3-0BF54D63D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4F376A-B92A-C042-A2BF-75E108FC5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CC170-917E-1142-B3D9-A17882F4B44E}" type="datetime1">
              <a:rPr lang="ru-RU" smtClean="0"/>
              <a:t>22.07.2021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8DE13B-A9EA-EE4C-8AF4-DA5A753C9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DFF8B8-18B0-7F49-89CD-74BC51CB4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C98A-3C46-9548-B374-F3CFAA7C3F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21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val.ai/web/challenges/challenge-page/1194/phas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joinchat/GewH2zFxBpYyZGRi" TargetMode="External"/><Relationship Id="rId2" Type="http://schemas.openxmlformats.org/officeDocument/2006/relationships/hyperlink" Target="https://t.me/joinchat/Km7p_wYqHcU3MGF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allaboutselfdriving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87470-EDA2-144B-B3BA-DB33DA22A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Trajectory P</a:t>
            </a:r>
            <a:r>
              <a:rPr lang="en-US" b="1" dirty="0" smtClean="0"/>
              <a:t>rediction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C852A-BB0F-0441-B246-E4446F31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018" y="3853371"/>
            <a:ext cx="7513964" cy="15546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FEBED8-6BDA-AE4C-9AE1-9942BAF5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516" y="778955"/>
            <a:ext cx="4350968" cy="15372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C1CA78-34A2-CA43-877C-7516E3409748}"/>
              </a:ext>
            </a:extLst>
          </p:cNvPr>
          <p:cNvSpPr txBox="1"/>
          <p:nvPr/>
        </p:nvSpPr>
        <p:spPr>
          <a:xfrm>
            <a:off x="7089732" y="5894379"/>
            <a:ext cx="3958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</a:t>
            </a:r>
            <a:r>
              <a:rPr lang="en-US" i="1" dirty="0" err="1"/>
              <a:t>Petyushko</a:t>
            </a:r>
            <a:r>
              <a:rPr lang="en-US" i="1" dirty="0"/>
              <a:t> Alexander, </a:t>
            </a:r>
            <a:r>
              <a:rPr lang="en-US" i="1" dirty="0" err="1"/>
              <a:t>Komkov</a:t>
            </a:r>
            <a:r>
              <a:rPr lang="en-US" i="1" dirty="0"/>
              <a:t> Stepan</a:t>
            </a:r>
            <a:endParaRPr lang="ru-RU" i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18B493-475B-6F42-AD65-E39634CA9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69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Control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/>
              <a:t>Realization and </a:t>
            </a:r>
            <a:r>
              <a:rPr lang="en-US" b="1" dirty="0"/>
              <a:t>control</a:t>
            </a:r>
            <a:r>
              <a:rPr lang="en-US" dirty="0"/>
              <a:t> of SDV actions based </a:t>
            </a:r>
            <a:r>
              <a:rPr lang="en-US" i="1" dirty="0"/>
              <a:t>motion </a:t>
            </a:r>
            <a:r>
              <a:rPr lang="en-US" i="1" dirty="0" smtClean="0"/>
              <a:t>plan</a:t>
            </a:r>
          </a:p>
          <a:p>
            <a:pPr lvl="1"/>
            <a:r>
              <a:rPr lang="en-US" dirty="0"/>
              <a:t>Steering control, acceleration </a:t>
            </a:r>
            <a:r>
              <a:rPr lang="en-US" dirty="0" smtClean="0"/>
              <a:t>control, etc.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10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амка 26">
            <a:extLst>
              <a:ext uri="{FF2B5EF4-FFF2-40B4-BE49-F238E27FC236}">
                <a16:creationId xmlns:a16="http://schemas.microsoft.com/office/drawing/2014/main" id="{418F7675-7638-4F4C-B6BA-9ABA03829B97}"/>
              </a:ext>
            </a:extLst>
          </p:cNvPr>
          <p:cNvSpPr/>
          <p:nvPr/>
        </p:nvSpPr>
        <p:spPr>
          <a:xfrm>
            <a:off x="8179495" y="5097729"/>
            <a:ext cx="1428675" cy="977713"/>
          </a:xfrm>
          <a:prstGeom prst="frame">
            <a:avLst>
              <a:gd name="adj1" fmla="val 5749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4338" name="Picture 2" descr="How self-driving cars get from A to B? | by Bogdan Djukic | Towards Data  Science">
            <a:extLst>
              <a:ext uri="{FF2B5EF4-FFF2-40B4-BE49-F238E27FC236}">
                <a16:creationId xmlns:a16="http://schemas.microsoft.com/office/drawing/2014/main" id="{F3CEA9F3-530E-0440-922C-E4D7DCD15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879" y="3108700"/>
            <a:ext cx="4966729" cy="3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0649B4A6-33BF-4E4C-B6F8-873FBDA47A3C}"/>
              </a:ext>
            </a:extLst>
          </p:cNvPr>
          <p:cNvSpPr/>
          <p:nvPr/>
        </p:nvSpPr>
        <p:spPr>
          <a:xfrm>
            <a:off x="1774833" y="3408400"/>
            <a:ext cx="712934" cy="527708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кругленный прямоугольник 27">
            <a:extLst>
              <a:ext uri="{FF2B5EF4-FFF2-40B4-BE49-F238E27FC236}">
                <a16:creationId xmlns:a16="http://schemas.microsoft.com/office/drawing/2014/main" id="{AEFA0C25-ACEE-0941-A191-E8FB62167477}"/>
              </a:ext>
            </a:extLst>
          </p:cNvPr>
          <p:cNvSpPr/>
          <p:nvPr/>
        </p:nvSpPr>
        <p:spPr>
          <a:xfrm>
            <a:off x="5499358" y="5411262"/>
            <a:ext cx="990840" cy="757208"/>
          </a:xfrm>
          <a:prstGeom prst="round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77950AA-F01A-CD4C-B1CD-81BFF2B644C5}"/>
              </a:ext>
            </a:extLst>
          </p:cNvPr>
          <p:cNvCxnSpPr/>
          <p:nvPr/>
        </p:nvCxnSpPr>
        <p:spPr>
          <a:xfrm flipH="1">
            <a:off x="2131301" y="3035804"/>
            <a:ext cx="168554" cy="372596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98620FE2-D4E6-3E41-B262-D7939DDA5151}"/>
              </a:ext>
            </a:extLst>
          </p:cNvPr>
          <p:cNvCxnSpPr>
            <a:cxnSpLocks/>
          </p:cNvCxnSpPr>
          <p:nvPr/>
        </p:nvCxnSpPr>
        <p:spPr>
          <a:xfrm>
            <a:off x="4612001" y="3035804"/>
            <a:ext cx="880514" cy="23332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87470-EDA2-144B-B3BA-DB33DA22A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Task formulation</a:t>
            </a:r>
            <a:endParaRPr lang="ru-RU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FEBED8-6BDA-AE4C-9AE1-9942BAF5E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128"/>
            <a:ext cx="1524000" cy="53843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18B493-475B-6F42-AD65-E39634CA9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53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More about Prediction</a:t>
            </a:r>
            <a:endParaRPr lang="ru-RU" b="1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Usually, consists </a:t>
            </a:r>
            <a:r>
              <a:rPr lang="en-US" dirty="0"/>
              <a:t>of 5 </a:t>
            </a:r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We are going to concentrate on 3 basic blocks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12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амка 26">
            <a:extLst>
              <a:ext uri="{FF2B5EF4-FFF2-40B4-BE49-F238E27FC236}">
                <a16:creationId xmlns:a16="http://schemas.microsoft.com/office/drawing/2014/main" id="{B11D38CD-18E4-D646-A634-5B7D41D22CC7}"/>
              </a:ext>
            </a:extLst>
          </p:cNvPr>
          <p:cNvSpPr/>
          <p:nvPr/>
        </p:nvSpPr>
        <p:spPr>
          <a:xfrm>
            <a:off x="8033836" y="2901706"/>
            <a:ext cx="1669656" cy="855347"/>
          </a:xfrm>
          <a:prstGeom prst="frame">
            <a:avLst>
              <a:gd name="adj1" fmla="val 844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91" y="2855796"/>
            <a:ext cx="5983170" cy="3321167"/>
          </a:xfrm>
          <a:prstGeom prst="rect">
            <a:avLst/>
          </a:prstGeom>
        </p:spPr>
      </p:pic>
      <p:cxnSp>
        <p:nvCxnSpPr>
          <p:cNvPr id="19" name="Соединительная линия уступом 18"/>
          <p:cNvCxnSpPr/>
          <p:nvPr/>
        </p:nvCxnSpPr>
        <p:spPr>
          <a:xfrm rot="5400000">
            <a:off x="6182553" y="2795078"/>
            <a:ext cx="929470" cy="726286"/>
          </a:xfrm>
          <a:prstGeom prst="bentConnector3">
            <a:avLst>
              <a:gd name="adj1" fmla="val 99935"/>
            </a:avLst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698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164" y="2784763"/>
            <a:ext cx="6398836" cy="407323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</a:t>
            </a:r>
            <a:r>
              <a:rPr lang="en-US" b="1" dirty="0" smtClean="0"/>
              <a:t>have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2382"/>
                <a:ext cx="10515600" cy="478458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Set </a:t>
                </a:r>
                <a:r>
                  <a:rPr lang="en-US" sz="2400" dirty="0"/>
                  <a:t>of observed coordinates for each agent in the </a:t>
                </a:r>
                <a:r>
                  <a:rPr lang="en-US" sz="2400" dirty="0" smtClean="0"/>
                  <a:t>scene for the last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b="0" dirty="0" smtClean="0"/>
                  <a:t> timestamps</a:t>
                </a:r>
                <a:endParaRPr lang="en-US" sz="2400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2382"/>
                <a:ext cx="10515600" cy="4784581"/>
              </a:xfrm>
              <a:blipFill>
                <a:blip r:embed="rId3"/>
                <a:stretch>
                  <a:fillRect l="-812" t="-1783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13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154190"/>
                  </p:ext>
                </p:extLst>
              </p:nvPr>
            </p:nvGraphicFramePr>
            <p:xfrm>
              <a:off x="838200" y="1870075"/>
              <a:ext cx="9033934" cy="2221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90562">
                      <a:extLst>
                        <a:ext uri="{9D8B030D-6E8A-4147-A177-3AD203B41FA5}">
                          <a16:colId xmlns:a16="http://schemas.microsoft.com/office/drawing/2014/main" val="98582891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033285866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689685759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387696616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909075416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2124793765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3421301193"/>
                        </a:ext>
                      </a:extLst>
                    </a:gridCol>
                  </a:tblGrid>
                  <a:tr h="1355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13548152"/>
                      </a:ext>
                    </a:extLst>
                  </a:tr>
                  <a:tr h="1357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85686227"/>
                      </a:ext>
                    </a:extLst>
                  </a:tr>
                  <a:tr h="1798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Not detected</a:t>
                          </a:r>
                          <a:endParaRPr lang="ru-RU" sz="16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23717395"/>
                      </a:ext>
                    </a:extLst>
                  </a:tr>
                  <a:tr h="133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...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7687944"/>
                      </a:ext>
                    </a:extLst>
                  </a:tr>
                  <a:tr h="1798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7502626"/>
                      </a:ext>
                    </a:extLst>
                  </a:tr>
                  <a:tr h="1798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02863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0154190"/>
                  </p:ext>
                </p:extLst>
              </p:nvPr>
            </p:nvGraphicFramePr>
            <p:xfrm>
              <a:off x="838200" y="1870075"/>
              <a:ext cx="9033934" cy="222104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290562">
                      <a:extLst>
                        <a:ext uri="{9D8B030D-6E8A-4147-A177-3AD203B41FA5}">
                          <a16:colId xmlns:a16="http://schemas.microsoft.com/office/drawing/2014/main" val="98582891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033285866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689685759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387696616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1909075416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2124793765"/>
                        </a:ext>
                      </a:extLst>
                    </a:gridCol>
                    <a:gridCol w="1290562">
                      <a:extLst>
                        <a:ext uri="{9D8B030D-6E8A-4147-A177-3AD203B41FA5}">
                          <a16:colId xmlns:a16="http://schemas.microsoft.com/office/drawing/2014/main" val="3421301193"/>
                        </a:ext>
                      </a:extLst>
                    </a:gridCol>
                  </a:tblGrid>
                  <a:tr h="37026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72" t="-6557" r="-60047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472" t="-6557" r="-50047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472" t="-6557" r="-400472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0000" t="-6557" r="-200943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0000" t="-6557" r="-100943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00000" t="-6557" r="-943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3548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72" t="-106557" r="-60047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472" t="-106557" r="-50047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472" t="-106557" r="-40047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0000" t="-106557" r="-20094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0000" t="-106557" r="-10094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00000" t="-106557" r="-94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686227"/>
                      </a:ext>
                    </a:extLst>
                  </a:tr>
                  <a:tr h="372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Not detected</a:t>
                          </a:r>
                          <a:endParaRPr lang="ru-RU" sz="16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472" t="-206557" r="-40047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0000" t="-206557" r="-20094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0000" t="-206557" r="-10094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600000" t="-206557" r="-94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7173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...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7687944"/>
                      </a:ext>
                    </a:extLst>
                  </a:tr>
                  <a:tr h="3709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72" t="-406557" r="-6004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472" t="-406557" r="-5004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472" t="-406557" r="-40047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0000" t="-406557" r="-20094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7502626"/>
                      </a:ext>
                    </a:extLst>
                  </a:tr>
                  <a:tr h="370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472" t="-506557" r="-40047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400000" t="-506557" r="-20094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0000" t="-506557" r="-10094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102863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0" y="1846541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 1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216955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 2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2581008"/>
            <a:ext cx="906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10516" y="3367519"/>
                <a:ext cx="9376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Agent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400" dirty="0" smtClean="0"/>
                  <a:t>-1</a:t>
                </a:r>
                <a:endParaRPr lang="ru-RU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16" y="3367519"/>
                <a:ext cx="937693" cy="307777"/>
              </a:xfrm>
              <a:prstGeom prst="rect">
                <a:avLst/>
              </a:prstGeom>
              <a:blipFill>
                <a:blip r:embed="rId6"/>
                <a:stretch>
                  <a:fillRect l="-1948" t="-1961" r="-1299" b="-196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-5259" y="3693037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Agent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59" y="3693037"/>
                <a:ext cx="963725" cy="369332"/>
              </a:xfrm>
              <a:prstGeom prst="rect">
                <a:avLst/>
              </a:prstGeom>
              <a:blipFill>
                <a:blip r:embed="rId7"/>
                <a:stretch>
                  <a:fillRect l="-5063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906786" y="4048661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Timestamp 1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2167067" y="4048661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Timestamp 2</a:t>
            </a:r>
            <a:endParaRPr lang="ru-R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427348" y="4055262"/>
            <a:ext cx="1260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Timestamp 3</a:t>
            </a:r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947910" y="4048661"/>
                <a:ext cx="14491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Timestamp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 smtClean="0"/>
                  <a:t>-2</a:t>
                </a:r>
                <a:endParaRPr lang="ru-RU" sz="1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910" y="4048661"/>
                <a:ext cx="1449115" cy="338554"/>
              </a:xfrm>
              <a:prstGeom prst="rect">
                <a:avLst/>
              </a:prstGeom>
              <a:blipFill>
                <a:blip r:embed="rId8"/>
                <a:stretch>
                  <a:fillRect l="-2532" t="-5357" r="-1688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220419" y="4048661"/>
                <a:ext cx="144911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Timestamp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 smtClean="0"/>
                  <a:t>-1</a:t>
                </a:r>
                <a:endParaRPr lang="ru-RU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419" y="4048661"/>
                <a:ext cx="1449115" cy="338554"/>
              </a:xfrm>
              <a:prstGeom prst="rect">
                <a:avLst/>
              </a:prstGeom>
              <a:blipFill>
                <a:blip r:embed="rId9"/>
                <a:stretch>
                  <a:fillRect l="-2101" t="-5357" r="-1681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603692" y="4048661"/>
                <a:ext cx="12824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Timestamp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692" y="4048661"/>
                <a:ext cx="1282402" cy="338554"/>
              </a:xfrm>
              <a:prstGeom prst="rect">
                <a:avLst/>
              </a:prstGeom>
              <a:blipFill>
                <a:blip r:embed="rId10"/>
                <a:stretch>
                  <a:fillRect l="-2370"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авая фигурная скобка 18"/>
          <p:cNvSpPr/>
          <p:nvPr/>
        </p:nvSpPr>
        <p:spPr>
          <a:xfrm rot="5400000">
            <a:off x="4849089" y="-455097"/>
            <a:ext cx="422561" cy="9926781"/>
          </a:xfrm>
          <a:prstGeom prst="rightBrace">
            <a:avLst>
              <a:gd name="adj1" fmla="val 8333"/>
              <a:gd name="adj2" fmla="val 70167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341832" y="4854647"/>
            <a:ext cx="362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Available history of agents positions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271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</a:t>
            </a:r>
            <a:r>
              <a:rPr lang="en-US" b="1" dirty="0" smtClean="0"/>
              <a:t>need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3358"/>
                <a:ext cx="10515600" cy="438360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We need to predict the next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positions for the predefined set of agents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3358"/>
                <a:ext cx="10515600" cy="4383605"/>
              </a:xfrm>
              <a:blipFill>
                <a:blip r:embed="rId2"/>
                <a:stretch>
                  <a:fillRect l="-812" t="-1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134420"/>
                  </p:ext>
                </p:extLst>
              </p:nvPr>
            </p:nvGraphicFramePr>
            <p:xfrm>
              <a:off x="180123" y="2350441"/>
              <a:ext cx="11824850" cy="284448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182485">
                      <a:extLst>
                        <a:ext uri="{9D8B030D-6E8A-4147-A177-3AD203B41FA5}">
                          <a16:colId xmlns:a16="http://schemas.microsoft.com/office/drawing/2014/main" val="98582891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033285866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689685759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387696616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909075416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2124793765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3421301193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576761730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2452257832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3322198008"/>
                        </a:ext>
                      </a:extLst>
                    </a:gridCol>
                  </a:tblGrid>
                  <a:tr h="1355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3548152"/>
                      </a:ext>
                    </a:extLst>
                  </a:tr>
                  <a:tr h="1357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686227"/>
                      </a:ext>
                    </a:extLst>
                  </a:tr>
                  <a:tr h="1798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Not detected</a:t>
                          </a:r>
                          <a:endParaRPr lang="ru-RU" sz="16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717395"/>
                      </a:ext>
                    </a:extLst>
                  </a:tr>
                  <a:tr h="133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...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...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687944"/>
                      </a:ext>
                    </a:extLst>
                  </a:tr>
                  <a:tr h="17986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Uninteresting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Uninteresting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502626"/>
                      </a:ext>
                    </a:extLst>
                  </a:tr>
                  <a:tr h="1798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Uninteresting</a:t>
                          </a:r>
                          <a:endParaRPr lang="ru-RU" sz="1400" dirty="0" smtClean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Uninteresting</a:t>
                          </a:r>
                          <a:endParaRPr lang="ru-RU" sz="1400" dirty="0" smtClean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2863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134420"/>
                  </p:ext>
                </p:extLst>
              </p:nvPr>
            </p:nvGraphicFramePr>
            <p:xfrm>
              <a:off x="180123" y="2350441"/>
              <a:ext cx="11824850" cy="2844483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1182485">
                      <a:extLst>
                        <a:ext uri="{9D8B030D-6E8A-4147-A177-3AD203B41FA5}">
                          <a16:colId xmlns:a16="http://schemas.microsoft.com/office/drawing/2014/main" val="98582891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033285866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689685759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387696616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909075416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2124793765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3421301193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1576761730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2452257832"/>
                        </a:ext>
                      </a:extLst>
                    </a:gridCol>
                    <a:gridCol w="1182485">
                      <a:extLst>
                        <a:ext uri="{9D8B030D-6E8A-4147-A177-3AD203B41FA5}">
                          <a16:colId xmlns:a16="http://schemas.microsoft.com/office/drawing/2014/main" val="3322198008"/>
                        </a:ext>
                      </a:extLst>
                    </a:gridCol>
                  </a:tblGrid>
                  <a:tr h="3703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15" t="-8197" r="-901546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15" t="-8197" r="-801546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15" t="-8197" r="-701546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462" t="-8197" r="-498462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31" t="-8197" r="-401031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1031" t="-8197" r="-301031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1031" t="-8197" r="-201031" b="-6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1031" t="-8197" r="-1031" b="-686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3548152"/>
                      </a:ext>
                    </a:extLst>
                  </a:tr>
                  <a:tr h="37096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15" t="-108197" r="-901546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15" t="-108197" r="-801546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15" t="-108197" r="-701546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462" t="-108197" r="-498462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31" t="-108197" r="-401031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1031" t="-108197" r="-301031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1031" t="-108197" r="-201031" b="-586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1031" t="-108197" r="-1031" b="-586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568622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/>
                            <a:t>Not detected</a:t>
                          </a:r>
                          <a:endParaRPr lang="ru-RU" sz="160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15" t="-133684" r="-701546" b="-27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462" t="-133684" r="-498462" b="-27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31" t="-133684" r="-401031" b="-27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1031" t="-133684" r="-301031" b="-27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1031" t="-133684" r="-201031" b="-27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901031" t="-133684" r="-1031" b="-27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37173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...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...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768794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15" t="-293750" r="-901546" b="-111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515" t="-293750" r="-801546" b="-111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15" t="-293750" r="-701546" b="-111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462" t="-293750" r="-498462" b="-1114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Uninteresting</a:t>
                          </a:r>
                          <a:endParaRPr lang="ru-RU" sz="14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smtClean="0"/>
                            <a:t>Uninteresting</a:t>
                          </a:r>
                          <a:endParaRPr lang="en-US" sz="1400" dirty="0"/>
                        </a:p>
                      </a:txBody>
                      <a:tcPr anchor="ctr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50262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515" t="-397895" r="-701546" b="-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8462" t="-397895" r="-498462" b="-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31" t="-397895" r="-401031" b="-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/>
                            <a:t>Not detected</a:t>
                          </a:r>
                          <a:endParaRPr lang="ru-RU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Uninteresting</a:t>
                          </a:r>
                          <a:endParaRPr lang="ru-RU" sz="1400" dirty="0" smtClean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…</a:t>
                          </a:r>
                          <a:endParaRPr lang="ru-RU" dirty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 smtClean="0"/>
                            <a:t>Uninteresting</a:t>
                          </a:r>
                          <a:endParaRPr lang="ru-RU" sz="1400" dirty="0" smtClean="0"/>
                        </a:p>
                      </a:txBody>
                      <a:tcPr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02863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Правая фигурная скобка 16"/>
          <p:cNvSpPr/>
          <p:nvPr/>
        </p:nvSpPr>
        <p:spPr>
          <a:xfrm rot="5400000">
            <a:off x="4053832" y="1287025"/>
            <a:ext cx="422561" cy="8350102"/>
          </a:xfrm>
          <a:prstGeom prst="rightBrace">
            <a:avLst>
              <a:gd name="adj1" fmla="val 8333"/>
              <a:gd name="adj2" fmla="val 49751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2542027" y="5752007"/>
            <a:ext cx="402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Available history of agents positions</a:t>
            </a:r>
            <a:endParaRPr lang="ru-RU" b="1" dirty="0"/>
          </a:p>
        </p:txBody>
      </p:sp>
      <p:sp>
        <p:nvSpPr>
          <p:cNvPr id="19" name="Правая фигурная скобка 18"/>
          <p:cNvSpPr/>
          <p:nvPr/>
        </p:nvSpPr>
        <p:spPr>
          <a:xfrm rot="5400000">
            <a:off x="9978255" y="3712705"/>
            <a:ext cx="422561" cy="3498744"/>
          </a:xfrm>
          <a:prstGeom prst="rightBrace">
            <a:avLst>
              <a:gd name="adj1" fmla="val 8333"/>
              <a:gd name="adj2" fmla="val 49751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8177502" y="5740540"/>
            <a:ext cx="4024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Positions that are needed to be predicted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48674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3"/>
          <a:stretch/>
        </p:blipFill>
        <p:spPr>
          <a:xfrm>
            <a:off x="6563833" y="937019"/>
            <a:ext cx="5580000" cy="421205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to measure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9527"/>
                <a:ext cx="7638288" cy="44174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b="1" dirty="0"/>
              </a:p>
              <a:p>
                <a:r>
                  <a:rPr lang="en-US" b="1" dirty="0" smtClean="0"/>
                  <a:t>Average Displacement Error (ADE):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𝐴𝐷𝐸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b="1" dirty="0" smtClean="0"/>
                  <a:t>Final </a:t>
                </a:r>
                <a:r>
                  <a:rPr lang="en-US" b="1" dirty="0"/>
                  <a:t>Displacement Error </a:t>
                </a:r>
                <a:r>
                  <a:rPr lang="en-US" b="1" dirty="0" smtClean="0"/>
                  <a:t>(FDE):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𝐹𝐷𝐸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35BBE42D-4825-2849-9942-2117BB3721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9527"/>
                <a:ext cx="7638288" cy="4417436"/>
              </a:xfrm>
              <a:blipFill>
                <a:blip r:embed="rId3"/>
                <a:stretch>
                  <a:fillRect l="-14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15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1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 will be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527"/>
            <a:ext cx="10515600" cy="4417436"/>
          </a:xfrm>
        </p:spPr>
        <p:txBody>
          <a:bodyPr>
            <a:normAutofit/>
          </a:bodyPr>
          <a:lstStyle/>
          <a:p>
            <a:r>
              <a:rPr lang="en-US" sz="2400" dirty="0"/>
              <a:t>Automatic system to evaluate your solutions on </a:t>
            </a:r>
            <a:r>
              <a:rPr lang="en-US" sz="2400"/>
              <a:t>the </a:t>
            </a:r>
            <a:r>
              <a:rPr lang="en-US" sz="2400" smtClean="0"/>
              <a:t>subset </a:t>
            </a:r>
            <a:r>
              <a:rPr lang="en-US" sz="2400" dirty="0"/>
              <a:t>of the test </a:t>
            </a:r>
            <a:r>
              <a:rPr lang="en-US" sz="2400" dirty="0" smtClean="0"/>
              <a:t>set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eval.ai/web/challenges/challenge-page/1194/phases</a:t>
            </a:r>
            <a:endParaRPr lang="en-US" sz="2000" dirty="0" smtClean="0"/>
          </a:p>
          <a:p>
            <a:r>
              <a:rPr lang="en-US" sz="2400" dirty="0"/>
              <a:t>The final results will be ranked based on the full test results</a:t>
            </a:r>
            <a:endParaRPr lang="en-US" sz="2400" dirty="0" smtClean="0"/>
          </a:p>
          <a:p>
            <a:pPr lvl="1"/>
            <a:endParaRPr lang="en-US" sz="20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16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44" y="3593373"/>
            <a:ext cx="11062512" cy="267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Task benefits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527"/>
            <a:ext cx="10515600" cy="4417436"/>
          </a:xfrm>
        </p:spPr>
        <p:txBody>
          <a:bodyPr>
            <a:normAutofit/>
          </a:bodyPr>
          <a:lstStyle/>
          <a:p>
            <a:r>
              <a:rPr lang="en-US" dirty="0"/>
              <a:t>Data is simple enough to process on an ordinary </a:t>
            </a:r>
            <a:r>
              <a:rPr lang="en-US" dirty="0" smtClean="0"/>
              <a:t>laptop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whole dataset takes less than 7 </a:t>
            </a:r>
            <a:r>
              <a:rPr lang="en-US" dirty="0" err="1" smtClean="0"/>
              <a:t>Gbyte</a:t>
            </a:r>
            <a:endParaRPr lang="en-US" dirty="0" smtClean="0"/>
          </a:p>
          <a:p>
            <a:pPr lvl="1"/>
            <a:r>
              <a:rPr lang="en-US" dirty="0" smtClean="0"/>
              <a:t>GPU </a:t>
            </a:r>
            <a:r>
              <a:rPr lang="en-US" dirty="0"/>
              <a:t>is helpful but not </a:t>
            </a:r>
            <a:r>
              <a:rPr lang="en-US" dirty="0" smtClean="0"/>
              <a:t>necessary</a:t>
            </a:r>
            <a:endParaRPr lang="en-US" dirty="0"/>
          </a:p>
          <a:p>
            <a:r>
              <a:rPr lang="en-US" dirty="0"/>
              <a:t>Despite the small scale of data, the task formulation is close to the real product </a:t>
            </a:r>
            <a:r>
              <a:rPr lang="en-US" dirty="0" smtClean="0"/>
              <a:t>tasks</a:t>
            </a:r>
          </a:p>
          <a:p>
            <a:pPr lvl="1"/>
            <a:r>
              <a:rPr lang="en-US" dirty="0" smtClean="0"/>
              <a:t>Findings </a:t>
            </a:r>
            <a:r>
              <a:rPr lang="en-US" dirty="0"/>
              <a:t>for this challenge may be beneficial for the state-of-the-art </a:t>
            </a:r>
            <a:r>
              <a:rPr lang="en-US" dirty="0" smtClean="0"/>
              <a:t>solutions</a:t>
            </a:r>
            <a:endParaRPr lang="en-US" dirty="0"/>
          </a:p>
          <a:p>
            <a:r>
              <a:rPr lang="en-US" dirty="0"/>
              <a:t>Trajectory Prediction solution consists of several </a:t>
            </a:r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Scene </a:t>
            </a:r>
            <a:r>
              <a:rPr lang="en-US" dirty="0"/>
              <a:t>preprocessing, history encoder, agents interaction, trajectory forecaster, loss function, </a:t>
            </a:r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So</a:t>
            </a:r>
            <a:r>
              <a:rPr lang="en-US" dirty="0"/>
              <a:t>, there are a wealth of ways to improve baseline </a:t>
            </a:r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17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Contacts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9527"/>
            <a:ext cx="10515600" cy="4417436"/>
          </a:xfrm>
        </p:spPr>
        <p:txBody>
          <a:bodyPr>
            <a:normAutofit/>
          </a:bodyPr>
          <a:lstStyle/>
          <a:p>
            <a:r>
              <a:rPr lang="en-US" dirty="0" err="1" smtClean="0"/>
              <a:t>Stepan</a:t>
            </a:r>
            <a:r>
              <a:rPr lang="en-US" dirty="0" smtClean="0"/>
              <a:t> </a:t>
            </a:r>
            <a:r>
              <a:rPr lang="en-US" dirty="0" err="1" smtClean="0"/>
              <a:t>Komkov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Until the July 31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Alexander </a:t>
            </a:r>
            <a:r>
              <a:rPr lang="en-US" dirty="0" err="1" smtClean="0"/>
              <a:t>Petyushko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From </a:t>
            </a:r>
            <a:r>
              <a:rPr lang="en-US" dirty="0" smtClean="0"/>
              <a:t>the July 29</a:t>
            </a:r>
            <a:r>
              <a:rPr lang="en-US" baseline="30000" dirty="0" smtClean="0"/>
              <a:t>th</a:t>
            </a:r>
            <a:r>
              <a:rPr lang="en-US" dirty="0" smtClean="0"/>
              <a:t> </a:t>
            </a:r>
          </a:p>
          <a:p>
            <a:r>
              <a:rPr lang="en-US" dirty="0" smtClean="0"/>
              <a:t>Chat of the challenge</a:t>
            </a:r>
            <a:endParaRPr lang="en-US" dirty="0"/>
          </a:p>
          <a:p>
            <a:pPr lvl="1"/>
            <a:r>
              <a:rPr lang="en-US" dirty="0" smtClean="0">
                <a:hlinkClick r:id="rId2"/>
              </a:rPr>
              <a:t>https://t.me/joinchat/Km7p_wYqHcU3MGFi</a:t>
            </a:r>
            <a:endParaRPr lang="en-US" dirty="0" smtClean="0"/>
          </a:p>
          <a:p>
            <a:r>
              <a:rPr lang="en-US" dirty="0" smtClean="0"/>
              <a:t>News of the challenge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t.me/joinchat/GewH2zFxBpYyZGRi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18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1005" y="2555469"/>
            <a:ext cx="2531436" cy="237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34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</a:t>
            </a:r>
            <a:r>
              <a:rPr lang="en-US" b="1" dirty="0" smtClean="0"/>
              <a:t>Stack </a:t>
            </a:r>
            <a:r>
              <a:rPr lang="en-US" b="1" dirty="0"/>
              <a:t>of technologies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50907" cy="4351338"/>
          </a:xfrm>
        </p:spPr>
        <p:txBody>
          <a:bodyPr/>
          <a:lstStyle/>
          <a:p>
            <a:r>
              <a:rPr lang="en-US" b="1" dirty="0"/>
              <a:t>SDV</a:t>
            </a:r>
            <a:r>
              <a:rPr lang="en-US" dirty="0"/>
              <a:t> = </a:t>
            </a:r>
            <a:r>
              <a:rPr lang="en-US" dirty="0" smtClean="0"/>
              <a:t>Self-</a:t>
            </a:r>
            <a:r>
              <a:rPr lang="en-US" dirty="0"/>
              <a:t>D</a:t>
            </a:r>
            <a:r>
              <a:rPr lang="en-US" dirty="0" smtClean="0"/>
              <a:t>riving Vehicle</a:t>
            </a:r>
            <a:endParaRPr lang="en-US" dirty="0"/>
          </a:p>
          <a:p>
            <a:endParaRPr lang="en-US" dirty="0"/>
          </a:p>
          <a:p>
            <a:r>
              <a:rPr lang="en-US" dirty="0"/>
              <a:t>SDV is one of the most </a:t>
            </a:r>
            <a:r>
              <a:rPr lang="en-US" dirty="0" smtClean="0"/>
              <a:t>complex tasks theoretically and practically</a:t>
            </a:r>
            <a:endParaRPr lang="en-US" dirty="0"/>
          </a:p>
          <a:p>
            <a:endParaRPr lang="en-US" u="sng" dirty="0"/>
          </a:p>
          <a:p>
            <a:r>
              <a:rPr lang="en-US" u="sng" dirty="0" smtClean="0"/>
              <a:t>Safety</a:t>
            </a:r>
            <a:r>
              <a:rPr lang="en-US" dirty="0" smtClean="0"/>
              <a:t> is crucial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pic>
        <p:nvPicPr>
          <p:cNvPr id="2056" name="Picture 8" descr="Кадр из видео в YouTube">
            <a:extLst>
              <a:ext uri="{FF2B5EF4-FFF2-40B4-BE49-F238E27FC236}">
                <a16:creationId xmlns:a16="http://schemas.microsoft.com/office/drawing/2014/main" id="{B8412486-DD56-AD46-ABC9-D4B45475F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102" y="2169604"/>
            <a:ext cx="4872625" cy="251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733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</a:t>
            </a:r>
            <a:r>
              <a:rPr lang="en-US" b="1" dirty="0" smtClean="0"/>
              <a:t>Stack </a:t>
            </a:r>
            <a:r>
              <a:rPr lang="en-US" b="1" dirty="0"/>
              <a:t>of technologies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software parts are the so-called </a:t>
            </a:r>
            <a:r>
              <a:rPr lang="en-US" b="1" dirty="0"/>
              <a:t>P</a:t>
            </a:r>
            <a:r>
              <a:rPr lang="en-US" b="1" baseline="30000" dirty="0"/>
              <a:t>3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Perception, Prediction and Planning</a:t>
            </a:r>
          </a:p>
          <a:p>
            <a:endParaRPr lang="en-US" dirty="0"/>
          </a:p>
          <a:p>
            <a:r>
              <a:rPr lang="en-US" dirty="0" smtClean="0"/>
              <a:t>Hardware </a:t>
            </a:r>
            <a:r>
              <a:rPr lang="en-US" dirty="0"/>
              <a:t>parts: </a:t>
            </a:r>
          </a:p>
          <a:p>
            <a:pPr lvl="1"/>
            <a:r>
              <a:rPr lang="en-US" dirty="0"/>
              <a:t>Input: Sensors</a:t>
            </a:r>
          </a:p>
          <a:p>
            <a:pPr lvl="1"/>
            <a:r>
              <a:rPr lang="en-US" dirty="0"/>
              <a:t>Output: Control (steering, acceleration)</a:t>
            </a:r>
          </a:p>
          <a:p>
            <a:pPr lvl="1"/>
            <a:endParaRPr lang="en-US" dirty="0"/>
          </a:p>
          <a:p>
            <a:r>
              <a:rPr lang="en-US" dirty="0"/>
              <a:t>High-Definition Map as the helper</a:t>
            </a:r>
          </a:p>
          <a:p>
            <a:pPr lvl="1"/>
            <a:r>
              <a:rPr lang="en-US" b="1" dirty="0"/>
              <a:t>HD-Map</a:t>
            </a:r>
            <a:r>
              <a:rPr lang="en-US" dirty="0"/>
              <a:t> contains info about the road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D44F8-C1FF-414C-A770-8A13DE26CE39}"/>
              </a:ext>
            </a:extLst>
          </p:cNvPr>
          <p:cNvSpPr txBox="1"/>
          <p:nvPr/>
        </p:nvSpPr>
        <p:spPr>
          <a:xfrm>
            <a:off x="0" y="6522320"/>
            <a:ext cx="2847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1400" dirty="0">
                <a:hlinkClick r:id="rId2"/>
              </a:rPr>
              <a:t>http://www.allaboutselfdriving.com</a:t>
            </a:r>
            <a:r>
              <a:rPr lang="ro-RO" sz="1400" dirty="0"/>
              <a:t> </a:t>
            </a:r>
            <a:endParaRPr lang="ru-RU" sz="14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3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452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>
            <a:extLst>
              <a:ext uri="{FF2B5EF4-FFF2-40B4-BE49-F238E27FC236}">
                <a16:creationId xmlns:a16="http://schemas.microsoft.com/office/drawing/2014/main" id="{C8DAEF68-60D9-AB47-9F7A-9E7941D73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64" y="2289684"/>
            <a:ext cx="5139841" cy="308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</a:t>
            </a:r>
            <a:r>
              <a:rPr lang="en-US" b="1" dirty="0" smtClean="0"/>
              <a:t>Sensors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6129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Various sensors are </a:t>
            </a:r>
            <a:r>
              <a:rPr lang="en-US" dirty="0"/>
              <a:t>used:</a:t>
            </a:r>
          </a:p>
          <a:p>
            <a:pPr lvl="1"/>
            <a:r>
              <a:rPr lang="en-US" dirty="0"/>
              <a:t>LIDAR</a:t>
            </a:r>
          </a:p>
          <a:p>
            <a:pPr lvl="1"/>
            <a:r>
              <a:rPr lang="en-US" dirty="0"/>
              <a:t>Radar</a:t>
            </a:r>
          </a:p>
          <a:p>
            <a:pPr lvl="1"/>
            <a:r>
              <a:rPr lang="en-US" dirty="0"/>
              <a:t>Ultra Sound</a:t>
            </a:r>
          </a:p>
          <a:p>
            <a:pPr lvl="1"/>
            <a:r>
              <a:rPr lang="en-US" dirty="0"/>
              <a:t>Cameras (</a:t>
            </a:r>
            <a:r>
              <a:rPr lang="en-US" i="1" dirty="0"/>
              <a:t>x N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Expensive</a:t>
            </a:r>
            <a:endParaRPr lang="en-US" dirty="0"/>
          </a:p>
          <a:p>
            <a:r>
              <a:rPr lang="en-US" dirty="0"/>
              <a:t>Hard to synchronize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4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мка 3">
            <a:extLst>
              <a:ext uri="{FF2B5EF4-FFF2-40B4-BE49-F238E27FC236}">
                <a16:creationId xmlns:a16="http://schemas.microsoft.com/office/drawing/2014/main" id="{8F41C848-20E7-0D42-BE0F-72C4046F3BEF}"/>
              </a:ext>
            </a:extLst>
          </p:cNvPr>
          <p:cNvSpPr/>
          <p:nvPr/>
        </p:nvSpPr>
        <p:spPr>
          <a:xfrm>
            <a:off x="8179494" y="632297"/>
            <a:ext cx="1400091" cy="41901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6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</a:t>
            </a:r>
            <a:r>
              <a:rPr lang="en-US" b="1" dirty="0" smtClean="0"/>
              <a:t>HD-Map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Helpful </a:t>
            </a:r>
            <a:r>
              <a:rPr lang="en-US" dirty="0"/>
              <a:t>for prediction and planning</a:t>
            </a:r>
          </a:p>
          <a:p>
            <a:pPr lvl="1"/>
            <a:r>
              <a:rPr lang="en-US" dirty="0" smtClean="0"/>
              <a:t>Contains information </a:t>
            </a:r>
            <a:r>
              <a:rPr lang="en-US" dirty="0"/>
              <a:t>about </a:t>
            </a:r>
            <a:r>
              <a:rPr lang="en-US" dirty="0" smtClean="0"/>
              <a:t>road:</a:t>
            </a:r>
          </a:p>
          <a:p>
            <a:pPr lvl="2"/>
            <a:r>
              <a:rPr lang="en-US" dirty="0" smtClean="0"/>
              <a:t>Lanes, crosswalks</a:t>
            </a:r>
            <a:r>
              <a:rPr lang="en-US" dirty="0"/>
              <a:t>, traffic </a:t>
            </a:r>
            <a:r>
              <a:rPr lang="en-US" dirty="0" smtClean="0"/>
              <a:t>lights, etc.</a:t>
            </a:r>
            <a:endParaRPr lang="en-US" dirty="0"/>
          </a:p>
          <a:p>
            <a:r>
              <a:rPr lang="en-US" dirty="0"/>
              <a:t>Every company has its own format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5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мка 3">
            <a:extLst>
              <a:ext uri="{FF2B5EF4-FFF2-40B4-BE49-F238E27FC236}">
                <a16:creationId xmlns:a16="http://schemas.microsoft.com/office/drawing/2014/main" id="{8F41C848-20E7-0D42-BE0F-72C4046F3BEF}"/>
              </a:ext>
            </a:extLst>
          </p:cNvPr>
          <p:cNvSpPr/>
          <p:nvPr/>
        </p:nvSpPr>
        <p:spPr>
          <a:xfrm>
            <a:off x="8179495" y="974772"/>
            <a:ext cx="1400091" cy="41901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4098" name="Picture 2" descr="BMW China and Beijing-based Mapping Company NavInfo to Develop HD Maps for Autonomous Driving">
            <a:extLst>
              <a:ext uri="{FF2B5EF4-FFF2-40B4-BE49-F238E27FC236}">
                <a16:creationId xmlns:a16="http://schemas.microsoft.com/office/drawing/2014/main" id="{91191288-32D1-634A-B778-D1C3C2722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214" y="3703316"/>
            <a:ext cx="5597555" cy="286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61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</a:t>
            </a:r>
            <a:r>
              <a:rPr lang="en-US" b="1" dirty="0" smtClean="0"/>
              <a:t>Detection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first</a:t>
            </a:r>
            <a:r>
              <a:rPr lang="en-US" dirty="0" smtClean="0"/>
              <a:t> </a:t>
            </a:r>
            <a:r>
              <a:rPr lang="en-US" dirty="0"/>
              <a:t>step of </a:t>
            </a:r>
            <a:r>
              <a:rPr lang="en-US" dirty="0" smtClean="0"/>
              <a:t>the Perception </a:t>
            </a:r>
            <a:r>
              <a:rPr lang="en-US" dirty="0"/>
              <a:t>part: </a:t>
            </a:r>
          </a:p>
          <a:p>
            <a:pPr lvl="1"/>
            <a:r>
              <a:rPr lang="en-US" b="1" dirty="0" smtClean="0"/>
              <a:t>Detection</a:t>
            </a:r>
            <a:r>
              <a:rPr lang="en-US" dirty="0" smtClean="0"/>
              <a:t> (segmentation, depth-estimation, etc.) of the objects around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6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мка 3">
            <a:extLst>
              <a:ext uri="{FF2B5EF4-FFF2-40B4-BE49-F238E27FC236}">
                <a16:creationId xmlns:a16="http://schemas.microsoft.com/office/drawing/2014/main" id="{8F41C848-20E7-0D42-BE0F-72C4046F3BEF}"/>
              </a:ext>
            </a:extLst>
          </p:cNvPr>
          <p:cNvSpPr/>
          <p:nvPr/>
        </p:nvSpPr>
        <p:spPr>
          <a:xfrm>
            <a:off x="8179495" y="1760824"/>
            <a:ext cx="1400091" cy="41901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6146" name="Picture 2" descr="Perception: How Self-Driving Cars &amp;#39;See&amp;#39; the World | by Swarit Dholakia |  Medium">
            <a:extLst>
              <a:ext uri="{FF2B5EF4-FFF2-40B4-BE49-F238E27FC236}">
                <a16:creationId xmlns:a16="http://schemas.microsoft.com/office/drawing/2014/main" id="{64037A4F-98D5-AB42-83EE-2259CD8AC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1" y="2922738"/>
            <a:ext cx="7042339" cy="382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067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979"/>
            <a:ext cx="10515600" cy="1325563"/>
          </a:xfrm>
        </p:spPr>
        <p:txBody>
          <a:bodyPr/>
          <a:lstStyle/>
          <a:p>
            <a:r>
              <a:rPr lang="en-US" b="1" dirty="0"/>
              <a:t>SDV: </a:t>
            </a:r>
            <a:r>
              <a:rPr lang="en-US" b="1" dirty="0" smtClean="0"/>
              <a:t>Tracking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second</a:t>
            </a:r>
            <a:r>
              <a:rPr lang="en-US" dirty="0" smtClean="0"/>
              <a:t> </a:t>
            </a:r>
            <a:r>
              <a:rPr lang="en-US" dirty="0"/>
              <a:t>step of </a:t>
            </a:r>
            <a:r>
              <a:rPr lang="en-US" dirty="0" smtClean="0"/>
              <a:t>the Perception </a:t>
            </a:r>
            <a:r>
              <a:rPr lang="en-US" dirty="0"/>
              <a:t>part: </a:t>
            </a:r>
          </a:p>
          <a:p>
            <a:pPr lvl="1"/>
            <a:r>
              <a:rPr lang="en-US" b="1" dirty="0"/>
              <a:t>Tracking</a:t>
            </a:r>
            <a:r>
              <a:rPr lang="en-US" dirty="0"/>
              <a:t> of the detected objects and estimation of their coordinates for the Prediction part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7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мка 3">
            <a:extLst>
              <a:ext uri="{FF2B5EF4-FFF2-40B4-BE49-F238E27FC236}">
                <a16:creationId xmlns:a16="http://schemas.microsoft.com/office/drawing/2014/main" id="{8F41C848-20E7-0D42-BE0F-72C4046F3BEF}"/>
              </a:ext>
            </a:extLst>
          </p:cNvPr>
          <p:cNvSpPr/>
          <p:nvPr/>
        </p:nvSpPr>
        <p:spPr>
          <a:xfrm>
            <a:off x="8179495" y="2173500"/>
            <a:ext cx="1400091" cy="419018"/>
          </a:xfrm>
          <a:prstGeom prst="fram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8194" name="Picture 2" descr="Stereo vision based semantic 3D object and ego motion tracking for autonomous  driving - YouTube">
            <a:extLst>
              <a:ext uri="{FF2B5EF4-FFF2-40B4-BE49-F238E27FC236}">
                <a16:creationId xmlns:a16="http://schemas.microsoft.com/office/drawing/2014/main" id="{97514FEE-46DF-8F42-851A-330FE1ED9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557" y="3035804"/>
            <a:ext cx="6382871" cy="3590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12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</a:t>
            </a:r>
            <a:r>
              <a:rPr lang="en-US" b="1" u="sng" dirty="0"/>
              <a:t>Prediction</a:t>
            </a:r>
            <a:endParaRPr lang="ru-RU" b="1" u="sn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dirty="0"/>
              <a:t>Future trajectories </a:t>
            </a:r>
            <a:r>
              <a:rPr lang="en-US" b="1" dirty="0"/>
              <a:t>prediction</a:t>
            </a:r>
            <a:r>
              <a:rPr lang="en-US" dirty="0"/>
              <a:t> of all surrounding objects based on the </a:t>
            </a:r>
            <a:r>
              <a:rPr lang="en-US" i="1" dirty="0"/>
              <a:t>tracking history</a:t>
            </a:r>
            <a:r>
              <a:rPr lang="en-US" dirty="0"/>
              <a:t> and </a:t>
            </a:r>
            <a:r>
              <a:rPr lang="en-US" i="1" dirty="0" smtClean="0"/>
              <a:t>HD-Map</a:t>
            </a:r>
          </a:p>
          <a:p>
            <a:pPr lvl="1"/>
            <a:r>
              <a:rPr lang="en-US" dirty="0"/>
              <a:t>Usually, 1-10 second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8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42" name="Picture 2" descr="Review: Multimodal Trajectory Predictions for Autonomous Driving Using Deep  Convolutional Networks | by Artemii Frolov | The Startup | Medium">
            <a:extLst>
              <a:ext uri="{FF2B5EF4-FFF2-40B4-BE49-F238E27FC236}">
                <a16:creationId xmlns:a16="http://schemas.microsoft.com/office/drawing/2014/main" id="{1CCFF6EF-6017-3D4C-8A89-61BA89760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07" y="3786440"/>
            <a:ext cx="5144875" cy="288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Рамка 26">
            <a:extLst>
              <a:ext uri="{FF2B5EF4-FFF2-40B4-BE49-F238E27FC236}">
                <a16:creationId xmlns:a16="http://schemas.microsoft.com/office/drawing/2014/main" id="{B11D38CD-18E4-D646-A634-5B7D41D22CC7}"/>
              </a:ext>
            </a:extLst>
          </p:cNvPr>
          <p:cNvSpPr/>
          <p:nvPr/>
        </p:nvSpPr>
        <p:spPr>
          <a:xfrm>
            <a:off x="8033836" y="2901706"/>
            <a:ext cx="1669656" cy="855347"/>
          </a:xfrm>
          <a:prstGeom prst="frame">
            <a:avLst>
              <a:gd name="adj1" fmla="val 844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02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2943E-EA2A-C34E-AC49-39DD788F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SDV: Planning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BE42D-4825-2849-9942-2117BB372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1555" cy="4351338"/>
          </a:xfrm>
        </p:spPr>
        <p:txBody>
          <a:bodyPr>
            <a:normAutofit/>
          </a:bodyPr>
          <a:lstStyle/>
          <a:p>
            <a:r>
              <a:rPr lang="en-US" b="1" dirty="0"/>
              <a:t>Planning</a:t>
            </a:r>
            <a:r>
              <a:rPr lang="en-US" dirty="0"/>
              <a:t> of </a:t>
            </a:r>
            <a:r>
              <a:rPr lang="en-US" dirty="0" smtClean="0"/>
              <a:t>SDV </a:t>
            </a:r>
            <a:r>
              <a:rPr lang="en-US" dirty="0"/>
              <a:t>future actions based on the </a:t>
            </a:r>
            <a:r>
              <a:rPr lang="en-US" i="1" dirty="0"/>
              <a:t>predictions</a:t>
            </a:r>
            <a:r>
              <a:rPr lang="en-US" dirty="0"/>
              <a:t> and </a:t>
            </a:r>
            <a:r>
              <a:rPr lang="en-US" i="1" dirty="0"/>
              <a:t>HD-Map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802A4-E352-B04E-B005-3DD12FF4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C98A-3C46-9548-B374-F3CFAA7C3FDB}" type="slidenum">
              <a:rPr lang="ru-RU" smtClean="0"/>
              <a:t>9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FA936D-4116-7F44-B4DB-7E685BA3D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64101" cy="405705"/>
          </a:xfrm>
          <a:prstGeom prst="rect">
            <a:avLst/>
          </a:prstGeom>
        </p:spPr>
      </p:pic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467E1B6D-B454-9041-920A-8AAC0A9C17BD}"/>
              </a:ext>
            </a:extLst>
          </p:cNvPr>
          <p:cNvSpPr/>
          <p:nvPr/>
        </p:nvSpPr>
        <p:spPr>
          <a:xfrm>
            <a:off x="9703495" y="1804586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Perception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796670DD-3566-B141-B37F-76CC5C4B325F}"/>
              </a:ext>
            </a:extLst>
          </p:cNvPr>
          <p:cNvSpPr/>
          <p:nvPr/>
        </p:nvSpPr>
        <p:spPr>
          <a:xfrm>
            <a:off x="9703495" y="291516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:a16="http://schemas.microsoft.com/office/drawing/2014/main" id="{4170366B-D737-D14A-9055-B528C98921FF}"/>
              </a:ext>
            </a:extLst>
          </p:cNvPr>
          <p:cNvSpPr/>
          <p:nvPr/>
        </p:nvSpPr>
        <p:spPr>
          <a:xfrm>
            <a:off x="9725416" y="4006198"/>
            <a:ext cx="1628384" cy="828425"/>
          </a:xfrm>
          <a:prstGeom prst="snip1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CF452CA0-7131-BF48-84AA-E8727524BC51}"/>
              </a:ext>
            </a:extLst>
          </p:cNvPr>
          <p:cNvSpPr/>
          <p:nvPr/>
        </p:nvSpPr>
        <p:spPr>
          <a:xfrm>
            <a:off x="9703495" y="603698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12">
            <a:extLst>
              <a:ext uri="{FF2B5EF4-FFF2-40B4-BE49-F238E27FC236}">
                <a16:creationId xmlns:a16="http://schemas.microsoft.com/office/drawing/2014/main" id="{77BD792F-2B48-2646-ABAC-96A5CD047EBE}"/>
              </a:ext>
            </a:extLst>
          </p:cNvPr>
          <p:cNvSpPr/>
          <p:nvPr/>
        </p:nvSpPr>
        <p:spPr>
          <a:xfrm>
            <a:off x="9725416" y="5187982"/>
            <a:ext cx="1628384" cy="828425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Control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E56FBB8-F4E8-5C47-BB24-54872497BF93}"/>
              </a:ext>
            </a:extLst>
          </p:cNvPr>
          <p:cNvSpPr/>
          <p:nvPr/>
        </p:nvSpPr>
        <p:spPr>
          <a:xfrm>
            <a:off x="8290756" y="655706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Sensors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4BEE0BB-AD12-EB4E-BA7F-5941101C0001}"/>
              </a:ext>
            </a:extLst>
          </p:cNvPr>
          <p:cNvSpPr/>
          <p:nvPr/>
        </p:nvSpPr>
        <p:spPr>
          <a:xfrm>
            <a:off x="8290756" y="1051315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HD-Map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D3EC7E4-D7F6-6D4F-9C64-94863F8ABCC7}"/>
              </a:ext>
            </a:extLst>
          </p:cNvPr>
          <p:cNvSpPr/>
          <p:nvPr/>
        </p:nvSpPr>
        <p:spPr>
          <a:xfrm>
            <a:off x="8290756" y="1809328"/>
            <a:ext cx="1164920" cy="3454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Detection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954ACA9-3AA1-9641-AA22-E0C7ED0D510E}"/>
              </a:ext>
            </a:extLst>
          </p:cNvPr>
          <p:cNvSpPr/>
          <p:nvPr/>
        </p:nvSpPr>
        <p:spPr>
          <a:xfrm>
            <a:off x="8290756" y="2204937"/>
            <a:ext cx="1164920" cy="3454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Tracking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F3D621B-5D88-B541-AECA-DDD89EF87FC1}"/>
              </a:ext>
            </a:extLst>
          </p:cNvPr>
          <p:cNvSpPr/>
          <p:nvPr/>
        </p:nvSpPr>
        <p:spPr>
          <a:xfrm>
            <a:off x="8179495" y="3035804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Prediction: other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AA1FF69-76F9-1240-BB11-554E258AB687}"/>
              </a:ext>
            </a:extLst>
          </p:cNvPr>
          <p:cNvSpPr/>
          <p:nvPr/>
        </p:nvSpPr>
        <p:spPr>
          <a:xfrm>
            <a:off x="8290756" y="5213151"/>
            <a:ext cx="1164920" cy="3454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Steering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5502850-E5FE-DE43-BF9A-11CF0ED0050D}"/>
              </a:ext>
            </a:extLst>
          </p:cNvPr>
          <p:cNvSpPr/>
          <p:nvPr/>
        </p:nvSpPr>
        <p:spPr>
          <a:xfrm>
            <a:off x="8290756" y="5608760"/>
            <a:ext cx="1164920" cy="3454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CFA6C3-7710-4C46-BCAD-ED80D210CE02}"/>
              </a:ext>
            </a:extLst>
          </p:cNvPr>
          <p:cNvSpPr/>
          <p:nvPr/>
        </p:nvSpPr>
        <p:spPr>
          <a:xfrm>
            <a:off x="8179495" y="4108405"/>
            <a:ext cx="1387441" cy="587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Planning: ego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4" name="Стрелка вниз 13">
            <a:extLst>
              <a:ext uri="{FF2B5EF4-FFF2-40B4-BE49-F238E27FC236}">
                <a16:creationId xmlns:a16="http://schemas.microsoft.com/office/drawing/2014/main" id="{EFD0F6F0-88C5-A64F-B240-CE5EDB629572}"/>
              </a:ext>
            </a:extLst>
          </p:cNvPr>
          <p:cNvSpPr/>
          <p:nvPr/>
        </p:nvSpPr>
        <p:spPr>
          <a:xfrm>
            <a:off x="10300538" y="246721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низ 23">
            <a:extLst>
              <a:ext uri="{FF2B5EF4-FFF2-40B4-BE49-F238E27FC236}">
                <a16:creationId xmlns:a16="http://schemas.microsoft.com/office/drawing/2014/main" id="{A1888279-20D0-C84F-87E4-B51A36E4A4F7}"/>
              </a:ext>
            </a:extLst>
          </p:cNvPr>
          <p:cNvSpPr/>
          <p:nvPr/>
        </p:nvSpPr>
        <p:spPr>
          <a:xfrm>
            <a:off x="10300537" y="365543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низ 24">
            <a:extLst>
              <a:ext uri="{FF2B5EF4-FFF2-40B4-BE49-F238E27FC236}">
                <a16:creationId xmlns:a16="http://schemas.microsoft.com/office/drawing/2014/main" id="{529600AC-68EF-6B4E-B201-FE0C06C59E3C}"/>
              </a:ext>
            </a:extLst>
          </p:cNvPr>
          <p:cNvSpPr/>
          <p:nvPr/>
        </p:nvSpPr>
        <p:spPr>
          <a:xfrm>
            <a:off x="10293876" y="1372918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низ 25">
            <a:extLst>
              <a:ext uri="{FF2B5EF4-FFF2-40B4-BE49-F238E27FC236}">
                <a16:creationId xmlns:a16="http://schemas.microsoft.com/office/drawing/2014/main" id="{5FB2D7F1-EE36-E340-9B91-9E8E3D1C4879}"/>
              </a:ext>
            </a:extLst>
          </p:cNvPr>
          <p:cNvSpPr/>
          <p:nvPr/>
        </p:nvSpPr>
        <p:spPr>
          <a:xfrm>
            <a:off x="10318190" y="4733982"/>
            <a:ext cx="434297" cy="546639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Рамка 26">
            <a:extLst>
              <a:ext uri="{FF2B5EF4-FFF2-40B4-BE49-F238E27FC236}">
                <a16:creationId xmlns:a16="http://schemas.microsoft.com/office/drawing/2014/main" id="{418F7675-7638-4F4C-B6BA-9ABA03829B97}"/>
              </a:ext>
            </a:extLst>
          </p:cNvPr>
          <p:cNvSpPr/>
          <p:nvPr/>
        </p:nvSpPr>
        <p:spPr>
          <a:xfrm>
            <a:off x="8011916" y="3976315"/>
            <a:ext cx="1669656" cy="855347"/>
          </a:xfrm>
          <a:prstGeom prst="frame">
            <a:avLst>
              <a:gd name="adj1" fmla="val 8442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2290" name="Picture 2" descr="LookOut: Diverse Multi-Future Prediction and Planning for Self-Driving |  Sergio Casas">
            <a:extLst>
              <a:ext uri="{FF2B5EF4-FFF2-40B4-BE49-F238E27FC236}">
                <a16:creationId xmlns:a16="http://schemas.microsoft.com/office/drawing/2014/main" id="{8A960E30-3563-7443-9BF6-43C6080B8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8" r="16147" b="12028"/>
          <a:stretch/>
        </p:blipFill>
        <p:spPr bwMode="auto">
          <a:xfrm>
            <a:off x="2176185" y="2915168"/>
            <a:ext cx="4020069" cy="340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719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714</Words>
  <Application>Microsoft Office PowerPoint</Application>
  <PresentationFormat>Широкоэкранный</PresentationFormat>
  <Paragraphs>334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Тема Office</vt:lpstr>
      <vt:lpstr>Trajectory Prediction</vt:lpstr>
      <vt:lpstr>SDV: Stack of technologies</vt:lpstr>
      <vt:lpstr>SDV: Stack of technologies</vt:lpstr>
      <vt:lpstr>SDV: Sensors</vt:lpstr>
      <vt:lpstr>SDV: HD-Map</vt:lpstr>
      <vt:lpstr>SDV: Detection</vt:lpstr>
      <vt:lpstr>SDV: Tracking</vt:lpstr>
      <vt:lpstr>SDV: Prediction</vt:lpstr>
      <vt:lpstr>SDV: Planning</vt:lpstr>
      <vt:lpstr>SDV: Control</vt:lpstr>
      <vt:lpstr>Task formulation</vt:lpstr>
      <vt:lpstr>More about Prediction</vt:lpstr>
      <vt:lpstr>What we have</vt:lpstr>
      <vt:lpstr>What we need</vt:lpstr>
      <vt:lpstr>How to measure</vt:lpstr>
      <vt:lpstr>How it will be</vt:lpstr>
      <vt:lpstr>Task benefits</vt:lpstr>
      <vt:lpstr>Contacts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Trajectory prediction</dc:title>
  <dc:creator>Microsoft Office User</dc:creator>
  <cp:lastModifiedBy>Степан Комков</cp:lastModifiedBy>
  <cp:revision>57</cp:revision>
  <dcterms:created xsi:type="dcterms:W3CDTF">2021-07-06T22:22:11Z</dcterms:created>
  <dcterms:modified xsi:type="dcterms:W3CDTF">2021-07-22T16:18:43Z</dcterms:modified>
</cp:coreProperties>
</file>