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08/25/how-to-read-and-understand-a-scientific-paper-2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08/25/how-to-read-and-understand-a-scientific-paper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bhall.tamu.edu/FiniteMath/Module8/Introduction.html" TargetMode="External"/><Relationship Id="rId4" Type="http://schemas.openxmlformats.org/officeDocument/2006/relationships/hyperlink" Target="http://violentmetaphors.com/2013/08/25/how-to-read-and-understand-a-scientific-paper-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08/25/how-to-read-and-understand-a-scientific-paper-2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haelrbernste.in/2014/10/21/should-i-read-paper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eRx5Wo3xY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ganizationsandmarkets.com/2010/08/31/how-to-read-an-academic-artic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ganizationsandmarkets.com/2010/08/31/how-to-read-an-academic-artic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4" Type="http://schemas.openxmlformats.org/officeDocument/2006/relationships/hyperlink" Target="https://scholar.google.com/citations?view_op=new_profile&amp;hl=en" TargetMode="External"/><Relationship Id="rId5" Type="http://schemas.openxmlformats.org/officeDocument/2006/relationships/hyperlink" Target="https://scholar.google.com/citations?view_op=new_articles&amp;hl=en&amp;imq=author:%22Donald+Knuth%2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ganizationsandmarkets.com/2010/08/31/how-to-read-an-academic-artic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08/25/how-to-read-and-understand-a-scientific-paper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921" y="1380069"/>
            <a:ext cx="9873199" cy="1420282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Papers We Love Raleigh-Durham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6647" y="328760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Speaker: Jean-Marcel Belmont</a:t>
            </a:r>
          </a:p>
          <a:p>
            <a:pPr algn="ctr"/>
            <a:r>
              <a:rPr lang="en-US" dirty="0" smtClean="0"/>
              <a:t>Topic: Learn to Read an Academic Paper</a:t>
            </a:r>
          </a:p>
          <a:p>
            <a:pPr algn="ctr"/>
            <a:r>
              <a:rPr lang="en-US" dirty="0" smtClean="0"/>
              <a:t>Paper to Review: </a:t>
            </a:r>
            <a:r>
              <a:rPr lang="en-US" dirty="0" err="1" smtClean="0"/>
              <a:t>api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How to read and understand a scientific paper: 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a guide for </a:t>
            </a:r>
            <a:r>
              <a:rPr lang="en-US" b="1" dirty="0" smtClean="0">
                <a:hlinkClick r:id="rId2"/>
              </a:rPr>
              <a:t>non-scientists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Reading a scientific/academic paper is not like reading a blog post or newspaper</a:t>
            </a:r>
          </a:p>
          <a:p>
            <a:r>
              <a:rPr lang="en-US" dirty="0" smtClean="0"/>
              <a:t>Try to take notes about the paper</a:t>
            </a:r>
          </a:p>
          <a:p>
            <a:r>
              <a:rPr lang="en-US" dirty="0" smtClean="0"/>
              <a:t>Read it multiple times and try to incorporate skimming at first</a:t>
            </a:r>
          </a:p>
          <a:p>
            <a:r>
              <a:rPr lang="en-US" dirty="0"/>
              <a:t>Some journals have additional files (called Supplementary Online Information) which contain important details of the research, but are published online instead of in the article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Beware of questionable journals </a:t>
            </a:r>
          </a:p>
          <a:p>
            <a:r>
              <a:rPr lang="en-US" dirty="0" smtClean="0"/>
              <a:t>Here I would advise looking at links provided from Papers We Love as they have been reviewed by the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How to read and understand a scientific paper: 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a guide for non-scientists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Suggestion in article is to write down each word that you don’t understand</a:t>
            </a:r>
          </a:p>
          <a:p>
            <a:pPr lvl="1"/>
            <a:r>
              <a:rPr lang="en-US" dirty="0" smtClean="0"/>
              <a:t>I would counter that you only write down the word if it is not clearly stated later in the paper</a:t>
            </a:r>
          </a:p>
          <a:p>
            <a:pPr lvl="1"/>
            <a:r>
              <a:rPr lang="en-US" dirty="0" smtClean="0"/>
              <a:t>Key point I am trying to make is not to get bogged down in details on first 2 passes</a:t>
            </a:r>
          </a:p>
          <a:p>
            <a:r>
              <a:rPr lang="en-US" dirty="0" smtClean="0"/>
              <a:t>Author advises to read abstract last </a:t>
            </a:r>
          </a:p>
          <a:p>
            <a:pPr lvl="1"/>
            <a:r>
              <a:rPr lang="en-US" dirty="0" smtClean="0"/>
              <a:t>I would counter this and say read the abstract, introduction and conclusion</a:t>
            </a:r>
          </a:p>
          <a:p>
            <a:pPr lvl="1"/>
            <a:r>
              <a:rPr lang="en-US" dirty="0" smtClean="0"/>
              <a:t>Interestingly the previous 2 articles say the opposite of this advice as I spoke about earlier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7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21" y="251460"/>
            <a:ext cx="10018713" cy="9829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How to read and understand a scientific paper: 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a guide for</a:t>
            </a:r>
            <a:r>
              <a:rPr lang="en-US" b="1">
                <a:hlinkClick r:id="rId2"/>
              </a:rPr>
              <a:t> </a:t>
            </a:r>
            <a:r>
              <a:rPr lang="en-US" b="1" smtClean="0">
                <a:hlinkClick r:id="rId2"/>
              </a:rPr>
              <a:t>non-scientists</a:t>
            </a:r>
            <a:r>
              <a:rPr lang="en-US" b="1" dirty="0" smtClean="0"/>
              <a:t> </a:t>
            </a:r>
            <a:r>
              <a:rPr lang="en-US" b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3030"/>
            <a:ext cx="10018713" cy="52463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Author advises to identify the ”Big Question” or main idea</a:t>
            </a:r>
          </a:p>
          <a:p>
            <a:pPr lvl="1"/>
            <a:r>
              <a:rPr lang="en-US" dirty="0"/>
              <a:t>What problem is this </a:t>
            </a:r>
            <a:r>
              <a:rPr lang="en-US" dirty="0" smtClean="0"/>
              <a:t>field </a:t>
            </a:r>
            <a:r>
              <a:rPr lang="en-US" dirty="0"/>
              <a:t>trying to solve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Try to answer the Big Question</a:t>
            </a:r>
          </a:p>
          <a:p>
            <a:pPr lvl="1"/>
            <a:r>
              <a:rPr lang="en-US" dirty="0"/>
              <a:t>You need to be able to explain why this research has been done in order to </a:t>
            </a:r>
            <a:r>
              <a:rPr lang="en-US" dirty="0" smtClean="0"/>
              <a:t>understand the paper</a:t>
            </a:r>
          </a:p>
          <a:p>
            <a:r>
              <a:rPr lang="en-US" dirty="0" smtClean="0"/>
              <a:t>Try to take notes</a:t>
            </a:r>
          </a:p>
          <a:p>
            <a:r>
              <a:rPr lang="en-US" dirty="0" smtClean="0"/>
              <a:t>One advice not given in any of the articles that is particularly relevant for software developers is trying to implement ideas given in the research article using code</a:t>
            </a:r>
          </a:p>
          <a:p>
            <a:r>
              <a:rPr lang="en-US" dirty="0" smtClean="0"/>
              <a:t>We will definitely be implementing some ideas with code in the meetup</a:t>
            </a:r>
          </a:p>
          <a:p>
            <a:r>
              <a:rPr lang="en-US" dirty="0" smtClean="0"/>
              <a:t>If reading charts and diagrams is difficult try to look at some resources to learn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bobhall.tamu.edu/FiniteMath/Module8/Introduction.html</a:t>
            </a:r>
            <a:endParaRPr lang="en-US" dirty="0"/>
          </a:p>
          <a:p>
            <a:pPr lvl="1"/>
            <a:r>
              <a:rPr lang="en-US" dirty="0" smtClean="0"/>
              <a:t>Some charts that lack </a:t>
            </a:r>
            <a:r>
              <a:rPr lang="en-US" dirty="0"/>
              <a:t>c</a:t>
            </a:r>
            <a:r>
              <a:rPr lang="en-US" dirty="0" smtClean="0"/>
              <a:t>onfidence </a:t>
            </a:r>
            <a:r>
              <a:rPr lang="en-US" dirty="0"/>
              <a:t>i</a:t>
            </a:r>
            <a:r>
              <a:rPr lang="en-US" dirty="0" smtClean="0"/>
              <a:t>ntervals or error bars might be a red flag in statistical inference</a:t>
            </a:r>
          </a:p>
          <a:p>
            <a:r>
              <a:rPr lang="en-US" dirty="0" smtClean="0"/>
              <a:t>Try to read the cited section to get background information</a:t>
            </a:r>
          </a:p>
          <a:p>
            <a:r>
              <a:rPr lang="en-US" dirty="0">
                <a:hlinkClick r:id="rId4"/>
              </a:rPr>
              <a:t>http://violentmetaphors.com/2013/08/25/how-to-read-and-understand-a-scientific-paper-2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33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300" y="308611"/>
            <a:ext cx="10018713" cy="6172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I read Papers?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5940"/>
            <a:ext cx="10018713" cy="467486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Interesting point author makes by saying we don’t have to eat healthy food either but all things point to the fact that a healthy diet promotes good health</a:t>
            </a:r>
          </a:p>
          <a:p>
            <a:r>
              <a:rPr lang="en-US" dirty="0" smtClean="0"/>
              <a:t>Tips from the author</a:t>
            </a:r>
          </a:p>
          <a:p>
            <a:pPr lvl="1"/>
            <a:r>
              <a:rPr lang="en-US" dirty="0"/>
              <a:t>Skim the works cited</a:t>
            </a:r>
          </a:p>
          <a:p>
            <a:pPr lvl="1"/>
            <a:r>
              <a:rPr lang="en-US" dirty="0"/>
              <a:t>Google the author's names and see what they're all about</a:t>
            </a:r>
          </a:p>
          <a:p>
            <a:pPr lvl="1"/>
            <a:r>
              <a:rPr lang="en-US" dirty="0"/>
              <a:t>Get a grasp of the domain involved from the </a:t>
            </a:r>
            <a:r>
              <a:rPr lang="en-US" dirty="0" smtClean="0"/>
              <a:t>abstract</a:t>
            </a:r>
          </a:p>
          <a:p>
            <a:r>
              <a:rPr lang="en-US" dirty="0" smtClean="0"/>
              <a:t>One point that the author does not explicitly state that I think is important is to involve other people when you read a scientific article</a:t>
            </a:r>
          </a:p>
          <a:p>
            <a:r>
              <a:rPr lang="en-US" dirty="0" smtClean="0"/>
              <a:t>Much like having a rubber duck helps to debug issues in code. Discussing papers with other people helps solidify understanding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michaelrbernste.in/2014/10/21/should-i-read-papers.html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580" y="91441"/>
            <a:ext cx="10018713" cy="491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Watch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97231"/>
            <a:ext cx="10018713" cy="57149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www.youtube.com/watch?v=8eRx5Wo3xYA</a:t>
            </a:r>
            <a:endParaRPr lang="en-US" dirty="0" smtClean="0"/>
          </a:p>
          <a:p>
            <a:r>
              <a:rPr lang="en-US" dirty="0" smtClean="0"/>
              <a:t>Highlights from video:</a:t>
            </a:r>
          </a:p>
          <a:p>
            <a:pPr lvl="1"/>
            <a:r>
              <a:rPr lang="en-US" dirty="0" smtClean="0"/>
              <a:t>As other articles mentioned read paper in 3 passes</a:t>
            </a:r>
          </a:p>
          <a:p>
            <a:pPr lvl="1"/>
            <a:r>
              <a:rPr lang="en-US" dirty="0" smtClean="0"/>
              <a:t>Summarize paper in 1 to 2 sentences</a:t>
            </a:r>
          </a:p>
          <a:p>
            <a:pPr lvl="1"/>
            <a:r>
              <a:rPr lang="en-US" dirty="0" smtClean="0"/>
              <a:t>After reading the paper try to implement</a:t>
            </a:r>
          </a:p>
          <a:p>
            <a:pPr lvl="2"/>
            <a:r>
              <a:rPr lang="en-US" dirty="0" smtClean="0"/>
              <a:t>Presenter says he usually implements while he is reading to get better understanding of the paper</a:t>
            </a:r>
          </a:p>
          <a:p>
            <a:pPr lvl="1"/>
            <a:r>
              <a:rPr lang="en-US" dirty="0" smtClean="0"/>
              <a:t>Use a familiar tool meaning if the paper uses Java but you are more familiar with Ruby then use Ruby</a:t>
            </a:r>
          </a:p>
          <a:p>
            <a:pPr lvl="1"/>
            <a:r>
              <a:rPr lang="en-US" dirty="0" smtClean="0"/>
              <a:t>Assumptions in paper can affect how you implement in code just be aware of this (Memory management strategies in C++ but you are implementing in Ruby as one example)</a:t>
            </a:r>
          </a:p>
          <a:p>
            <a:pPr lvl="1"/>
            <a:r>
              <a:rPr lang="en-US" dirty="0" smtClean="0"/>
              <a:t>When you read pseudocode in people do not get too caught up with individual steps but instead focus on the semantics of what they are trying to present</a:t>
            </a:r>
          </a:p>
          <a:p>
            <a:pPr lvl="1"/>
            <a:r>
              <a:rPr lang="en-US" dirty="0" smtClean="0"/>
              <a:t>When implementing you might throw away code multiple times as you understand more</a:t>
            </a:r>
          </a:p>
          <a:p>
            <a:pPr lvl="1"/>
            <a:r>
              <a:rPr lang="en-US" dirty="0" smtClean="0"/>
              <a:t>Prepare to write and Rewrite Code that serves as implementation</a:t>
            </a:r>
          </a:p>
          <a:p>
            <a:pPr lvl="1"/>
            <a:r>
              <a:rPr lang="en-US" dirty="0" smtClean="0"/>
              <a:t>Test early and test often</a:t>
            </a:r>
          </a:p>
          <a:p>
            <a:pPr lvl="1"/>
            <a:r>
              <a:rPr lang="en-US" dirty="0" smtClean="0"/>
              <a:t>Interact with other people and see if what you understand matches what they understand</a:t>
            </a:r>
          </a:p>
          <a:p>
            <a:pPr lvl="1"/>
            <a:r>
              <a:rPr lang="en-US" dirty="0" smtClean="0"/>
              <a:t>Possibly contact the author of the people as they maybe really happy to see interest in their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 vs Academic/Research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70961"/>
          </a:xfrm>
        </p:spPr>
        <p:txBody>
          <a:bodyPr>
            <a:normAutofit fontScale="92500"/>
          </a:bodyPr>
          <a:lstStyle/>
          <a:p>
            <a:r>
              <a:rPr lang="en-US" dirty="0"/>
              <a:t>A research paper, otherwise called a paper, is something you use to publish research in a </a:t>
            </a:r>
            <a:r>
              <a:rPr lang="en-US" dirty="0" smtClean="0"/>
              <a:t>journal</a:t>
            </a:r>
          </a:p>
          <a:p>
            <a:pPr lvl="1"/>
            <a:r>
              <a:rPr lang="en-US" dirty="0"/>
              <a:t>It gets peer-reviewed and either accepted or </a:t>
            </a:r>
            <a:r>
              <a:rPr lang="en-US" dirty="0" smtClean="0"/>
              <a:t>rejected</a:t>
            </a:r>
          </a:p>
          <a:p>
            <a:pPr lvl="1"/>
            <a:r>
              <a:rPr lang="en-US" dirty="0"/>
              <a:t>It usually costs money to publish, because </a:t>
            </a:r>
            <a:r>
              <a:rPr lang="en-US" dirty="0" smtClean="0"/>
              <a:t>journals</a:t>
            </a:r>
          </a:p>
          <a:p>
            <a:r>
              <a:rPr lang="en-US" dirty="0"/>
              <a:t>"White paper" is largely a nonsense business term, referring to a long document used for sales and marketing. It also means a government policy 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white paper is common in government and is not really important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Quora</a:t>
            </a:r>
            <a:r>
              <a:rPr lang="en-US" dirty="0" smtClean="0"/>
              <a:t> Discussion:</a:t>
            </a:r>
          </a:p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/What-is-a-research-paper-vs-a-white-paper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How </a:t>
            </a:r>
            <a:r>
              <a:rPr lang="en-US" dirty="0">
                <a:hlinkClick r:id="rId2"/>
              </a:rPr>
              <a:t>to read an academic </a:t>
            </a:r>
            <a:r>
              <a:rPr lang="en-US" dirty="0" smtClean="0">
                <a:hlinkClick r:id="rId2"/>
              </a:rPr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First pass to an academic article</a:t>
            </a:r>
          </a:p>
          <a:p>
            <a:r>
              <a:rPr lang="en-US" dirty="0" smtClean="0"/>
              <a:t>The art of the skim</a:t>
            </a:r>
          </a:p>
          <a:p>
            <a:pPr lvl="1"/>
            <a:r>
              <a:rPr lang="en-US" dirty="0" smtClean="0"/>
              <a:t>Read the Abstract (if provided)</a:t>
            </a:r>
          </a:p>
          <a:p>
            <a:pPr lvl="1"/>
            <a:r>
              <a:rPr lang="en-US" dirty="0"/>
              <a:t>Read the introduction.</a:t>
            </a:r>
          </a:p>
          <a:p>
            <a:pPr lvl="1"/>
            <a:r>
              <a:rPr lang="en-US" dirty="0"/>
              <a:t>Read the conclusion.</a:t>
            </a:r>
          </a:p>
          <a:p>
            <a:pPr lvl="1"/>
            <a:r>
              <a:rPr lang="en-US" dirty="0"/>
              <a:t>Skim the middle, looking at section titles, tables, </a:t>
            </a:r>
            <a:r>
              <a:rPr lang="en-US" dirty="0" smtClean="0"/>
              <a:t>figures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a feel for the style and flow of the article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1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read an academic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pass to an academic article</a:t>
            </a:r>
          </a:p>
          <a:p>
            <a:pPr lvl="1"/>
            <a:r>
              <a:rPr lang="en-US" dirty="0"/>
              <a:t>Go back and read the whole thing quickly, skipping equations, most figures and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Third pass to an academic article</a:t>
            </a:r>
          </a:p>
          <a:p>
            <a:pPr lvl="1"/>
            <a:r>
              <a:rPr lang="en-US" dirty="0"/>
              <a:t>Go back and read the whole thing carefully, focusing on the sections or areas that seem most important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en-US" dirty="0">
                <a:hlinkClick r:id="rId2"/>
              </a:rPr>
              <a:t>How to read an academic article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4481"/>
            <a:ext cx="10018713" cy="46862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completing a third pass try to critique it</a:t>
            </a:r>
          </a:p>
          <a:p>
            <a:r>
              <a:rPr lang="en-US" dirty="0" smtClean="0"/>
              <a:t>What is the basic argument of the academic article?</a:t>
            </a:r>
          </a:p>
          <a:p>
            <a:r>
              <a:rPr lang="en-US" dirty="0" smtClean="0"/>
              <a:t>Was it well </a:t>
            </a:r>
            <a:r>
              <a:rPr lang="en-US" dirty="0"/>
              <a:t>supported by argument or evidence? </a:t>
            </a:r>
            <a:endParaRPr lang="en-US" dirty="0" smtClean="0"/>
          </a:p>
          <a:p>
            <a:r>
              <a:rPr lang="en-US" dirty="0" smtClean="0"/>
              <a:t>Compare article to others possibly read introduction and conclusion of other articles.</a:t>
            </a:r>
          </a:p>
          <a:p>
            <a:r>
              <a:rPr lang="en-US" dirty="0" smtClean="0"/>
              <a:t>Use something like Google Scholar to try to see if any other works cite the article</a:t>
            </a:r>
          </a:p>
          <a:p>
            <a:pPr lvl="1"/>
            <a:r>
              <a:rPr lang="en-US" dirty="0">
                <a:hlinkClick r:id="rId3"/>
              </a:rPr>
              <a:t>https://scholar.google.com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scholar.google.com/citations?view_op=new_profile&amp;hl=en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://scholar.google.com/citations?view_op=new_articles&amp;hl=en&amp;imq=author:%</a:t>
            </a:r>
            <a:r>
              <a:rPr lang="en-US" dirty="0" smtClean="0">
                <a:hlinkClick r:id="rId5"/>
              </a:rPr>
              <a:t>22Donald+Knuth%22</a:t>
            </a:r>
            <a:endParaRPr lang="en-US" dirty="0" smtClean="0"/>
          </a:p>
          <a:p>
            <a:pPr lvl="1"/>
            <a:r>
              <a:rPr lang="en-US" dirty="0" smtClean="0"/>
              <a:t>Some references are behind a pay wall meaning you would be able to freely view them.</a:t>
            </a:r>
          </a:p>
          <a:p>
            <a:pPr lvl="1"/>
            <a:r>
              <a:rPr lang="en-US" dirty="0" smtClean="0"/>
              <a:t>Some libraries have access to thousands of articles and professional journals</a:t>
            </a:r>
          </a:p>
          <a:p>
            <a:r>
              <a:rPr lang="en-US" dirty="0" smtClean="0"/>
              <a:t>Original Article</a:t>
            </a:r>
          </a:p>
          <a:p>
            <a:pPr lvl="1"/>
            <a:r>
              <a:rPr lang="en-US" dirty="0">
                <a:hlinkClick r:id="rId2"/>
              </a:rPr>
              <a:t>http://organizationsandmarkets.com/2010/08/31/how-to-read-an-academic-article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Advice on Reading Academic </a:t>
            </a:r>
            <a:r>
              <a:rPr lang="en-US" b="1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by reading the introduction and conclusion</a:t>
            </a:r>
          </a:p>
          <a:p>
            <a:pPr lvl="1"/>
            <a:r>
              <a:rPr lang="en-US" dirty="0"/>
              <a:t>This is the fastest way to determine the problem statement and the approach taken to the problem by the </a:t>
            </a:r>
            <a:r>
              <a:rPr lang="en-US" dirty="0" smtClean="0"/>
              <a:t>authors of the paper</a:t>
            </a:r>
          </a:p>
          <a:p>
            <a:r>
              <a:rPr lang="en-US" dirty="0"/>
              <a:t>Scan the paper and determine the Purpose, Structure, and Direction before reading for a detailed </a:t>
            </a:r>
            <a:r>
              <a:rPr lang="en-US" dirty="0" smtClean="0"/>
              <a:t>understanding</a:t>
            </a:r>
          </a:p>
          <a:p>
            <a:pPr lvl="1"/>
            <a:r>
              <a:rPr lang="en-US" dirty="0" smtClean="0"/>
              <a:t>This article does not go in depth about what a scan is but to recap</a:t>
            </a:r>
          </a:p>
          <a:p>
            <a:pPr lvl="2"/>
            <a:r>
              <a:rPr lang="en-US" dirty="0"/>
              <a:t>Skim the middle, looking at section titles, tables, figures</a:t>
            </a:r>
          </a:p>
          <a:p>
            <a:pPr lvl="2"/>
            <a:r>
              <a:rPr lang="en-US" dirty="0"/>
              <a:t>Get a feel for the style and flow of the article.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574339" cy="54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Advice on Reading Academic </a:t>
            </a:r>
            <a:r>
              <a:rPr lang="en-US" b="1" dirty="0" smtClean="0"/>
              <a:t>Papers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5891"/>
            <a:ext cx="10018713" cy="4385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not read every single word! </a:t>
            </a:r>
            <a:endParaRPr lang="en-US" dirty="0" smtClean="0"/>
          </a:p>
          <a:p>
            <a:pPr lvl="1"/>
            <a:r>
              <a:rPr lang="en-US" dirty="0"/>
              <a:t>There are bound to be words or phrases that trip you up as you read. </a:t>
            </a:r>
            <a:endParaRPr lang="en-US" dirty="0" smtClean="0"/>
          </a:p>
          <a:p>
            <a:pPr lvl="1"/>
            <a:r>
              <a:rPr lang="en-US" dirty="0"/>
              <a:t>If you take the time to continually re-read a word, phrase, or paragraph until you completely understand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then you will end up wasting quite a bit of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Often a term/word is explained in detail later in the paper</a:t>
            </a:r>
          </a:p>
          <a:p>
            <a:pPr lvl="1"/>
            <a:r>
              <a:rPr lang="en-US" dirty="0" smtClean="0"/>
              <a:t>If after reading through the paper it is still unclear</a:t>
            </a:r>
          </a:p>
          <a:p>
            <a:pPr lvl="2"/>
            <a:r>
              <a:rPr lang="en-US" dirty="0" smtClean="0"/>
              <a:t>Then look at citations if there are any for the terms</a:t>
            </a:r>
          </a:p>
          <a:p>
            <a:pPr lvl="1"/>
            <a:r>
              <a:rPr lang="en-US" dirty="0" smtClean="0"/>
              <a:t>If this still doesn’t work then look online for more resources about this word</a:t>
            </a:r>
          </a:p>
          <a:p>
            <a:pPr lvl="1"/>
            <a:r>
              <a:rPr lang="en-US" dirty="0" smtClean="0"/>
              <a:t>The main point I believe that the article is addressing is not to get stuck on a word and lose the forest for the tree so to speak.</a:t>
            </a:r>
          </a:p>
        </p:txBody>
      </p:sp>
    </p:spTree>
    <p:extLst>
      <p:ext uri="{BB962C8B-B14F-4D97-AF65-F5344CB8AC3E}">
        <p14:creationId xmlns:p14="http://schemas.microsoft.com/office/powerpoint/2010/main" val="2974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707689" cy="1752599"/>
          </a:xfrm>
        </p:spPr>
        <p:txBody>
          <a:bodyPr/>
          <a:lstStyle/>
          <a:p>
            <a:r>
              <a:rPr lang="en-US" b="1"/>
              <a:t>Advice on Reading Academic Papers Continued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scanning the paper and then reading the paper in detail</a:t>
            </a:r>
          </a:p>
          <a:p>
            <a:pPr lvl="1"/>
            <a:r>
              <a:rPr lang="en-US" dirty="0" smtClean="0"/>
              <a:t>Try not to ponder too much about the implications of the paper as you are reading</a:t>
            </a:r>
          </a:p>
          <a:p>
            <a:pPr lvl="1"/>
            <a:r>
              <a:rPr lang="en-US" dirty="0"/>
              <a:t>Try </a:t>
            </a:r>
            <a:r>
              <a:rPr lang="en-US" dirty="0" smtClean="0"/>
              <a:t>to first </a:t>
            </a:r>
            <a:r>
              <a:rPr lang="en-US" dirty="0"/>
              <a:t>identify the main point of the article</a:t>
            </a:r>
            <a:r>
              <a:rPr lang="en-US" dirty="0" smtClean="0"/>
              <a:t>, its </a:t>
            </a:r>
            <a:r>
              <a:rPr lang="en-US" dirty="0"/>
              <a:t>strengths and weaknesses</a:t>
            </a:r>
          </a:p>
          <a:p>
            <a:pPr lvl="1"/>
            <a:r>
              <a:rPr lang="en-US" dirty="0" smtClean="0"/>
              <a:t>This way your own opinions don’t cloud the main point of the article and instead you get the main that the author is trying to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494329" cy="1752599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How to read and understand a scientific paper: </a:t>
            </a:r>
            <a:r>
              <a:rPr lang="en-US" b="1" dirty="0" smtClean="0">
                <a:hlinkClick r:id="rId2"/>
              </a:rPr>
              <a:t/>
            </a:r>
            <a:br>
              <a:rPr lang="en-US" b="1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a </a:t>
            </a:r>
            <a:r>
              <a:rPr lang="en-US" b="1" dirty="0">
                <a:hlinkClick r:id="rId2"/>
              </a:rPr>
              <a:t>guide for </a:t>
            </a:r>
            <a:r>
              <a:rPr lang="en-US" b="1" dirty="0" smtClean="0">
                <a:hlinkClick r:id="rId2"/>
              </a:rPr>
              <a:t>non-scientists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Before trying to form opinions about a given field you need to become familiar with current research in the field</a:t>
            </a:r>
          </a:p>
          <a:p>
            <a:r>
              <a:rPr lang="en-US" dirty="0" smtClean="0"/>
              <a:t>There are 2 types of Research Articles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rimary </a:t>
            </a:r>
            <a:r>
              <a:rPr lang="en-US" b="1" dirty="0"/>
              <a:t>R</a:t>
            </a:r>
            <a:r>
              <a:rPr lang="en-US" b="1" dirty="0" smtClean="0"/>
              <a:t>esearch </a:t>
            </a:r>
            <a:r>
              <a:rPr lang="en-US" b="1" dirty="0"/>
              <a:t>A</a:t>
            </a:r>
            <a:r>
              <a:rPr lang="en-US" b="1" dirty="0" smtClean="0"/>
              <a:t>rticle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eer-reviewed </a:t>
            </a:r>
            <a:r>
              <a:rPr lang="en-US" dirty="0"/>
              <a:t>report of new research on a specific question (or questions). </a:t>
            </a:r>
            <a:endParaRPr lang="en-US" dirty="0" smtClean="0"/>
          </a:p>
          <a:p>
            <a:pPr lvl="1"/>
            <a:r>
              <a:rPr lang="en-US" b="1" dirty="0"/>
              <a:t>Review </a:t>
            </a:r>
            <a:r>
              <a:rPr lang="en-US" b="1" dirty="0" smtClean="0"/>
              <a:t>articles</a:t>
            </a:r>
          </a:p>
          <a:p>
            <a:pPr lvl="2"/>
            <a:r>
              <a:rPr lang="en-US" dirty="0" smtClean="0"/>
              <a:t>Peer-reviewed reviewed but do not </a:t>
            </a:r>
            <a:r>
              <a:rPr lang="en-US" dirty="0"/>
              <a:t>present new </a:t>
            </a:r>
            <a:r>
              <a:rPr lang="en-US" dirty="0" smtClean="0"/>
              <a:t>information instead summarize </a:t>
            </a:r>
            <a:r>
              <a:rPr lang="en-US" dirty="0"/>
              <a:t>multiple primary research </a:t>
            </a:r>
            <a:r>
              <a:rPr lang="en-US" dirty="0" smtClean="0"/>
              <a:t>articles </a:t>
            </a:r>
            <a:r>
              <a:rPr lang="en-US" dirty="0"/>
              <a:t>to give </a:t>
            </a:r>
            <a:r>
              <a:rPr lang="en-US" dirty="0" smtClean="0"/>
              <a:t>some consensus</a:t>
            </a:r>
            <a:r>
              <a:rPr lang="en-US" dirty="0"/>
              <a:t>, debates, and unanswered questions within a </a:t>
            </a:r>
            <a:r>
              <a:rPr lang="en-US" dirty="0" smtClean="0"/>
              <a:t> given field</a:t>
            </a:r>
            <a:r>
              <a:rPr lang="en-US" dirty="0"/>
              <a:t>. </a:t>
            </a:r>
            <a:endParaRPr lang="en-US" dirty="0" smtClean="0"/>
          </a:p>
          <a:p>
            <a:pPr lvl="2"/>
            <a:r>
              <a:rPr lang="en-US" dirty="0" smtClean="0"/>
              <a:t>Depending on some fields the older the information they present there can exist inaccuracies. </a:t>
            </a:r>
          </a:p>
          <a:p>
            <a:pPr lvl="2"/>
            <a:r>
              <a:rPr lang="en-US" dirty="0" smtClean="0"/>
              <a:t>For example  a research on genomics done in 1999 compared to 2015 as one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356</TotalTime>
  <Words>1025</Words>
  <Application>Microsoft Macintosh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Papers We Love Raleigh-Durham</vt:lpstr>
      <vt:lpstr>White Paper vs Academic/Research Paper?</vt:lpstr>
      <vt:lpstr>How to read an academic article</vt:lpstr>
      <vt:lpstr>How to read an academic article continued</vt:lpstr>
      <vt:lpstr>How to read an academic article continued</vt:lpstr>
      <vt:lpstr>Advice on Reading Academic Papers</vt:lpstr>
      <vt:lpstr>Advice on Reading Academic Papers Continued</vt:lpstr>
      <vt:lpstr>Advice on Reading Academic Papers Continued</vt:lpstr>
      <vt:lpstr>How to read and understand a scientific paper:  a guide for non-scientists</vt:lpstr>
      <vt:lpstr>How to read and understand a scientific paper:  a guide for non-scientists continued</vt:lpstr>
      <vt:lpstr>How to read and understand a scientific paper:  a guide for non-scientists continued</vt:lpstr>
      <vt:lpstr>How to read and understand a scientific paper:  a guide for non-scientists continued</vt:lpstr>
      <vt:lpstr>Should I read Papers?</vt:lpstr>
      <vt:lpstr>Watch this video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54</cp:revision>
  <dcterms:created xsi:type="dcterms:W3CDTF">2016-12-15T14:25:01Z</dcterms:created>
  <dcterms:modified xsi:type="dcterms:W3CDTF">2017-01-09T01:08:36Z</dcterms:modified>
</cp:coreProperties>
</file>