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6"/>
  </p:notesMasterIdLst>
  <p:sldIdLst>
    <p:sldId id="256" r:id="rId5"/>
    <p:sldId id="315" r:id="rId6"/>
    <p:sldId id="257" r:id="rId7"/>
    <p:sldId id="282" r:id="rId8"/>
    <p:sldId id="270" r:id="rId9"/>
    <p:sldId id="273" r:id="rId10"/>
    <p:sldId id="271" r:id="rId11"/>
    <p:sldId id="288" r:id="rId12"/>
    <p:sldId id="289" r:id="rId13"/>
    <p:sldId id="290" r:id="rId14"/>
    <p:sldId id="274" r:id="rId15"/>
    <p:sldId id="272" r:id="rId16"/>
    <p:sldId id="291" r:id="rId17"/>
    <p:sldId id="293" r:id="rId18"/>
    <p:sldId id="276" r:id="rId19"/>
    <p:sldId id="266" r:id="rId20"/>
    <p:sldId id="278" r:id="rId21"/>
    <p:sldId id="294" r:id="rId22"/>
    <p:sldId id="279" r:id="rId23"/>
    <p:sldId id="295" r:id="rId24"/>
    <p:sldId id="296" r:id="rId25"/>
    <p:sldId id="260" r:id="rId26"/>
    <p:sldId id="297" r:id="rId27"/>
    <p:sldId id="298" r:id="rId28"/>
    <p:sldId id="262" r:id="rId29"/>
    <p:sldId id="259" r:id="rId30"/>
    <p:sldId id="300" r:id="rId31"/>
    <p:sldId id="283" r:id="rId32"/>
    <p:sldId id="302" r:id="rId33"/>
    <p:sldId id="304" r:id="rId34"/>
    <p:sldId id="308" r:id="rId35"/>
    <p:sldId id="310" r:id="rId36"/>
    <p:sldId id="311" r:id="rId37"/>
    <p:sldId id="280" r:id="rId38"/>
    <p:sldId id="285" r:id="rId39"/>
    <p:sldId id="312" r:id="rId40"/>
    <p:sldId id="261" r:id="rId41"/>
    <p:sldId id="313" r:id="rId42"/>
    <p:sldId id="258" r:id="rId43"/>
    <p:sldId id="286" r:id="rId44"/>
    <p:sldId id="26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4783D-B2E4-4F35-833F-44A8A739722F}" v="127" dt="2020-06-11T19:10:35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9186" autoAdjust="0"/>
  </p:normalViewPr>
  <p:slideViewPr>
    <p:cSldViewPr snapToGrid="0">
      <p:cViewPr varScale="1">
        <p:scale>
          <a:sx n="112" d="100"/>
          <a:sy n="112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F53B7-4D7C-4DF7-A8E0-05CDC0E0BCB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8CEF-C2D4-464D-BC9A-09141872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CEF-C2D4-464D-BC9A-09141872E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CEF-C2D4-464D-BC9A-09141872E1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CEF-C2D4-464D-BC9A-09141872E1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CEF-C2D4-464D-BC9A-09141872E1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4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CEF-C2D4-464D-BC9A-09141872E1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MRoman10-Regular"/>
                <a:sym typeface="Wingdings" panose="05000000000000000000" pitchFamily="2" charset="2"/>
              </a:rPr>
              <a:t>To Do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  <a:sym typeface="Wingdings" panose="05000000000000000000" pitchFamily="2" charset="2"/>
              </a:rPr>
              <a:t> Create </a:t>
            </a:r>
            <a:r>
              <a:rPr lang="en-US" sz="1800" b="0" i="0" u="none" strike="noStrike" baseline="0" dirty="0" err="1">
                <a:latin typeface="LMRoman10-Regular"/>
                <a:sym typeface="Wingdings" panose="05000000000000000000" pitchFamily="2" charset="2"/>
              </a:rPr>
              <a:t>Monotic</a:t>
            </a:r>
            <a:r>
              <a:rPr lang="en-US" sz="1800" b="0" i="0" u="none" strike="noStrike" baseline="0" dirty="0">
                <a:latin typeface="LMRoman10-Regular"/>
                <a:sym typeface="Wingdings" panose="05000000000000000000" pitchFamily="2" charset="2"/>
              </a:rPr>
              <a:t> </a:t>
            </a:r>
            <a:r>
              <a:rPr lang="en-US" sz="1800" b="0" i="0" u="none" strike="noStrike" baseline="0" dirty="0" err="1">
                <a:latin typeface="LMRoman10-Regular"/>
                <a:sym typeface="Wingdings" panose="05000000000000000000" pitchFamily="2" charset="2"/>
              </a:rPr>
              <a:t>SemiLattice</a:t>
            </a:r>
            <a:r>
              <a:rPr lang="en-US" sz="1800" b="0" i="0" u="none" strike="noStrike" baseline="0" dirty="0">
                <a:latin typeface="LMRoman10-Regular"/>
                <a:sym typeface="Wingdings" panose="05000000000000000000" pitchFamily="2" charset="2"/>
              </a:rPr>
              <a:t> diagram</a:t>
            </a:r>
          </a:p>
          <a:p>
            <a:pPr algn="l"/>
            <a:endParaRPr lang="en-US" sz="1800" b="0" i="0" u="none" strike="noStrike" baseline="0" dirty="0">
              <a:latin typeface="LMRoman10-Regular"/>
              <a:sym typeface="Wingdings" panose="05000000000000000000" pitchFamily="2" charset="2"/>
            </a:endParaRPr>
          </a:p>
          <a:p>
            <a:pPr algn="l"/>
            <a:r>
              <a:rPr lang="en-US" sz="1800" b="0" i="0" u="none" strike="noStrike" baseline="0" dirty="0">
                <a:latin typeface="LMRoman10-Regular"/>
                <a:sym typeface="Wingdings" panose="05000000000000000000" pitchFamily="2" charset="2"/>
              </a:rPr>
              <a:t>Talk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  <a:sym typeface="Wingdings" panose="05000000000000000000" pitchFamily="2" charset="2"/>
              </a:rPr>
              <a:t> </a:t>
            </a:r>
            <a:r>
              <a:rPr lang="en-US" sz="1800" b="0" i="0" u="none" strike="noStrike" baseline="0" dirty="0">
                <a:latin typeface="LMRoman10-Regular"/>
              </a:rPr>
              <a:t>A correct approach is to enforce a local invariant that implies the global invariant: e.g., rule that a client may not originate more </a:t>
            </a:r>
            <a:r>
              <a:rPr lang="en-US" sz="1800" b="0" i="1" u="none" strike="noStrike" baseline="0" dirty="0">
                <a:latin typeface="LMRoman10-Italic"/>
              </a:rPr>
              <a:t>decrement</a:t>
            </a:r>
            <a:r>
              <a:rPr lang="en-US" sz="1800" b="0" i="0" u="none" strike="noStrike" baseline="0" dirty="0">
                <a:latin typeface="LMRoman10-Regular"/>
              </a:rPr>
              <a:t>s than it originated </a:t>
            </a:r>
            <a:r>
              <a:rPr lang="en-US" sz="1800" b="0" i="1" u="none" strike="noStrike" baseline="0" dirty="0">
                <a:latin typeface="LMRoman10-Italic"/>
              </a:rPr>
              <a:t>increment</a:t>
            </a:r>
            <a:r>
              <a:rPr lang="en-US" sz="1800" b="0" i="0" u="none" strike="noStrike" baseline="0" dirty="0">
                <a:latin typeface="LMRoman10-Regular"/>
              </a:rPr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CEF-C2D4-464D-BC9A-09141872E1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CEF-C2D4-464D-BC9A-09141872E1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8CEF-C2D4-464D-BC9A-09141872E1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52ED-C819-4CDD-8A87-DB9DB8DB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57C7E-311E-49A9-B04C-66956F77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9BAE-25ED-4EAE-9098-9CF8BDC7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4C5D-5A98-45F1-9FE3-DE1AAE0E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DFA2-7165-4494-820A-88A90D77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F93F-4B7D-4AC3-A6C9-F1DA0D03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254D-36C5-471F-BF89-1E6498457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15877-E721-4141-BDEC-07E27F2F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64BF-48E9-455A-9DCF-EBF4760C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055A-0355-43DC-9C4F-8D699303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11A6C-7AB1-4C03-AA70-131F300D8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5574-AA5E-4A40-BE79-F630F26C8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E8FA-5E1D-4D1C-9C21-A40CC922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A96-C815-4549-8A43-2D109770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6473-8053-47AE-8E93-4977BD03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CD9D-A17D-4D19-9840-D822CADC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A76F-A576-48CC-92D2-AAC17E0E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F4ED-E08D-4876-AE0A-80075894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09CB-E483-4A36-B266-43F77ADE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32E3-EC33-4C0F-8646-E3BB09B8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1B2A-6330-4280-AEDE-B14BC0C9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AD808-6E8C-46B6-AB63-88EB418B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06D8-0A38-437C-9A75-C8E701E2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0F61-5AD7-4B0F-8343-E8FEB5ED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53CB-BD9A-45A6-8F2D-11FFC51A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6975-7A43-438B-AAAD-775D2799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B429-46AB-49D6-B3C2-33AD6377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E4055-2F45-4840-9B1C-BB6C889C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D8AD4-2B02-4CF9-931B-7E3D097B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410C6-14F2-47D1-B68C-E3A27EE8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A82B-915A-4691-B763-FDE48152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95F9-1F11-45BB-A678-6D61D6EC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3A62-29FA-4AB3-9C1E-A617F16A1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70A57-CA78-4A1F-BFFD-7465408D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A4ECC-6E68-4810-94CB-88DB9BD9B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C87DB-656E-4100-869D-2C86C6DE8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F1BDE-1540-4A87-8B37-F1F53DA5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77575-3A05-4385-862B-5349B33B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C1E83-D43F-421C-9FC2-9F9BE5C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DB52-CB9E-4279-97C8-1F4CA93F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F55F7-2693-4F35-893F-FED76E1B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4DAB5-67A2-40E1-A2A6-FB91C296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E4219-04EC-440F-B5AF-D40D1C8E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DB26A-704A-4B9D-89E1-6BF2BCA3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3C1C1-A190-4813-BD4F-15646FC0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0DE6B-586B-4F31-9E6B-DABCC55D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406C-7F80-4605-8CEA-A3F85C5F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8931-F937-4F58-BF95-7B19314A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A3811-516C-4D25-8292-0269126E5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8796F-E72C-4F16-B447-DD5F14A8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D7568-537C-45E7-A950-C46E9C14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04059-B248-464F-B2EE-BAE0B99E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2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12FF-2317-4E4E-8D93-24A7925A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485E3-9704-4212-968E-6D0C76E7C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3847C-6DDC-4130-8CB5-0B61C2225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09D12-F22B-44DC-A2C1-6FEB33D0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98FC-0E42-4DF1-9DF1-F6A75A9D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ECA58-46FA-4408-AD5C-F0CC9354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9CBC0-B257-44E7-8278-AAF3859A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170D-1D12-4A34-9C7C-CD1B1C02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340A-46B6-42C6-A42A-61068B229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6E0-034F-4966-9BB1-1F4E612489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839C-22BC-4AB5-8391-84DBE3488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2D59-ECA3-4010-B468-E295F50A8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D528-3399-4B96-90F3-45E6449C5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iak.com/why-vector-clocks-are-easy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lis.org/blog/safety-and-liveness-eventual-consistency-is-not-safe" TargetMode="External"/><Relationship Id="rId2" Type="http://schemas.openxmlformats.org/officeDocument/2006/relationships/hyperlink" Target="http://christophermeiklejohn.com/crdt/2014/07/22/readings-in-crd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iak.com/riak/kv/2.0.2/learn/concepts/crdts/" TargetMode="External"/><Relationship Id="rId5" Type="http://schemas.openxmlformats.org/officeDocument/2006/relationships/hyperlink" Target="https://redislabs.com/redis-enterprise/technology/active-active-geo-distribution/" TargetMode="External"/><Relationship Id="rId4" Type="http://schemas.openxmlformats.org/officeDocument/2006/relationships/hyperlink" Target="http://jtfmumm.com/blog/2015/11/17/crdt-primer-1-defanging-order-theor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CB60-1760-4854-A783-51DB30CC0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i="0" u="none" strike="noStrike" baseline="0" dirty="0">
                <a:latin typeface="LMRoman12-Bold-Identity-H"/>
              </a:rPr>
              <a:t>Conflict-free Replicated Data Types</a:t>
            </a:r>
            <a:br>
              <a:rPr lang="en-US" sz="4800" b="1" i="0" u="none" strike="noStrike" baseline="0" dirty="0">
                <a:latin typeface="LMRoman12-Bold-Identity-H"/>
              </a:rPr>
            </a:br>
            <a:r>
              <a:rPr lang="pt-BR" sz="1800" b="0" i="0" u="none" strike="noStrike" baseline="0" dirty="0">
                <a:latin typeface="LMRoman12-Regular-Identity-H"/>
              </a:rPr>
              <a:t>Marc Shapiro, Nuno Preguiça, Carlos Baquero, Marek Zawirski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759E5-7FEE-403E-A2B4-60477D85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8460" y="4486193"/>
            <a:ext cx="9144000" cy="1655762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Shashwat Gupta</a:t>
            </a:r>
          </a:p>
        </p:txBody>
      </p:sp>
    </p:spTree>
    <p:extLst>
      <p:ext uri="{BB962C8B-B14F-4D97-AF65-F5344CB8AC3E}">
        <p14:creationId xmlns:p14="http://schemas.microsoft.com/office/powerpoint/2010/main" val="59725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64E0-204C-4F3D-B6B6-5138859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Editing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6C5D-6E50-4F67-B6C0-EAEB0221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1F949-9DF4-4CC5-9409-71CF9ACD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96" y="4741819"/>
            <a:ext cx="1104900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DE768-AB35-4B6F-838E-E97E5258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01" y="2099023"/>
            <a:ext cx="952500" cy="78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EFF4A-CF84-438C-87EF-DBAD11188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524" y="2099023"/>
            <a:ext cx="790575" cy="952500"/>
          </a:xfrm>
          <a:prstGeom prst="rect">
            <a:avLst/>
          </a:prstGeom>
        </p:spPr>
      </p:pic>
      <p:graphicFrame>
        <p:nvGraphicFramePr>
          <p:cNvPr id="15" name="Table 21">
            <a:extLst>
              <a:ext uri="{FF2B5EF4-FFF2-40B4-BE49-F238E27FC236}">
                <a16:creationId xmlns:a16="http://schemas.microsoft.com/office/drawing/2014/main" id="{C64469C8-BD34-4BDB-BDF4-293B7C782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84946"/>
              </p:ext>
            </p:extLst>
          </p:nvPr>
        </p:nvGraphicFramePr>
        <p:xfrm>
          <a:off x="2170244" y="2930202"/>
          <a:ext cx="15646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71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260771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260771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260771">
                  <a:extLst>
                    <a:ext uri="{9D8B030D-6E8A-4147-A177-3AD203B41FA5}">
                      <a16:colId xmlns:a16="http://schemas.microsoft.com/office/drawing/2014/main" val="1569695980"/>
                    </a:ext>
                  </a:extLst>
                </a:gridCol>
                <a:gridCol w="260771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  <a:gridCol w="260771">
                  <a:extLst>
                    <a:ext uri="{9D8B030D-6E8A-4147-A177-3AD203B41FA5}">
                      <a16:colId xmlns:a16="http://schemas.microsoft.com/office/drawing/2014/main" val="1822943861"/>
                    </a:ext>
                  </a:extLst>
                </a:gridCol>
              </a:tblGrid>
              <a:tr h="338313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3383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  <p:graphicFrame>
        <p:nvGraphicFramePr>
          <p:cNvPr id="17" name="Table 21">
            <a:extLst>
              <a:ext uri="{FF2B5EF4-FFF2-40B4-BE49-F238E27FC236}">
                <a16:creationId xmlns:a16="http://schemas.microsoft.com/office/drawing/2014/main" id="{EFC5AD13-3EE6-4385-BE78-F363A3ACF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41631"/>
              </p:ext>
            </p:extLst>
          </p:nvPr>
        </p:nvGraphicFramePr>
        <p:xfrm>
          <a:off x="8355044" y="2867206"/>
          <a:ext cx="1685480" cy="74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95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258395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258395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258395">
                  <a:extLst>
                    <a:ext uri="{9D8B030D-6E8A-4147-A177-3AD203B41FA5}">
                      <a16:colId xmlns:a16="http://schemas.microsoft.com/office/drawing/2014/main" val="4135062225"/>
                    </a:ext>
                  </a:extLst>
                </a:gridCol>
                <a:gridCol w="266149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  <a:gridCol w="385751">
                  <a:extLst>
                    <a:ext uri="{9D8B030D-6E8A-4147-A177-3AD203B41FA5}">
                      <a16:colId xmlns:a16="http://schemas.microsoft.com/office/drawing/2014/main" val="960367169"/>
                    </a:ext>
                  </a:extLst>
                </a:gridCol>
              </a:tblGrid>
              <a:tr h="27519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6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6559-80D8-426A-9809-58967539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47B3-3B47-4BAD-8598-F98BE72D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60901" cy="3548041"/>
          </a:xfrm>
        </p:spPr>
        <p:txBody>
          <a:bodyPr/>
          <a:lstStyle/>
          <a:p>
            <a:r>
              <a:rPr lang="en-US" dirty="0"/>
              <a:t>Affinized replica is required to keep the state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</a:t>
            </a:r>
          </a:p>
          <a:p>
            <a:pPr marL="0" indent="0">
              <a:buNone/>
            </a:pPr>
            <a:r>
              <a:rPr lang="en-US" dirty="0"/>
              <a:t>Single Point of Failure!!</a:t>
            </a:r>
          </a:p>
        </p:txBody>
      </p:sp>
    </p:spTree>
    <p:extLst>
      <p:ext uri="{BB962C8B-B14F-4D97-AF65-F5344CB8AC3E}">
        <p14:creationId xmlns:p14="http://schemas.microsoft.com/office/powerpoint/2010/main" val="201045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30A8-1F99-487D-8103-FE9222C1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4661-8D52-4480-868A-F5FDBBC2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Quorum based Approach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Paxos</a:t>
            </a:r>
            <a:r>
              <a:rPr lang="en-US" dirty="0"/>
              <a:t> Or Raft</a:t>
            </a:r>
          </a:p>
          <a:p>
            <a:pPr lvl="1"/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Consensus is hard</a:t>
            </a:r>
          </a:p>
          <a:p>
            <a:pPr lvl="1"/>
            <a:r>
              <a:rPr lang="en-US" dirty="0"/>
              <a:t>Can only tolerate N/2 machine failures</a:t>
            </a:r>
          </a:p>
          <a:p>
            <a:pPr lvl="1"/>
            <a:r>
              <a:rPr lang="en-US" dirty="0"/>
              <a:t>Its slow</a:t>
            </a:r>
          </a:p>
        </p:txBody>
      </p:sp>
    </p:spTree>
    <p:extLst>
      <p:ext uri="{BB962C8B-B14F-4D97-AF65-F5344CB8AC3E}">
        <p14:creationId xmlns:p14="http://schemas.microsoft.com/office/powerpoint/2010/main" val="301765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3ABF-2D3B-4381-9ADA-53B496C8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3E2B-4AD3-4FBC-B75B-12AA3ADC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Online for editing</a:t>
            </a:r>
          </a:p>
          <a:p>
            <a:r>
              <a:rPr lang="en-US" dirty="0"/>
              <a:t>Server have Knowledge of your document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1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EA3-DDF3-43B9-B19F-363908C0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Editing(CRDTs)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97262-E638-4CC9-B8A1-0F61E6B0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01" y="2099023"/>
            <a:ext cx="952500" cy="78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548FD-B14E-4151-960D-3C2B9B02B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524" y="2099023"/>
            <a:ext cx="790575" cy="952500"/>
          </a:xfrm>
          <a:prstGeom prst="rect">
            <a:avLst/>
          </a:prstGeom>
        </p:spPr>
      </p:pic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46F09A3-1CC3-4E15-AA8E-03DAA2A7B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0770"/>
              </p:ext>
            </p:extLst>
          </p:nvPr>
        </p:nvGraphicFramePr>
        <p:xfrm>
          <a:off x="2086669" y="2801143"/>
          <a:ext cx="1759104" cy="82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776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439776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439776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439776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</a:tblGrid>
              <a:tr h="338253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  <p:graphicFrame>
        <p:nvGraphicFramePr>
          <p:cNvPr id="23" name="Table 21">
            <a:extLst>
              <a:ext uri="{FF2B5EF4-FFF2-40B4-BE49-F238E27FC236}">
                <a16:creationId xmlns:a16="http://schemas.microsoft.com/office/drawing/2014/main" id="{59CF6625-E3C0-4A1B-973C-88B76134D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33312"/>
              </p:ext>
            </p:extLst>
          </p:nvPr>
        </p:nvGraphicFramePr>
        <p:xfrm>
          <a:off x="8299414" y="2853886"/>
          <a:ext cx="1759104" cy="74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776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439776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439776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439776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</a:tblGrid>
              <a:tr h="27519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7E842F7-06F2-4315-837E-B5B05315A4A4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16200000" flipH="1">
            <a:off x="6050756" y="-1333533"/>
            <a:ext cx="171450" cy="8598661"/>
          </a:xfrm>
          <a:prstGeom prst="curvedConnector3">
            <a:avLst>
              <a:gd name="adj1" fmla="val 1541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6AD86C9-A391-43F1-9660-233E252AA0EB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313402" y="2432320"/>
            <a:ext cx="8122413" cy="57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952DED-B827-4D16-B539-1A4826E4FE64}"/>
              </a:ext>
            </a:extLst>
          </p:cNvPr>
          <p:cNvSpPr txBox="1"/>
          <p:nvPr/>
        </p:nvSpPr>
        <p:spPr>
          <a:xfrm>
            <a:off x="4771144" y="4684734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L at position after 3a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5FFE1-736E-4243-9DDD-341431A83922}"/>
              </a:ext>
            </a:extLst>
          </p:cNvPr>
          <p:cNvSpPr txBox="1"/>
          <p:nvPr/>
        </p:nvSpPr>
        <p:spPr>
          <a:xfrm>
            <a:off x="5577812" y="2081005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! at position after 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572EF-E3F3-4DEC-9A3B-23130A750325}"/>
              </a:ext>
            </a:extLst>
          </p:cNvPr>
          <p:cNvSpPr txBox="1"/>
          <p:nvPr/>
        </p:nvSpPr>
        <p:spPr>
          <a:xfrm>
            <a:off x="471813" y="1648220"/>
            <a:ext cx="36638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DC1E5-E644-4D1D-BA2C-2422DECCA2B5}"/>
              </a:ext>
            </a:extLst>
          </p:cNvPr>
          <p:cNvSpPr txBox="1"/>
          <p:nvPr/>
        </p:nvSpPr>
        <p:spPr>
          <a:xfrm>
            <a:off x="10831099" y="1595768"/>
            <a:ext cx="36638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48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F469-4A53-47CB-88F7-6476388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CRDT Definition (From Wikipedia)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7947-79E8-4320-92E4-E06122AC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 distributed computing, a conflict-free replicated data type (CRDT) is a data structure which can be replicated across multiple computers in a network, where the replicas can be updated independently and </a:t>
            </a:r>
            <a:r>
              <a:rPr lang="en-US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concurrently without coordination between the replicas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and where it is always </a:t>
            </a:r>
            <a:r>
              <a:rPr lang="en-US" dirty="0">
                <a:solidFill>
                  <a:srgbClr val="202122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mathematically possible to resolve inconsistencies which might result</a:t>
            </a:r>
          </a:p>
        </p:txBody>
      </p:sp>
    </p:spTree>
    <p:extLst>
      <p:ext uri="{BB962C8B-B14F-4D97-AF65-F5344CB8AC3E}">
        <p14:creationId xmlns:p14="http://schemas.microsoft.com/office/powerpoint/2010/main" val="123157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AD4A-D7D4-4607-9A49-72FE1680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4188-3343-4165-B783-09AFAF2F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6000" cy="333692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 offers local latency on read and write operations, regardless of the number of geo-replicated regions and their distance from each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 enables seamless conflict resolution (“conflict-free”) for simple as well as  complex data types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Even if the majority of geo-replicated regions are down, the remaining geo-replicated regions are uninterrupted and can continue to handle read and write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7199-CE3C-4054-A282-73F3F270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Basic CRDT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4062-4ECC-4FE1-9036-81C1539D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Flags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Denotes whether a event happened or not.</a:t>
            </a:r>
          </a:p>
        </p:txBody>
      </p:sp>
    </p:spTree>
    <p:extLst>
      <p:ext uri="{BB962C8B-B14F-4D97-AF65-F5344CB8AC3E}">
        <p14:creationId xmlns:p14="http://schemas.microsoft.com/office/powerpoint/2010/main" val="7906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E47ED-F332-45C0-8C4F-3B84578D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State Based CRDTs</a:t>
            </a:r>
            <a:endParaRPr lang="en-US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B766-C738-489B-A3B4-925BC79F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Join Semilattice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967-1833-49B9-9D96-9F7CA2AC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Total Order</a:t>
            </a:r>
          </a:p>
        </p:txBody>
      </p:sp>
      <p:pic>
        <p:nvPicPr>
          <p:cNvPr id="1026" name="Picture 2" descr="5 through 10">
            <a:extLst>
              <a:ext uri="{FF2B5EF4-FFF2-40B4-BE49-F238E27FC236}">
                <a16:creationId xmlns:a16="http://schemas.microsoft.com/office/drawing/2014/main" id="{E943CE97-A85E-4AD3-AA9F-7A63A8B9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08" y="1825625"/>
            <a:ext cx="4371584" cy="49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A5DF-40FD-4E42-81A6-B1D4812F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5DCCAC-9DDD-4A05-A432-05C5EAFAC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452" y="2034476"/>
            <a:ext cx="5710492" cy="25090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Shashwat Gupta</a:t>
            </a:r>
          </a:p>
          <a:p>
            <a:r>
              <a:rPr lang="en-US" dirty="0"/>
              <a:t>Principal Software Engineer @ Microsoft</a:t>
            </a:r>
          </a:p>
          <a:p>
            <a:endParaRPr lang="en-US" dirty="0"/>
          </a:p>
          <a:p>
            <a:r>
              <a:rPr lang="en-US" dirty="0"/>
              <a:t>Currently works on Azure Active Directory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picture containing person, indoor, table, sitting&#10;&#10;Description automatically generated">
            <a:extLst>
              <a:ext uri="{FF2B5EF4-FFF2-40B4-BE49-F238E27FC236}">
                <a16:creationId xmlns:a16="http://schemas.microsoft.com/office/drawing/2014/main" id="{24CFCE90-07F2-4A5F-8F5C-F94D65A6D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32" y="1532582"/>
            <a:ext cx="3184143" cy="4048529"/>
          </a:xfrm>
        </p:spPr>
      </p:pic>
    </p:spTree>
    <p:extLst>
      <p:ext uri="{BB962C8B-B14F-4D97-AF65-F5344CB8AC3E}">
        <p14:creationId xmlns:p14="http://schemas.microsoft.com/office/powerpoint/2010/main" val="305821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394A-1205-4202-8358-D009B21D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Join Semilattice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23A4-0EB1-4ACE-B997-3E007010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ocated-in Order">
            <a:extLst>
              <a:ext uri="{FF2B5EF4-FFF2-40B4-BE49-F238E27FC236}">
                <a16:creationId xmlns:a16="http://schemas.microsoft.com/office/drawing/2014/main" id="{64336171-4197-45C0-9205-9C6AB661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78" y="1690688"/>
            <a:ext cx="8103034" cy="515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DB7-40C4-4012-B905-B6910491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6C76-0F22-4C49-B293-3C90EDF8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Not a Join Semi-lattice">
            <a:extLst>
              <a:ext uri="{FF2B5EF4-FFF2-40B4-BE49-F238E27FC236}">
                <a16:creationId xmlns:a16="http://schemas.microsoft.com/office/drawing/2014/main" id="{3370E10A-808D-44DD-B924-BF0956BF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5" y="780123"/>
            <a:ext cx="7030884" cy="53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2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4F97-5E8A-43C3-91BA-CE9B1933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79" y="365125"/>
            <a:ext cx="10689921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n-ea"/>
                <a:cs typeface="+mn-cs"/>
              </a:rPr>
              <a:t>State-based Convergent Replicated Data Type (</a:t>
            </a:r>
            <a:r>
              <a:rPr lang="en-US" dirty="0" err="1">
                <a:ea typeface="+mn-ea"/>
                <a:cs typeface="+mn-cs"/>
              </a:rPr>
              <a:t>CvRDT</a:t>
            </a:r>
            <a:r>
              <a:rPr lang="en-US" dirty="0">
                <a:ea typeface="+mn-ea"/>
                <a:cs typeface="+mn-cs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0CFD-C358-4D0E-8B1D-1496B9C3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3600" dirty="0"/>
          </a:p>
          <a:p>
            <a:pPr algn="l"/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81274-FFB7-404F-B4CA-07031E59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36" y="2016690"/>
            <a:ext cx="7077345" cy="27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C997-798D-4764-9B62-D98E80B4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 for </a:t>
            </a:r>
            <a:r>
              <a:rPr lang="en-US" dirty="0" err="1">
                <a:ea typeface="+mn-ea"/>
                <a:cs typeface="+mn-cs"/>
              </a:rPr>
              <a:t>CvRDT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6CDF-7E43-4032-839F-0A0C6176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its states form a Join semilattice and merge computes a </a:t>
            </a:r>
            <a:r>
              <a:rPr lang="en-US" b="1" dirty="0"/>
              <a:t>Least </a:t>
            </a:r>
            <a:r>
              <a:rPr lang="en-US" b="1" dirty="0" err="1"/>
              <a:t>Uppper</a:t>
            </a:r>
            <a:r>
              <a:rPr lang="en-US" b="1" dirty="0"/>
              <a:t> Bound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92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8E6D-E3CF-4E9B-9BB0-A9C4477F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CRDT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0541-1494-4F0F-A4CD-E974BD51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a tuple (S, ≤, s0, q, </a:t>
            </a:r>
            <a:r>
              <a:rPr lang="en-US" dirty="0" err="1"/>
              <a:t>u,m</a:t>
            </a:r>
            <a:r>
              <a:rPr lang="en-US" dirty="0"/>
              <a:t>).</a:t>
            </a:r>
          </a:p>
          <a:p>
            <a:pPr algn="l"/>
            <a:r>
              <a:rPr lang="en-US" dirty="0"/>
              <a:t>The replica at process pi has state</a:t>
            </a:r>
          </a:p>
          <a:p>
            <a:pPr lvl="1"/>
            <a:r>
              <a:rPr lang="en-US" sz="2800" dirty="0" err="1"/>
              <a:t>si</a:t>
            </a:r>
            <a:r>
              <a:rPr lang="en-US" sz="2800" dirty="0"/>
              <a:t> ∈ S, called its payload; </a:t>
            </a:r>
          </a:p>
          <a:p>
            <a:pPr lvl="1"/>
            <a:r>
              <a:rPr lang="en-US" sz="2800" dirty="0"/>
              <a:t>Initial state is s0. </a:t>
            </a:r>
          </a:p>
          <a:p>
            <a:pPr lvl="1"/>
            <a:r>
              <a:rPr lang="en-US" sz="2800" dirty="0"/>
              <a:t>A client of the object may</a:t>
            </a:r>
          </a:p>
          <a:p>
            <a:pPr lvl="2"/>
            <a:r>
              <a:rPr lang="en-US" sz="2400" dirty="0"/>
              <a:t>read the state of the object via query method q </a:t>
            </a:r>
          </a:p>
          <a:p>
            <a:pPr lvl="2"/>
            <a:r>
              <a:rPr lang="en-US" sz="2400" dirty="0"/>
              <a:t>modify it via update method u.</a:t>
            </a:r>
          </a:p>
          <a:p>
            <a:pPr lvl="2"/>
            <a:r>
              <a:rPr lang="en-US" sz="2400" dirty="0"/>
              <a:t>method m serves to merge the state from a remote replica. </a:t>
            </a:r>
          </a:p>
        </p:txBody>
      </p:sp>
    </p:spTree>
    <p:extLst>
      <p:ext uri="{BB962C8B-B14F-4D97-AF65-F5344CB8AC3E}">
        <p14:creationId xmlns:p14="http://schemas.microsoft.com/office/powerpoint/2010/main" val="806790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2021-3888-45D2-8EC8-C7017BD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(G-Counter &amp; PN-Counter)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9D54-B362-4E4C-8539-D438A22C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MRoman10-Regular"/>
              </a:rPr>
              <a:t>G Counter  </a:t>
            </a:r>
            <a:r>
              <a:rPr lang="en-US" sz="1800" b="0" i="0" u="none" strike="noStrike" baseline="0" dirty="0">
                <a:latin typeface="LMRoman10-Regular"/>
                <a:sym typeface="Wingdings" panose="05000000000000000000" pitchFamily="2" charset="2"/>
              </a:rPr>
              <a:t> </a:t>
            </a:r>
            <a:r>
              <a:rPr lang="en-US" sz="1800" b="0" i="0" u="none" strike="noStrike" baseline="0" dirty="0">
                <a:latin typeface="LMRoman10-Regular"/>
              </a:rPr>
              <a:t>P2P “I Like It/I Don’t Like It” poll, as is common in social networks.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</a:rPr>
              <a:t>PN Counter </a:t>
            </a:r>
            <a:r>
              <a:rPr lang="en-US" sz="1800" b="0" i="0" u="none" strike="noStrike" baseline="0" dirty="0">
                <a:latin typeface="LMRoman10-Regular"/>
                <a:sym typeface="Wingdings" panose="05000000000000000000" pitchFamily="2" charset="2"/>
              </a:rPr>
              <a:t> </a:t>
            </a:r>
            <a:r>
              <a:rPr lang="en-US" sz="1800" b="0" i="0" u="none" strike="noStrike" baseline="0" dirty="0">
                <a:latin typeface="LMRoman10-Regular"/>
              </a:rPr>
              <a:t>to count the number of users logged in to a P2P application such as Skype.</a:t>
            </a:r>
          </a:p>
          <a:p>
            <a:pPr algn="l"/>
            <a:endParaRPr lang="en-US" sz="1800" dirty="0">
              <a:latin typeface="LMRoman10-Regula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MRoman10-Regular"/>
              </a:rPr>
              <a:t>This data type is a </a:t>
            </a:r>
            <a:r>
              <a:rPr lang="en-US" sz="1800" b="0" i="0" u="none" strike="noStrike" baseline="0" dirty="0" err="1">
                <a:latin typeface="LMRoman10-Regular"/>
              </a:rPr>
              <a:t>CvRDT</a:t>
            </a:r>
            <a:r>
              <a:rPr lang="en-US" sz="1800" b="0" i="0" u="none" strike="noStrike" baseline="0" dirty="0">
                <a:latin typeface="LMRoman10-Regular"/>
              </a:rPr>
              <a:t>, as its states form a monotonic semilattice, and </a:t>
            </a:r>
            <a:r>
              <a:rPr lang="en-US" sz="1800" b="0" i="1" u="none" strike="noStrike" baseline="0" dirty="0">
                <a:latin typeface="LMRoman10-Italic"/>
              </a:rPr>
              <a:t>merge </a:t>
            </a:r>
            <a:r>
              <a:rPr lang="en-US" sz="1800" b="0" i="0" u="none" strike="noStrike" baseline="0" dirty="0">
                <a:latin typeface="LMRoman10-Regular"/>
              </a:rPr>
              <a:t>produces the LUB.</a:t>
            </a:r>
          </a:p>
          <a:p>
            <a:pPr marL="0" indent="0" algn="l">
              <a:buNone/>
            </a:pPr>
            <a:endParaRPr lang="en-US" sz="1800" dirty="0">
              <a:latin typeface="LMRoman10-Regular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LMRoman10-Bold"/>
              </a:rPr>
              <a:t>How would you handle Non-negative Counter?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DD07-6FBE-4065-A73A-618A1BB9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(LWW register)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9170-C60B-4A81-871C-140F47C2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LMRoman10-Regular"/>
              </a:rPr>
              <a:t>Timestamps are assumed unique, totally ordered and consistent with causal order</a:t>
            </a:r>
          </a:p>
          <a:p>
            <a:pPr lvl="1"/>
            <a:r>
              <a:rPr lang="en-US" sz="1400" b="0" i="0" u="none" strike="noStrike" baseline="0" dirty="0">
                <a:latin typeface="LMRoman10-Regular"/>
              </a:rPr>
              <a:t>(Of Couse this is not true in Practice because of cloc</a:t>
            </a:r>
            <a:r>
              <a:rPr lang="en-US" sz="1400" dirty="0">
                <a:latin typeface="LMRoman10-Regular"/>
              </a:rPr>
              <a:t>k drift</a:t>
            </a:r>
            <a:r>
              <a:rPr lang="en-US" sz="1400" b="0" i="0" u="none" strike="noStrike" baseline="0" dirty="0">
                <a:latin typeface="LMRoman10-Regular"/>
              </a:rPr>
              <a:t>!)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</a:rPr>
              <a:t>Downstream, the update takes effect only if the new timestamp is greater than the current one. Because of the way timestamps are generated, this preserves</a:t>
            </a:r>
          </a:p>
          <a:p>
            <a:pPr algn="l"/>
            <a:endParaRPr lang="en-US" sz="1800" dirty="0">
              <a:latin typeface="LMRoman10-Regular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LMRoman10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E4DA3-8F02-4E8A-834C-6A90653E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46" y="3473532"/>
            <a:ext cx="798306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8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E47ED-F332-45C0-8C4F-3B84578D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OP Based CRDTs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3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BE48-9F75-4287-8D56-AD48F5C1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History Example</a:t>
            </a:r>
          </a:p>
        </p:txBody>
      </p:sp>
      <p:pic>
        <p:nvPicPr>
          <p:cNvPr id="7" name="Picture 6" descr="A close up of a road&#10;&#10;Description automatically generated">
            <a:extLst>
              <a:ext uri="{FF2B5EF4-FFF2-40B4-BE49-F238E27FC236}">
                <a16:creationId xmlns:a16="http://schemas.microsoft.com/office/drawing/2014/main" id="{5491EC4F-51B6-4413-AB73-B32024EAF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38" y="1434023"/>
            <a:ext cx="2619375" cy="17430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37F0C2-CECB-4795-9721-2AB7CE77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26837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D936A8-724C-4EEC-9C40-F76E7854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03" y="3211545"/>
            <a:ext cx="1200150" cy="84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31389-04E8-4D87-B4E6-F62196147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19" y="4926121"/>
            <a:ext cx="85725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CB758-5C0C-4FCD-94FD-94826A00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451" y="4926121"/>
            <a:ext cx="857250" cy="1790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77F16D-4900-4D02-BE5C-382B4759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378" y="4926121"/>
            <a:ext cx="857250" cy="1790700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DACC0D6-0D42-49EA-B605-A497221ECB02}"/>
              </a:ext>
            </a:extLst>
          </p:cNvPr>
          <p:cNvCxnSpPr/>
          <p:nvPr/>
        </p:nvCxnSpPr>
        <p:spPr>
          <a:xfrm flipV="1">
            <a:off x="3990453" y="2480153"/>
            <a:ext cx="5092285" cy="1302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9C6E9D-D37A-4C32-88FE-96AF9A140BF2}"/>
              </a:ext>
            </a:extLst>
          </p:cNvPr>
          <p:cNvSpPr txBox="1"/>
          <p:nvPr/>
        </p:nvSpPr>
        <p:spPr>
          <a:xfrm>
            <a:off x="7856622" y="5082807"/>
            <a:ext cx="3845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  <a:p>
            <a:r>
              <a:rPr lang="en-US" dirty="0"/>
              <a:t>LT 90</a:t>
            </a:r>
          </a:p>
          <a:p>
            <a:r>
              <a:rPr lang="en-US" dirty="0"/>
              <a:t>FD 20</a:t>
            </a:r>
          </a:p>
          <a:p>
            <a:r>
              <a:rPr lang="en-US" dirty="0"/>
              <a:t>RT 90</a:t>
            </a:r>
          </a:p>
          <a:p>
            <a:r>
              <a:rPr lang="en-US" dirty="0"/>
              <a:t>FD 50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8DB492-5E04-4CED-98D0-6C9DA680E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965" y="4900972"/>
            <a:ext cx="857250" cy="17907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26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5A3D-BB89-45D7-A78D-40E6CB13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A630-A724-4666-BA60-540F94C4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2B36A-8C9C-435C-B380-ECEA5643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4" y="1825625"/>
            <a:ext cx="85725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C1F58-7ACA-4DE3-A1ED-B8CB64A5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4" y="4001294"/>
            <a:ext cx="85725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B9604-618C-4330-8295-C0884AB8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25" y="3907631"/>
            <a:ext cx="857250" cy="17907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AD190-980A-4DE4-B886-D145447B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25" y="1638300"/>
            <a:ext cx="857250" cy="179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F4A46-E848-4F72-AD10-6BC34470C072}"/>
              </a:ext>
            </a:extLst>
          </p:cNvPr>
          <p:cNvSpPr txBox="1"/>
          <p:nvPr/>
        </p:nvSpPr>
        <p:spPr>
          <a:xfrm>
            <a:off x="2525486" y="2554514"/>
            <a:ext cx="11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A91776-8408-400E-9036-2FAAE574C68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628571" y="2685144"/>
            <a:ext cx="5312229" cy="5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CD7F28-055F-499F-A48B-B5ED1079E5F8}"/>
              </a:ext>
            </a:extLst>
          </p:cNvPr>
          <p:cNvCxnSpPr>
            <a:cxnSpLocks/>
          </p:cNvCxnSpPr>
          <p:nvPr/>
        </p:nvCxnSpPr>
        <p:spPr>
          <a:xfrm>
            <a:off x="3494762" y="2923846"/>
            <a:ext cx="5549030" cy="183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E5ACA7-D5B9-4F73-A8AA-724B0A53AFB0}"/>
              </a:ext>
            </a:extLst>
          </p:cNvPr>
          <p:cNvCxnSpPr>
            <a:cxnSpLocks/>
          </p:cNvCxnSpPr>
          <p:nvPr/>
        </p:nvCxnSpPr>
        <p:spPr>
          <a:xfrm flipH="1">
            <a:off x="2327592" y="3001366"/>
            <a:ext cx="637756" cy="155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CE4782-27FC-4A80-AB4F-79C8B7193E08}"/>
              </a:ext>
            </a:extLst>
          </p:cNvPr>
          <p:cNvSpPr txBox="1"/>
          <p:nvPr/>
        </p:nvSpPr>
        <p:spPr>
          <a:xfrm>
            <a:off x="8389257" y="2190070"/>
            <a:ext cx="11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340FD9-FB42-42A4-8737-B7301BA1B36E}"/>
              </a:ext>
            </a:extLst>
          </p:cNvPr>
          <p:cNvSpPr txBox="1"/>
          <p:nvPr/>
        </p:nvSpPr>
        <p:spPr>
          <a:xfrm>
            <a:off x="8103030" y="3838638"/>
            <a:ext cx="11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C53A8-7629-413A-A103-0E77EFC11C1E}"/>
              </a:ext>
            </a:extLst>
          </p:cNvPr>
          <p:cNvSpPr txBox="1"/>
          <p:nvPr/>
        </p:nvSpPr>
        <p:spPr>
          <a:xfrm>
            <a:off x="2347515" y="4895663"/>
            <a:ext cx="11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</p:txBody>
      </p:sp>
    </p:spTree>
    <p:extLst>
      <p:ext uri="{BB962C8B-B14F-4D97-AF65-F5344CB8AC3E}">
        <p14:creationId xmlns:p14="http://schemas.microsoft.com/office/powerpoint/2010/main" val="30163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DF80-22DE-4333-B9A9-3BCCA8FC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88912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E014C0-2D74-45A2-9727-8D91A558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098"/>
            <a:ext cx="10515600" cy="4351338"/>
          </a:xfrm>
        </p:spPr>
        <p:txBody>
          <a:bodyPr/>
          <a:lstStyle/>
          <a:p>
            <a:r>
              <a:rPr lang="en-US" dirty="0"/>
              <a:t>Introduction (Why do we need CRDTs)</a:t>
            </a:r>
          </a:p>
          <a:p>
            <a:r>
              <a:rPr lang="en-US" dirty="0"/>
              <a:t>State Based CRDTs</a:t>
            </a:r>
          </a:p>
          <a:p>
            <a:r>
              <a:rPr lang="en-US" dirty="0"/>
              <a:t>Operation Based CRDTs</a:t>
            </a:r>
          </a:p>
          <a:p>
            <a:r>
              <a:rPr lang="en-US" dirty="0"/>
              <a:t>Example use in real life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1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5A3D-BB89-45D7-A78D-40E6CB13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A630-A724-4666-BA60-540F94C4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2B36A-8C9C-435C-B380-ECEA5643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4" y="1825625"/>
            <a:ext cx="85725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C1F58-7ACA-4DE3-A1ED-B8CB64A5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4" y="4001294"/>
            <a:ext cx="85725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B9604-618C-4330-8295-C0884AB8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25" y="3907631"/>
            <a:ext cx="857250" cy="17907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AD190-980A-4DE4-B886-D145447B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25" y="1638300"/>
            <a:ext cx="857250" cy="179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F4A46-E848-4F72-AD10-6BC34470C072}"/>
              </a:ext>
            </a:extLst>
          </p:cNvPr>
          <p:cNvSpPr txBox="1"/>
          <p:nvPr/>
        </p:nvSpPr>
        <p:spPr>
          <a:xfrm>
            <a:off x="2525486" y="2554514"/>
            <a:ext cx="11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CE4782-27FC-4A80-AB4F-79C8B7193E08}"/>
              </a:ext>
            </a:extLst>
          </p:cNvPr>
          <p:cNvSpPr txBox="1"/>
          <p:nvPr/>
        </p:nvSpPr>
        <p:spPr>
          <a:xfrm>
            <a:off x="8389257" y="2190070"/>
            <a:ext cx="110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  <a:p>
            <a:r>
              <a:rPr lang="en-US" dirty="0"/>
              <a:t>LT 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340FD9-FB42-42A4-8737-B7301BA1B36E}"/>
              </a:ext>
            </a:extLst>
          </p:cNvPr>
          <p:cNvSpPr txBox="1"/>
          <p:nvPr/>
        </p:nvSpPr>
        <p:spPr>
          <a:xfrm>
            <a:off x="8163482" y="4466300"/>
            <a:ext cx="11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C53A8-7629-413A-A103-0E77EFC11C1E}"/>
              </a:ext>
            </a:extLst>
          </p:cNvPr>
          <p:cNvSpPr txBox="1"/>
          <p:nvPr/>
        </p:nvSpPr>
        <p:spPr>
          <a:xfrm>
            <a:off x="2347515" y="4895663"/>
            <a:ext cx="11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5A1631-FC02-4004-A6EF-3588D98D0A76}"/>
              </a:ext>
            </a:extLst>
          </p:cNvPr>
          <p:cNvCxnSpPr>
            <a:endCxn id="12" idx="2"/>
          </p:cNvCxnSpPr>
          <p:nvPr/>
        </p:nvCxnSpPr>
        <p:spPr>
          <a:xfrm flipH="1">
            <a:off x="3077029" y="2554514"/>
            <a:ext cx="531222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BA25D9-D380-488C-8E6D-8F271A2700A0}"/>
              </a:ext>
            </a:extLst>
          </p:cNvPr>
          <p:cNvCxnSpPr>
            <a:cxnSpLocks/>
          </p:cNvCxnSpPr>
          <p:nvPr/>
        </p:nvCxnSpPr>
        <p:spPr>
          <a:xfrm flipH="1">
            <a:off x="3077028" y="3019362"/>
            <a:ext cx="5445144" cy="18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10 Points 19">
            <a:extLst>
              <a:ext uri="{FF2B5EF4-FFF2-40B4-BE49-F238E27FC236}">
                <a16:creationId xmlns:a16="http://schemas.microsoft.com/office/drawing/2014/main" id="{933A7424-CA2D-4413-A555-DB83ACEA6CE1}"/>
              </a:ext>
            </a:extLst>
          </p:cNvPr>
          <p:cNvSpPr/>
          <p:nvPr/>
        </p:nvSpPr>
        <p:spPr>
          <a:xfrm>
            <a:off x="7951302" y="3445682"/>
            <a:ext cx="1188523" cy="928715"/>
          </a:xfrm>
          <a:prstGeom prst="star10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Boom</a:t>
            </a:r>
          </a:p>
        </p:txBody>
      </p:sp>
    </p:spTree>
    <p:extLst>
      <p:ext uri="{BB962C8B-B14F-4D97-AF65-F5344CB8AC3E}">
        <p14:creationId xmlns:p14="http://schemas.microsoft.com/office/powerpoint/2010/main" val="976384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5A3D-BB89-45D7-A78D-40E6CB13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A630-A724-4666-BA60-540F94C4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2B36A-8C9C-435C-B380-ECEA5643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4" y="1825625"/>
            <a:ext cx="85725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C1F58-7ACA-4DE3-A1ED-B8CB64A5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4" y="4001294"/>
            <a:ext cx="85725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B9604-618C-4330-8295-C0884AB8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25" y="3907631"/>
            <a:ext cx="857250" cy="17907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AD190-980A-4DE4-B886-D145447B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25" y="1638300"/>
            <a:ext cx="857250" cy="1790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CE4782-27FC-4A80-AB4F-79C8B7193E08}"/>
              </a:ext>
            </a:extLst>
          </p:cNvPr>
          <p:cNvSpPr txBox="1"/>
          <p:nvPr/>
        </p:nvSpPr>
        <p:spPr>
          <a:xfrm>
            <a:off x="8389257" y="2190070"/>
            <a:ext cx="110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  <a:p>
            <a:r>
              <a:rPr lang="en-US" dirty="0"/>
              <a:t>LT 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340FD9-FB42-42A4-8737-B7301BA1B36E}"/>
              </a:ext>
            </a:extLst>
          </p:cNvPr>
          <p:cNvSpPr txBox="1"/>
          <p:nvPr/>
        </p:nvSpPr>
        <p:spPr>
          <a:xfrm>
            <a:off x="8103030" y="3838638"/>
            <a:ext cx="11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A8F53-8FC1-4642-8823-435F918A2103}"/>
              </a:ext>
            </a:extLst>
          </p:cNvPr>
          <p:cNvSpPr txBox="1"/>
          <p:nvPr/>
        </p:nvSpPr>
        <p:spPr>
          <a:xfrm>
            <a:off x="2500633" y="4433998"/>
            <a:ext cx="110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  <a:p>
            <a:r>
              <a:rPr lang="en-US" dirty="0"/>
              <a:t>LT 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FCDFA-1ECA-4754-8E30-A708A90BEAC2}"/>
              </a:ext>
            </a:extLst>
          </p:cNvPr>
          <p:cNvSpPr txBox="1"/>
          <p:nvPr/>
        </p:nvSpPr>
        <p:spPr>
          <a:xfrm>
            <a:off x="2673466" y="2397809"/>
            <a:ext cx="110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  <a:p>
            <a:r>
              <a:rPr lang="en-US" dirty="0"/>
              <a:t>LT 90</a:t>
            </a:r>
          </a:p>
        </p:txBody>
      </p:sp>
    </p:spTree>
    <p:extLst>
      <p:ext uri="{BB962C8B-B14F-4D97-AF65-F5344CB8AC3E}">
        <p14:creationId xmlns:p14="http://schemas.microsoft.com/office/powerpoint/2010/main" val="294974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5A3D-BB89-45D7-A78D-40E6CB13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A630-A724-4666-BA60-540F94C4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2B36A-8C9C-435C-B380-ECEA5643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4" y="1825625"/>
            <a:ext cx="85725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C1F58-7ACA-4DE3-A1ED-B8CB64A5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4" y="4001294"/>
            <a:ext cx="85725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B9604-618C-4330-8295-C0884AB8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25" y="3907631"/>
            <a:ext cx="857250" cy="17907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AD190-980A-4DE4-B886-D145447B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25" y="1638300"/>
            <a:ext cx="857250" cy="1790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0340FD9-FB42-42A4-8737-B7301BA1B36E}"/>
              </a:ext>
            </a:extLst>
          </p:cNvPr>
          <p:cNvSpPr txBox="1"/>
          <p:nvPr/>
        </p:nvSpPr>
        <p:spPr>
          <a:xfrm>
            <a:off x="8103030" y="3838638"/>
            <a:ext cx="1103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  <a:p>
            <a:r>
              <a:rPr lang="en-US" dirty="0"/>
              <a:t>FD 20</a:t>
            </a:r>
          </a:p>
          <a:p>
            <a:r>
              <a:rPr lang="en-US" dirty="0"/>
              <a:t>RT 90</a:t>
            </a:r>
          </a:p>
          <a:p>
            <a:r>
              <a:rPr lang="en-US" dirty="0">
                <a:highlight>
                  <a:srgbClr val="00FF00"/>
                </a:highlight>
              </a:rPr>
              <a:t>LT 90</a:t>
            </a:r>
          </a:p>
          <a:p>
            <a:r>
              <a:rPr lang="en-US" dirty="0"/>
              <a:t>FD 50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FCDFA-1ECA-4754-8E30-A708A90BEAC2}"/>
              </a:ext>
            </a:extLst>
          </p:cNvPr>
          <p:cNvSpPr txBox="1"/>
          <p:nvPr/>
        </p:nvSpPr>
        <p:spPr>
          <a:xfrm>
            <a:off x="2673466" y="2397809"/>
            <a:ext cx="1103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  <a:p>
            <a:r>
              <a:rPr lang="en-US" dirty="0"/>
              <a:t>LT 90</a:t>
            </a:r>
          </a:p>
          <a:p>
            <a:r>
              <a:rPr lang="en-US" dirty="0"/>
              <a:t>FD 20</a:t>
            </a:r>
          </a:p>
          <a:p>
            <a:r>
              <a:rPr lang="en-US" dirty="0"/>
              <a:t>RT 90</a:t>
            </a:r>
          </a:p>
          <a:p>
            <a:r>
              <a:rPr lang="en-US" dirty="0"/>
              <a:t>FD 50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11A96-7BDC-4D89-81E2-08C11125E872}"/>
              </a:ext>
            </a:extLst>
          </p:cNvPr>
          <p:cNvSpPr txBox="1"/>
          <p:nvPr/>
        </p:nvSpPr>
        <p:spPr>
          <a:xfrm>
            <a:off x="2500633" y="4207970"/>
            <a:ext cx="1103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  <a:p>
            <a:r>
              <a:rPr lang="en-US" dirty="0"/>
              <a:t>LT 90</a:t>
            </a:r>
          </a:p>
          <a:p>
            <a:r>
              <a:rPr lang="en-US" dirty="0"/>
              <a:t>FD 20</a:t>
            </a:r>
          </a:p>
          <a:p>
            <a:r>
              <a:rPr lang="en-US" dirty="0"/>
              <a:t>RT 90</a:t>
            </a:r>
          </a:p>
          <a:p>
            <a:r>
              <a:rPr lang="en-US" dirty="0"/>
              <a:t>FD 50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E436A-1A6B-4D0B-996A-08C70ECA6F52}"/>
              </a:ext>
            </a:extLst>
          </p:cNvPr>
          <p:cNvSpPr txBox="1"/>
          <p:nvPr/>
        </p:nvSpPr>
        <p:spPr>
          <a:xfrm>
            <a:off x="7666628" y="1927590"/>
            <a:ext cx="1103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50</a:t>
            </a:r>
          </a:p>
          <a:p>
            <a:r>
              <a:rPr lang="en-US" dirty="0"/>
              <a:t>LT 90</a:t>
            </a:r>
          </a:p>
          <a:p>
            <a:r>
              <a:rPr lang="en-US" dirty="0"/>
              <a:t>FD 20</a:t>
            </a:r>
          </a:p>
          <a:p>
            <a:r>
              <a:rPr lang="en-US" dirty="0"/>
              <a:t>RT 90</a:t>
            </a:r>
          </a:p>
          <a:p>
            <a:r>
              <a:rPr lang="en-US" dirty="0"/>
              <a:t>FD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10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0DA4-F16E-450F-B9C0-A91238B5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6E74-7C94-4C05-8F1B-CB9A997F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sending Current Command Send a whole Causal History as well.</a:t>
            </a:r>
          </a:p>
          <a:p>
            <a:pPr marL="0" indent="0">
              <a:buNone/>
            </a:pPr>
            <a:r>
              <a:rPr lang="en-US" dirty="0"/>
              <a:t>In This case LT 90 (Should have Causal History of FD 50)</a:t>
            </a:r>
          </a:p>
        </p:txBody>
      </p:sp>
    </p:spTree>
    <p:extLst>
      <p:ext uri="{BB962C8B-B14F-4D97-AF65-F5344CB8AC3E}">
        <p14:creationId xmlns:p14="http://schemas.microsoft.com/office/powerpoint/2010/main" val="3657548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AA80-9AEE-474B-811E-41EADB36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ED0F-3421-4BBD-9A64-807E688A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https://riak.com/why-vector-clocks-are-easy/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08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B295-26DB-4B60-83EA-F07A08F5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Based CRDTs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BB466-1269-417E-97A1-B29602690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9" y="1968516"/>
            <a:ext cx="7532914" cy="3701795"/>
          </a:xfrm>
        </p:spPr>
      </p:pic>
    </p:spTree>
    <p:extLst>
      <p:ext uri="{BB962C8B-B14F-4D97-AF65-F5344CB8AC3E}">
        <p14:creationId xmlns:p14="http://schemas.microsoft.com/office/powerpoint/2010/main" val="920467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9E47-0AFB-4212-ABD0-72E86845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 for Op based CRDTs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9C00-4864-48C1-9C7D-516D9E01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LMRoman10-Regular"/>
              </a:rPr>
              <a:t>Commutative property</a:t>
            </a:r>
          </a:p>
          <a:p>
            <a:pPr lvl="1"/>
            <a:r>
              <a:rPr lang="en-US" dirty="0">
                <a:latin typeface="LMRoman10-Regular"/>
              </a:rPr>
              <a:t>If delivered in causal order then concurrent have to commute </a:t>
            </a:r>
          </a:p>
          <a:p>
            <a:pPr lvl="1"/>
            <a:r>
              <a:rPr lang="en-US" dirty="0">
                <a:latin typeface="LMRoman10-Regular"/>
              </a:rPr>
              <a:t>If delivered without respecting causal order then all operation have to commute</a:t>
            </a:r>
          </a:p>
          <a:p>
            <a:r>
              <a:rPr lang="en-US" sz="2800" dirty="0">
                <a:latin typeface="LMRoman10-Regular"/>
              </a:rPr>
              <a:t> Idempotent if it can be delivered more than once.</a:t>
            </a:r>
          </a:p>
          <a:p>
            <a:r>
              <a:rPr lang="en-US" sz="2800" dirty="0">
                <a:latin typeface="LMRoman10-Regular"/>
              </a:rPr>
              <a:t>Reliable transmission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45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9B2-FC75-4803-8ABF-1C83CFA3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Op-based Commutative Replicated Data Type (</a:t>
            </a:r>
            <a:r>
              <a:rPr lang="en-US" dirty="0" err="1"/>
              <a:t>CmRDT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7F394-FBB2-42C8-A53B-EB589C9E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An object is a tuple </a:t>
            </a:r>
            <a:r>
              <a:rPr lang="pl-PL" b="0" i="0" u="none" strike="noStrike" baseline="0" dirty="0">
                <a:latin typeface="LMRoman10-Regular"/>
              </a:rPr>
              <a:t>(</a:t>
            </a:r>
            <a:r>
              <a:rPr lang="pl-PL" b="0" i="1" u="none" strike="noStrike" baseline="0" dirty="0">
                <a:latin typeface="LMMathItalic10-Regular"/>
              </a:rPr>
              <a:t>S, s</a:t>
            </a:r>
            <a:r>
              <a:rPr lang="pl-PL" b="0" i="0" u="none" strike="noStrike" baseline="0" dirty="0">
                <a:latin typeface="LMRoman7-Regular"/>
              </a:rPr>
              <a:t>0</a:t>
            </a:r>
            <a:r>
              <a:rPr lang="pl-PL" b="0" i="1" u="none" strike="noStrike" baseline="0" dirty="0">
                <a:latin typeface="LMMathItalic10-Regular"/>
              </a:rPr>
              <a:t>, q, t, u, P</a:t>
            </a:r>
            <a:r>
              <a:rPr lang="pl-PL" b="0" i="0" u="none" strike="noStrike" baseline="0" dirty="0">
                <a:latin typeface="LMRoman10-Regular"/>
              </a:rPr>
              <a:t>)</a:t>
            </a:r>
            <a:endParaRPr lang="en-US" dirty="0">
              <a:latin typeface="LMRoman10-Regular"/>
            </a:endParaRPr>
          </a:p>
          <a:p>
            <a:pPr lvl="1"/>
            <a:r>
              <a:rPr lang="en-US" sz="2800" dirty="0">
                <a:latin typeface="LMRoman10-Regular"/>
              </a:rPr>
              <a:t>t (prepare-update) – Gets executed only on source replica (Side-effect free)</a:t>
            </a:r>
          </a:p>
          <a:p>
            <a:pPr lvl="1"/>
            <a:r>
              <a:rPr lang="en-US" sz="2800" dirty="0">
                <a:latin typeface="LMRoman10-Regular"/>
              </a:rPr>
              <a:t>U (effect-update) – Get executed on all replicas </a:t>
            </a:r>
          </a:p>
          <a:p>
            <a:pPr lvl="1"/>
            <a:r>
              <a:rPr lang="en-US" sz="2800" dirty="0">
                <a:latin typeface="LMRoman10-Regular"/>
              </a:rPr>
              <a:t>P – delivery mechanism,</a:t>
            </a:r>
            <a:r>
              <a:rPr lang="en-US" sz="2800" b="0" i="0" u="none" strike="noStrike" baseline="0" dirty="0">
                <a:latin typeface="LMRoman10-Regular"/>
              </a:rPr>
              <a:t> effect-update method </a:t>
            </a:r>
            <a:r>
              <a:rPr lang="en-US" sz="2800" b="0" i="1" u="none" strike="noStrike" baseline="0" dirty="0">
                <a:latin typeface="LMMathItalic10-Regular"/>
              </a:rPr>
              <a:t>u </a:t>
            </a:r>
            <a:r>
              <a:rPr lang="en-US" sz="2800" b="0" i="0" u="none" strike="noStrike" baseline="0" dirty="0">
                <a:latin typeface="LMRoman10-Regular"/>
              </a:rPr>
              <a:t>is enabled only if the precondition(‘P’) is satisfied.</a:t>
            </a:r>
          </a:p>
          <a:p>
            <a:pPr algn="l"/>
            <a:endParaRPr lang="en-US" sz="1800" dirty="0">
              <a:latin typeface="LMRoman10-Regula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LMRoman10-Regular"/>
            </a:endParaRPr>
          </a:p>
          <a:p>
            <a:pPr marL="0" indent="0" algn="l">
              <a:buNone/>
            </a:pPr>
            <a:endParaRPr lang="en-US" sz="1800" dirty="0">
              <a:latin typeface="LMRoman10-Regular"/>
            </a:endParaRP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8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5686-5287-441E-A68C-0A4D63C4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n-ea"/>
                <a:cs typeface="+mn-cs"/>
              </a:rPr>
              <a:t>CvRDT</a:t>
            </a:r>
            <a:r>
              <a:rPr lang="en-US" dirty="0">
                <a:ea typeface="+mn-ea"/>
                <a:cs typeface="+mn-cs"/>
              </a:rPr>
              <a:t> == </a:t>
            </a:r>
            <a:r>
              <a:rPr lang="en-US" dirty="0" err="1">
                <a:ea typeface="+mn-ea"/>
                <a:cs typeface="+mn-cs"/>
              </a:rPr>
              <a:t>CmRDT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5089-222B-44C1-ACF0-549F79F1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1" u="none" strike="noStrike" baseline="0" dirty="0">
                <a:latin typeface="LMRoman10-Italic"/>
              </a:rPr>
              <a:t>Any SEC state-based object can be emulated by a SEC op-based object of a corresponding interface.</a:t>
            </a:r>
          </a:p>
          <a:p>
            <a:pPr algn="l"/>
            <a:r>
              <a:rPr lang="en-US" sz="1800" b="0" i="1" u="none" strike="noStrike" baseline="0" dirty="0">
                <a:latin typeface="LMRoman10-Italic"/>
              </a:rPr>
              <a:t>Any SEC op-based object can be emulated by a SEC state-based object of a corresponding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91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285D-E8A1-4E53-BB86-4829BA68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  <a:p>
            <a:r>
              <a:rPr lang="en-US" dirty="0"/>
              <a:t>DAGs</a:t>
            </a:r>
          </a:p>
          <a:p>
            <a:r>
              <a:rPr lang="en-US" dirty="0"/>
              <a:t>Sequences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144D4-622D-4B07-A153-9E9F4BD6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CRDT Types</a:t>
            </a:r>
          </a:p>
        </p:txBody>
      </p:sp>
    </p:spTree>
    <p:extLst>
      <p:ext uri="{BB962C8B-B14F-4D97-AF65-F5344CB8AC3E}">
        <p14:creationId xmlns:p14="http://schemas.microsoft.com/office/powerpoint/2010/main" val="421241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E47ED-F332-45C0-8C4F-3B84578D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4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D175-8C07-4F50-B2F8-C04ADBAD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In Real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A38D-3F94-42A2-A091-C827ACEA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Redis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</a:rPr>
              <a:t>Riak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Bet 365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Leage</a:t>
            </a:r>
            <a:r>
              <a:rPr lang="en-US" sz="1800" dirty="0">
                <a:effectLst/>
                <a:latin typeface="Calibri" panose="020F0502020204030204" pitchFamily="34" charset="0"/>
              </a:rPr>
              <a:t> Of legends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Roshi</a:t>
            </a:r>
            <a:r>
              <a:rPr lang="en-US" sz="1800" dirty="0">
                <a:effectLst/>
                <a:latin typeface="Calibri" panose="020F0502020204030204" pitchFamily="34" charset="0"/>
              </a:rPr>
              <a:t> by SoundCloud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4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6412-3153-4F09-98EC-E147F658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1703-3CD0-4F7D-961C-263ACA70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Complete reading list on CRDT</a:t>
            </a:r>
            <a:r>
              <a:rPr lang="en-US" dirty="0">
                <a:hlinkClick r:id="rId2"/>
              </a:rPr>
              <a:t> http://christophermeiklejohn.com/crdt/2014/07/22/readings-in-crdts.html</a:t>
            </a:r>
            <a:endParaRPr lang="en-US" dirty="0"/>
          </a:p>
          <a:p>
            <a:r>
              <a:rPr lang="en-US" sz="2800" dirty="0"/>
              <a:t>Eventual Consistency</a:t>
            </a:r>
            <a:endParaRPr lang="en-US" sz="2800" dirty="0">
              <a:hlinkClick r:id="rId3"/>
            </a:endParaRP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http://www.bailis.org/blog/safety-and-liveness-eventual-consistency-is-not-safe</a:t>
            </a:r>
            <a:endParaRPr lang="en-US" sz="2800" dirty="0"/>
          </a:p>
          <a:p>
            <a:r>
              <a:rPr lang="en-US" sz="2800" dirty="0"/>
              <a:t>Understanding Semilattice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http://jtfmumm.com/blog/2015/11/17/crdt-primer-1-defanging-order-theory/</a:t>
            </a:r>
            <a:endParaRPr lang="en-US" dirty="0"/>
          </a:p>
          <a:p>
            <a:r>
              <a:rPr lang="en-US" dirty="0">
                <a:hlinkClick r:id="rId5"/>
              </a:rPr>
              <a:t>https://redislabs.com/redis-enterprise/technology/active-active-geo-distribution/</a:t>
            </a:r>
            <a:endParaRPr lang="en-US" dirty="0"/>
          </a:p>
          <a:p>
            <a:r>
              <a:rPr lang="en-US" dirty="0">
                <a:hlinkClick r:id="rId6"/>
              </a:rPr>
              <a:t>https://docs.riak.com/riak/kv/2.0.2/learn/concepts/crdts/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1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FDF2-EB30-4F0C-AD10-CDAE8C06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E015-BF17-40DA-B4E7-0BB0DE72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Lets Define it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Eventual Delivery (liveness property)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Don't loose data! ( safety property)</a:t>
            </a:r>
          </a:p>
          <a:p>
            <a:pPr marL="742950" lvl="1" indent="-285750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800" dirty="0"/>
              <a:t>Convergence (Have same state)</a:t>
            </a:r>
          </a:p>
          <a:p>
            <a:pPr marL="914400" lvl="2" indent="0" fontAlgn="ctr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This makes EC a SEC </a:t>
            </a:r>
            <a:endParaRPr lang="en-US" sz="2400" dirty="0"/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FAA-1801-4460-8684-A97081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68DC-FB12-49CE-83BD-FE5205A1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Distinction between “concurrency” and “parallelism”</a:t>
            </a:r>
          </a:p>
          <a:p>
            <a:r>
              <a:rPr lang="en-US" dirty="0">
                <a:solidFill>
                  <a:srgbClr val="282829"/>
                </a:solidFill>
                <a:latin typeface="-apple-system"/>
              </a:rPr>
              <a:t>Concurrent execution does not mean happening at the same time but executions being unaware of each other</a:t>
            </a:r>
          </a:p>
          <a:p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For Offline Devices concurrent execution could be apart by days.</a:t>
            </a:r>
          </a:p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Q: What tools do you use daily which have concurrency.</a:t>
            </a:r>
          </a:p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A: Git Repo</a:t>
            </a:r>
          </a:p>
          <a:p>
            <a:pPr marL="0" indent="0">
              <a:buNone/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EA3-DDF3-43B9-B19F-363908C0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Editing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47AE2-F3A2-4607-8D7D-DE78C25B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96" y="4741819"/>
            <a:ext cx="1104900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B97262-E638-4CC9-B8A1-0F61E6B0A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901" y="2099023"/>
            <a:ext cx="952500" cy="78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548FD-B14E-4151-960D-3C2B9B02B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524" y="2099023"/>
            <a:ext cx="790575" cy="952500"/>
          </a:xfrm>
          <a:prstGeom prst="rect">
            <a:avLst/>
          </a:prstGeom>
        </p:spPr>
      </p:pic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46F09A3-1CC3-4E15-AA8E-03DAA2A7B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60658"/>
              </p:ext>
            </p:extLst>
          </p:nvPr>
        </p:nvGraphicFramePr>
        <p:xfrm>
          <a:off x="2086670" y="2801143"/>
          <a:ext cx="15646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56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391156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391156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391156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</a:tblGrid>
              <a:tr h="338313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3383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  <p:graphicFrame>
        <p:nvGraphicFramePr>
          <p:cNvPr id="23" name="Table 21">
            <a:extLst>
              <a:ext uri="{FF2B5EF4-FFF2-40B4-BE49-F238E27FC236}">
                <a16:creationId xmlns:a16="http://schemas.microsoft.com/office/drawing/2014/main" id="{59CF6625-E3C0-4A1B-973C-88B76134D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53011"/>
              </p:ext>
            </p:extLst>
          </p:nvPr>
        </p:nvGraphicFramePr>
        <p:xfrm>
          <a:off x="8508150" y="2853886"/>
          <a:ext cx="1550368" cy="74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2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387592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387592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387592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</a:tblGrid>
              <a:tr h="27519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0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EA3-DDF3-43B9-B19F-363908C0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Editing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6A47EBC-76DA-4EE8-B78A-9D86ACE31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911" y="3051523"/>
            <a:ext cx="3390900" cy="23145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47AE2-F3A2-4607-8D7D-DE78C25B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096" y="4741819"/>
            <a:ext cx="1104900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B97262-E638-4CC9-B8A1-0F61E6B0A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901" y="2099023"/>
            <a:ext cx="952500" cy="78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548FD-B14E-4151-960D-3C2B9B02B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0524" y="2099023"/>
            <a:ext cx="790575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C7579-73B8-4030-8270-5D2979A95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6482" y="2801143"/>
            <a:ext cx="3945699" cy="2459789"/>
          </a:xfrm>
          <a:prstGeom prst="rect">
            <a:avLst/>
          </a:prstGeom>
        </p:spPr>
      </p:pic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46F09A3-1CC3-4E15-AA8E-03DAA2A7B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87906"/>
              </p:ext>
            </p:extLst>
          </p:nvPr>
        </p:nvGraphicFramePr>
        <p:xfrm>
          <a:off x="2086670" y="2801143"/>
          <a:ext cx="15646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5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312925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312925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312925">
                  <a:extLst>
                    <a:ext uri="{9D8B030D-6E8A-4147-A177-3AD203B41FA5}">
                      <a16:colId xmlns:a16="http://schemas.microsoft.com/office/drawing/2014/main" val="1569695980"/>
                    </a:ext>
                  </a:extLst>
                </a:gridCol>
                <a:gridCol w="312925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</a:tblGrid>
              <a:tr h="338313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3383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  <p:graphicFrame>
        <p:nvGraphicFramePr>
          <p:cNvPr id="23" name="Table 21">
            <a:extLst>
              <a:ext uri="{FF2B5EF4-FFF2-40B4-BE49-F238E27FC236}">
                <a16:creationId xmlns:a16="http://schemas.microsoft.com/office/drawing/2014/main" id="{59CF6625-E3C0-4A1B-973C-88B76134D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13980"/>
              </p:ext>
            </p:extLst>
          </p:nvPr>
        </p:nvGraphicFramePr>
        <p:xfrm>
          <a:off x="8508150" y="2853886"/>
          <a:ext cx="1550370" cy="74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74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310074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310074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310074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  <a:gridCol w="310074">
                  <a:extLst>
                    <a:ext uri="{9D8B030D-6E8A-4147-A177-3AD203B41FA5}">
                      <a16:colId xmlns:a16="http://schemas.microsoft.com/office/drawing/2014/main" val="960367169"/>
                    </a:ext>
                  </a:extLst>
                </a:gridCol>
              </a:tblGrid>
              <a:tr h="27519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6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B519-F43C-43B0-A808-675ED61E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52A3-A1A1-4E6F-8D3C-5F04FD7D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47AA9E-9426-4040-B486-EDE5F5C270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Collaborative Editing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29F8C0-F5D9-46C8-A577-083BAF4C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96" y="4741819"/>
            <a:ext cx="1104900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40BA09-D047-47C4-93D7-0FACEA1D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01" y="2099023"/>
            <a:ext cx="952500" cy="781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B40CB-4CDE-4FF4-B045-F84EC0541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524" y="2099023"/>
            <a:ext cx="790575" cy="952500"/>
          </a:xfrm>
          <a:prstGeom prst="rect">
            <a:avLst/>
          </a:prstGeom>
        </p:spPr>
      </p:pic>
      <p:graphicFrame>
        <p:nvGraphicFramePr>
          <p:cNvPr id="17" name="Table 21">
            <a:extLst>
              <a:ext uri="{FF2B5EF4-FFF2-40B4-BE49-F238E27FC236}">
                <a16:creationId xmlns:a16="http://schemas.microsoft.com/office/drawing/2014/main" id="{6DFB2A6D-73DC-480A-BAD6-12C43C5A2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80704"/>
              </p:ext>
            </p:extLst>
          </p:nvPr>
        </p:nvGraphicFramePr>
        <p:xfrm>
          <a:off x="2086670" y="2801143"/>
          <a:ext cx="15646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5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312925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312925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312925">
                  <a:extLst>
                    <a:ext uri="{9D8B030D-6E8A-4147-A177-3AD203B41FA5}">
                      <a16:colId xmlns:a16="http://schemas.microsoft.com/office/drawing/2014/main" val="1569695980"/>
                    </a:ext>
                  </a:extLst>
                </a:gridCol>
                <a:gridCol w="312925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</a:tblGrid>
              <a:tr h="338313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3383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FDC09CDE-0AB2-4977-AC1F-07E8541C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86830"/>
              </p:ext>
            </p:extLst>
          </p:nvPr>
        </p:nvGraphicFramePr>
        <p:xfrm>
          <a:off x="8508150" y="2853886"/>
          <a:ext cx="1550370" cy="74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74">
                  <a:extLst>
                    <a:ext uri="{9D8B030D-6E8A-4147-A177-3AD203B41FA5}">
                      <a16:colId xmlns:a16="http://schemas.microsoft.com/office/drawing/2014/main" val="2297714837"/>
                    </a:ext>
                  </a:extLst>
                </a:gridCol>
                <a:gridCol w="310074">
                  <a:extLst>
                    <a:ext uri="{9D8B030D-6E8A-4147-A177-3AD203B41FA5}">
                      <a16:colId xmlns:a16="http://schemas.microsoft.com/office/drawing/2014/main" val="1769822111"/>
                    </a:ext>
                  </a:extLst>
                </a:gridCol>
                <a:gridCol w="310074">
                  <a:extLst>
                    <a:ext uri="{9D8B030D-6E8A-4147-A177-3AD203B41FA5}">
                      <a16:colId xmlns:a16="http://schemas.microsoft.com/office/drawing/2014/main" val="1377735620"/>
                    </a:ext>
                  </a:extLst>
                </a:gridCol>
                <a:gridCol w="310074">
                  <a:extLst>
                    <a:ext uri="{9D8B030D-6E8A-4147-A177-3AD203B41FA5}">
                      <a16:colId xmlns:a16="http://schemas.microsoft.com/office/drawing/2014/main" val="2906181887"/>
                    </a:ext>
                  </a:extLst>
                </a:gridCol>
                <a:gridCol w="310074">
                  <a:extLst>
                    <a:ext uri="{9D8B030D-6E8A-4147-A177-3AD203B41FA5}">
                      <a16:colId xmlns:a16="http://schemas.microsoft.com/office/drawing/2014/main" val="960367169"/>
                    </a:ext>
                  </a:extLst>
                </a:gridCol>
              </a:tblGrid>
              <a:tr h="27519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7649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94860"/>
                  </a:ext>
                </a:extLst>
              </a:tr>
            </a:tbl>
          </a:graphicData>
        </a:graphic>
      </p:graphicFrame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462333-0B4F-4690-97F2-002DC31E86BB}"/>
              </a:ext>
            </a:extLst>
          </p:cNvPr>
          <p:cNvCxnSpPr>
            <a:cxnSpLocks/>
          </p:cNvCxnSpPr>
          <p:nvPr/>
        </p:nvCxnSpPr>
        <p:spPr>
          <a:xfrm rot="10800000">
            <a:off x="2313403" y="2329841"/>
            <a:ext cx="3718966" cy="2655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C96CAD-D9D1-41E8-AF0F-6731FD6F1B34}"/>
              </a:ext>
            </a:extLst>
          </p:cNvPr>
          <p:cNvSpPr txBox="1"/>
          <p:nvPr/>
        </p:nvSpPr>
        <p:spPr>
          <a:xfrm>
            <a:off x="4177514" y="3244334"/>
            <a:ext cx="193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! Position 6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AB6CDED-FC60-435E-A50D-53F1F272257D}"/>
              </a:ext>
            </a:extLst>
          </p:cNvPr>
          <p:cNvCxnSpPr>
            <a:endCxn id="13" idx="1"/>
          </p:cNvCxnSpPr>
          <p:nvPr/>
        </p:nvCxnSpPr>
        <p:spPr>
          <a:xfrm flipV="1">
            <a:off x="6453546" y="2575273"/>
            <a:ext cx="3586978" cy="2166546"/>
          </a:xfrm>
          <a:prstGeom prst="bentConnector3">
            <a:avLst>
              <a:gd name="adj1" fmla="val 28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6C28A9-1A3E-44A9-9D7D-818F674A1808}"/>
              </a:ext>
            </a:extLst>
          </p:cNvPr>
          <p:cNvSpPr txBox="1"/>
          <p:nvPr/>
        </p:nvSpPr>
        <p:spPr>
          <a:xfrm>
            <a:off x="6709859" y="2232420"/>
            <a:ext cx="193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L Position 4</a:t>
            </a:r>
          </a:p>
        </p:txBody>
      </p:sp>
    </p:spTree>
    <p:extLst>
      <p:ext uri="{BB962C8B-B14F-4D97-AF65-F5344CB8AC3E}">
        <p14:creationId xmlns:p14="http://schemas.microsoft.com/office/powerpoint/2010/main" val="382405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F921F2E0DB274D81B043CAAB170686" ma:contentTypeVersion="15" ma:contentTypeDescription="Create a new document." ma:contentTypeScope="" ma:versionID="3cf7cec50915c5adbc07dc31c44219ba">
  <xsd:schema xmlns:xsd="http://www.w3.org/2001/XMLSchema" xmlns:xs="http://www.w3.org/2001/XMLSchema" xmlns:p="http://schemas.microsoft.com/office/2006/metadata/properties" xmlns:ns3="cb48d1b8-96db-466b-bec4-2ad6995d3c0f" xmlns:ns4="42e82022-2428-46ef-a98c-26a420525ec2" targetNamespace="http://schemas.microsoft.com/office/2006/metadata/properties" ma:root="true" ma:fieldsID="bbe03ec0b1e8d737b45c47e79b03883f" ns3:_="" ns4:_="">
    <xsd:import namespace="cb48d1b8-96db-466b-bec4-2ad6995d3c0f"/>
    <xsd:import namespace="42e82022-2428-46ef-a98c-26a420525ec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8d1b8-96db-466b-bec4-2ad6995d3c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2022-2428-46ef-a98c-26a420525e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2e82022-2428-46ef-a98c-26a420525ec2" xsi:nil="true"/>
  </documentManagement>
</p:properties>
</file>

<file path=customXml/itemProps1.xml><?xml version="1.0" encoding="utf-8"?>
<ds:datastoreItem xmlns:ds="http://schemas.openxmlformats.org/officeDocument/2006/customXml" ds:itemID="{E84E9A64-03D7-41D0-93EF-2CB2B0358A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9C596-8F24-4593-AA4E-C9EF8005E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48d1b8-96db-466b-bec4-2ad6995d3c0f"/>
    <ds:schemaRef ds:uri="42e82022-2428-46ef-a98c-26a420525e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D97E5D-398A-4BD6-8C3E-EC3E563E8413}">
  <ds:schemaRefs>
    <ds:schemaRef ds:uri="http://schemas.microsoft.com/office/2006/metadata/properties"/>
    <ds:schemaRef ds:uri="http://purl.org/dc/dcmitype/"/>
    <ds:schemaRef ds:uri="http://www.w3.org/XML/1998/namespace"/>
    <ds:schemaRef ds:uri="cb48d1b8-96db-466b-bec4-2ad6995d3c0f"/>
    <ds:schemaRef ds:uri="http://schemas.microsoft.com/office/2006/documentManagement/types"/>
    <ds:schemaRef ds:uri="42e82022-2428-46ef-a98c-26a420525ec2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1155</Words>
  <Application>Microsoft Office PowerPoint</Application>
  <PresentationFormat>Widescreen</PresentationFormat>
  <Paragraphs>289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Courier New</vt:lpstr>
      <vt:lpstr>LMMathItalic10-Regular</vt:lpstr>
      <vt:lpstr>LMRoman10-Bold</vt:lpstr>
      <vt:lpstr>LMRoman10-Italic</vt:lpstr>
      <vt:lpstr>LMRoman10-Regular</vt:lpstr>
      <vt:lpstr>LMRoman12-Bold-Identity-H</vt:lpstr>
      <vt:lpstr>LMRoman12-Regular-Identity-H</vt:lpstr>
      <vt:lpstr>LMRoman7-Regular</vt:lpstr>
      <vt:lpstr>Office Theme</vt:lpstr>
      <vt:lpstr>Conflict-free Replicated Data Types Marc Shapiro, Nuno Preguiça, Carlos Baquero, Marek Zawirski</vt:lpstr>
      <vt:lpstr>About Me</vt:lpstr>
      <vt:lpstr>Agenda</vt:lpstr>
      <vt:lpstr>Introduction</vt:lpstr>
      <vt:lpstr>Eventual Consistency</vt:lpstr>
      <vt:lpstr>Understanding Concurrency!</vt:lpstr>
      <vt:lpstr>Collaborative Editing</vt:lpstr>
      <vt:lpstr>Collaborative Editing</vt:lpstr>
      <vt:lpstr>PowerPoint Presentation</vt:lpstr>
      <vt:lpstr>Collaborative Editing </vt:lpstr>
      <vt:lpstr>Replica Affinity</vt:lpstr>
      <vt:lpstr>Consensus based approach</vt:lpstr>
      <vt:lpstr>Few more Problems</vt:lpstr>
      <vt:lpstr>Collaborative Editing(CRDTs)</vt:lpstr>
      <vt:lpstr>CRDT Definition (From Wikipedia)</vt:lpstr>
      <vt:lpstr>Why CRDTs</vt:lpstr>
      <vt:lpstr>Most Basic CRDT Type</vt:lpstr>
      <vt:lpstr>State Based CRDTs</vt:lpstr>
      <vt:lpstr>Understanding Join Semilattice</vt:lpstr>
      <vt:lpstr>Understanding Join Semilattice</vt:lpstr>
      <vt:lpstr>PowerPoint Presentation</vt:lpstr>
      <vt:lpstr>State-based Convergent Replicated Data Type (CvRDT)</vt:lpstr>
      <vt:lpstr>Sufficient Condition for CvRDT </vt:lpstr>
      <vt:lpstr>Implementation of CRDT</vt:lpstr>
      <vt:lpstr>Counters (G-Counter &amp; PN-Counter)</vt:lpstr>
      <vt:lpstr>Registers (LWW register)</vt:lpstr>
      <vt:lpstr>OP Based CRDTs</vt:lpstr>
      <vt:lpstr>Causal History Example</vt:lpstr>
      <vt:lpstr>PowerPoint Presentation</vt:lpstr>
      <vt:lpstr>PowerPoint Presentation</vt:lpstr>
      <vt:lpstr>PowerPoint Presentation</vt:lpstr>
      <vt:lpstr>PowerPoint Presentation</vt:lpstr>
      <vt:lpstr>Fix</vt:lpstr>
      <vt:lpstr>Version Vector</vt:lpstr>
      <vt:lpstr>Operation Based CRDTs</vt:lpstr>
      <vt:lpstr>Sufficient Condition for Op based CRDTs</vt:lpstr>
      <vt:lpstr>Op-based Commutative Replicated Data Type (CmRDT)</vt:lpstr>
      <vt:lpstr>CvRDT == CmRDT</vt:lpstr>
      <vt:lpstr>Other CRDT Types</vt:lpstr>
      <vt:lpstr>Example Use In Real system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Conflict-free Replicated Data Types Marc Shapiro, Nuno Preguiça, Carlos Baquero, Marek Zawirski</dc:title>
  <dc:creator>Shashwat Gupta</dc:creator>
  <cp:lastModifiedBy>Shashwat Gupta</cp:lastModifiedBy>
  <cp:revision>3</cp:revision>
  <dcterms:created xsi:type="dcterms:W3CDTF">2020-06-11T19:03:26Z</dcterms:created>
  <dcterms:modified xsi:type="dcterms:W3CDTF">2020-07-01T05:28:37Z</dcterms:modified>
</cp:coreProperties>
</file>