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96" r:id="rId4"/>
    <p:sldId id="281" r:id="rId5"/>
    <p:sldId id="295" r:id="rId6"/>
    <p:sldId id="289" r:id="rId7"/>
    <p:sldId id="273" r:id="rId8"/>
    <p:sldId id="274" r:id="rId9"/>
    <p:sldId id="291" r:id="rId10"/>
    <p:sldId id="290" r:id="rId11"/>
    <p:sldId id="278" r:id="rId12"/>
    <p:sldId id="279" r:id="rId13"/>
    <p:sldId id="292" r:id="rId14"/>
    <p:sldId id="293" r:id="rId15"/>
    <p:sldId id="28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C16F5-D6EE-4464-AA1E-D14267E6E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B00D96-CD72-4F3D-A401-F36C706BF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4DA5E9-F62C-4169-B046-C37C9E93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2AC-D4DE-4922-AC4F-9083278063A9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ACE3E1-9E08-479C-98F9-8B262C68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2BD0F-B977-448A-BA07-3A624FED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CB9A-4881-4491-838E-4E486E431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28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6B696-46D0-49BC-BFE8-B87FBD56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BCF2EE-9940-4077-B964-A5A320718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A5CE8-6A38-42B4-8AA7-9BFC00CC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2AC-D4DE-4922-AC4F-9083278063A9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8511CF-D7AD-41AB-AAA9-FAB3F9426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BE75A9-CA88-4C89-AB3A-B729719E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CB9A-4881-4491-838E-4E486E431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77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2F829F-873A-4F8B-A1FC-7BE2A4D6C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FB4AEE-C39E-4026-A1FF-FB63B7612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AF7F5-CABF-4876-9DF1-EE9356B7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2AC-D4DE-4922-AC4F-9083278063A9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187F6-7AB0-413D-BE0C-DEA7F290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B3518E-052A-472B-BD98-9D1DA3E8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CB9A-4881-4491-838E-4E486E431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31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94E46-0971-421B-BC09-1167B688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FA2A3-6123-4B0A-A086-F738A6778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85735E-EFB4-4927-8E47-B453480D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2AC-D4DE-4922-AC4F-9083278063A9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C49E1-CD4F-4924-A368-8202667D0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E7BAE8-4949-4192-9C69-AB49436D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CB9A-4881-4491-838E-4E486E431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9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48A25-8524-40AA-90B4-16BCBA0C2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99C4F6-3646-49DA-A48B-8EA9CC332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D4970-1349-4E9C-9801-E313FBF1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2AC-D4DE-4922-AC4F-9083278063A9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92D1E-67F2-4EDF-9B92-C781D47D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2A56C8-561C-49EC-B591-C1C060CF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CB9A-4881-4491-838E-4E486E431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7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741E9-1419-4DC3-A21C-4C29F661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33898-147C-43A9-849A-B3484FD93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9ED550-1D5E-4DC9-85A9-CE51124C7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8916CA-758E-4A73-B5FB-C062C356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2AC-D4DE-4922-AC4F-9083278063A9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B3F11F-CE54-4CA5-9DC7-0E8BE38A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34A6C4-BE4F-4224-BD20-DF49516F7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CB9A-4881-4491-838E-4E486E431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15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CF536-6493-4DDE-88F8-C73FF724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1BEC68-C46F-41BE-A6EF-B65F7B427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4D8293-DB0D-48ED-9352-C217DAB16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BFC07B-58FC-4086-A731-C904D5FAD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4DA12F-527C-4918-97BB-B85513B7F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349AEC-8D05-43B3-94E1-C4BFD9F1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2AC-D4DE-4922-AC4F-9083278063A9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D5A542-6BA4-4B10-928C-16327F2D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AED85E-9828-45C9-B803-26E04614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CB9A-4881-4491-838E-4E486E431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14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AC677-53B0-4242-925F-9F6C4BB71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D235E8-7DA7-45E9-9FED-D4139B09C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2AC-D4DE-4922-AC4F-9083278063A9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601D17-9247-4B8C-96BA-EF5BC0E8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632D87-1B8E-407E-9C38-83ECEC9E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CB9A-4881-4491-838E-4E486E431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41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CC4CCB-9C82-42CE-ACBA-E1BA36DD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2AC-D4DE-4922-AC4F-9083278063A9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17588B-0ACE-446D-BF78-D3E27179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8E1EC4-22BD-4F6F-A577-E88E1B4D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CB9A-4881-4491-838E-4E486E431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17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3FF0D-F3F6-4FA0-8778-362503E0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CBB72-1969-4A1F-9051-4DBE2115D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B1A6AA-94E6-48DB-8DEF-8D3E2311F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C20C16-5DF6-4CC8-9AF9-D5A72AB4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2AC-D4DE-4922-AC4F-9083278063A9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00ABFC-D67F-41A5-BA7A-B4E83A9B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5A481A-0CD6-44DA-AF76-E36B4E45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CB9A-4881-4491-838E-4E486E431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06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F18A6-C2E9-4425-B743-396671D14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4D08C9-88AD-4793-AB03-023739A94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0EEF1E-2A32-4040-B859-02D29AB40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AF313B-1942-4425-9034-615A09A9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2AC-D4DE-4922-AC4F-9083278063A9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9F19C4-253B-4D79-98AA-76949E3D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4DF3B4-EED2-4CE4-AD50-BA48FDA2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CB9A-4881-4491-838E-4E486E431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88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6B46CB-B8C0-44B8-B56B-3EB213DB8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61FD1E-5974-41E2-99EB-0E8DAB718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87F6C8-70F9-4CDF-BF19-F97E5F2E1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F72AC-D4DE-4922-AC4F-9083278063A9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2FC1EC-A19A-472C-B0EA-BA6E92170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3D92D9-FAA5-4FBB-B0C4-C279D9E26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2CB9A-4881-4491-838E-4E486E431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81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Match to Rank Model for Personalized Click-Through Rate Prediction</a:t>
            </a:r>
            <a:endParaRPr lang="zh-CN" altLang="en-US" dirty="0">
              <a:latin typeface="Microsoft Himalaya" panose="01010100010101010101" pitchFamily="2" charset="0"/>
              <a:ea typeface="楷体" panose="02010609060101010101" pitchFamily="49" charset="-122"/>
              <a:cs typeface="Microsoft Himalaya" panose="01010100010101010101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449124-F0CF-7245-8799-5871099000F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>
          <a:xfrm>
            <a:off x="7582690" y="92765"/>
            <a:ext cx="4476789" cy="82176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3012B20-71D7-4F2B-9053-4BFB641F5417}"/>
              </a:ext>
            </a:extLst>
          </p:cNvPr>
          <p:cNvSpPr txBox="1"/>
          <p:nvPr/>
        </p:nvSpPr>
        <p:spPr>
          <a:xfrm>
            <a:off x="8706679" y="5620302"/>
            <a:ext cx="3193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</a:rPr>
              <a:t>AAAI 2020 oral</a:t>
            </a:r>
          </a:p>
          <a:p>
            <a:r>
              <a:rPr lang="en-US" altLang="zh-CN" dirty="0">
                <a:latin typeface="Palatino Linotype" panose="02040502050505030304" pitchFamily="18" charset="0"/>
              </a:rPr>
              <a:t>Presented by Ju Xin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77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133600" cy="81389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C7CE0E-AB46-4F04-A9DC-B337243D5E54}"/>
              </a:ext>
            </a:extLst>
          </p:cNvPr>
          <p:cNvSpPr txBox="1"/>
          <p:nvPr/>
        </p:nvSpPr>
        <p:spPr>
          <a:xfrm>
            <a:off x="834887" y="1074291"/>
            <a:ext cx="4426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Palatino Linotype" panose="02040502050505030304" pitchFamily="18" charset="0"/>
              </a:rPr>
              <a:t>User-to-item Network</a:t>
            </a:r>
            <a:endParaRPr lang="zh-CN" alt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6AB48F-C4E9-4EA7-AE53-28971D6DFFCF}"/>
              </a:ext>
            </a:extLst>
          </p:cNvPr>
          <p:cNvSpPr txBox="1"/>
          <p:nvPr/>
        </p:nvSpPr>
        <p:spPr>
          <a:xfrm>
            <a:off x="1066800" y="1710397"/>
            <a:ext cx="8812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从反向传播的角度来看，仅通过点击标签的监督很难确保</a:t>
            </a:r>
            <a:r>
              <a:rPr lang="en-US" altLang="zh-CN" dirty="0"/>
              <a:t>V</a:t>
            </a:r>
            <a:r>
              <a:rPr lang="zh-CN" altLang="en-US" dirty="0"/>
              <a:t>的学习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Palatino Linotype" panose="02040502050505030304" pitchFamily="18" charset="0"/>
              </a:rPr>
              <a:t>Auxiliary match network : push larger inner product to represent relevance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5B15756-EAA8-497C-BF58-64A606097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831" y="4636407"/>
            <a:ext cx="3273287" cy="102239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6FEC88F-E5D3-4DF1-9B32-76B995F5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113" y="2980084"/>
            <a:ext cx="6215270" cy="36194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B69D1A0-C4CA-44F3-B67D-242D0DD6A45A}"/>
                  </a:ext>
                </a:extLst>
              </p:cNvPr>
              <p:cNvSpPr/>
              <p:nvPr/>
            </p:nvSpPr>
            <p:spPr>
              <a:xfrm>
                <a:off x="991412" y="2631692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Palatino Linotype" panose="02040502050505030304" pitchFamily="18" charset="0"/>
                  </a:rPr>
                  <a:t>The probability that user with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>
                    <a:latin typeface="Palatino Linotype" panose="02040502050505030304" pitchFamily="18" charset="0"/>
                  </a:rPr>
                  <a:t> behaviors click item j next:</a:t>
                </a:r>
                <a:endParaRPr lang="zh-CN" altLang="en-US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B69D1A0-C4CA-44F3-B67D-242D0DD6A4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412" y="2631692"/>
                <a:ext cx="6096000" cy="646331"/>
              </a:xfrm>
              <a:prstGeom prst="rect">
                <a:avLst/>
              </a:prstGeom>
              <a:blipFill>
                <a:blip r:embed="rId4"/>
                <a:stretch>
                  <a:fillRect l="-700" t="-5660" r="-90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FBFE09FA-0D9C-4BCE-B320-1AAD0D049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1831" y="3266535"/>
            <a:ext cx="2152650" cy="70485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630CD0C-37E7-486B-8298-690EF136C223}"/>
              </a:ext>
            </a:extLst>
          </p:cNvPr>
          <p:cNvSpPr/>
          <p:nvPr/>
        </p:nvSpPr>
        <p:spPr>
          <a:xfrm>
            <a:off x="971534" y="4088458"/>
            <a:ext cx="4441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 Linotype" panose="02040502050505030304" pitchFamily="18" charset="0"/>
              </a:rPr>
              <a:t>apply the negative sampling technique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3DB58A3-6722-465C-B705-FF65F68E18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0176" y="6215270"/>
            <a:ext cx="2265293" cy="384313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0ABD481B-E137-447E-9191-491B7D25F3DA}"/>
              </a:ext>
            </a:extLst>
          </p:cNvPr>
          <p:cNvSpPr/>
          <p:nvPr/>
        </p:nvSpPr>
        <p:spPr>
          <a:xfrm>
            <a:off x="1066800" y="5658799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 Linotype" panose="02040502050505030304" pitchFamily="18" charset="0"/>
              </a:rPr>
              <a:t>The final loss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43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133600" cy="94601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实验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45BF3D3B-5F29-4D5D-84B8-F093F238684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04121" y="1177884"/>
                <a:ext cx="9183757" cy="5183160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zh-CN" altLang="en-US" sz="26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预测能力</a:t>
                </a:r>
                <a:endParaRPr lang="en-US" altLang="zh-CN" sz="26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800100" lvl="1" indent="-342900" algn="l">
                  <a:buFont typeface="Wingdings" panose="05000000000000000000" pitchFamily="2" charset="2"/>
                  <a:buChar char="Ø"/>
                </a:pPr>
                <a:endParaRPr lang="en-US" altLang="zh-CN" sz="17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800100" lvl="1" indent="-342900" algn="l">
                  <a:buFont typeface="Wingdings" panose="05000000000000000000" pitchFamily="2" charset="2"/>
                  <a:buChar char="Ø"/>
                </a:pPr>
                <a:r>
                  <a:rPr lang="zh-CN" altLang="en-US" sz="2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对比实验</a:t>
                </a:r>
                <a:endParaRPr lang="en-US" altLang="zh-CN" sz="21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1257300" lvl="2" indent="-342900" algn="l">
                  <a:buFont typeface="Wingdings" panose="05000000000000000000" pitchFamily="2" charset="2"/>
                  <a:buChar char="l"/>
                </a:pPr>
                <a:r>
                  <a:rPr lang="en-US" altLang="zh-CN" sz="2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LR</a:t>
                </a:r>
              </a:p>
              <a:p>
                <a:pPr marL="1257300" lvl="2" indent="-342900" algn="l">
                  <a:buFont typeface="Wingdings" panose="05000000000000000000" pitchFamily="2" charset="2"/>
                  <a:buChar char="l"/>
                </a:pPr>
                <a:r>
                  <a:rPr lang="en-US" altLang="zh-CN" sz="2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Wide &amp; Deep</a:t>
                </a:r>
              </a:p>
              <a:p>
                <a:pPr marL="1257300" lvl="2" indent="-342900" algn="l">
                  <a:buFont typeface="Wingdings" panose="05000000000000000000" pitchFamily="2" charset="2"/>
                  <a:buChar char="l"/>
                </a:pPr>
                <a:r>
                  <a:rPr lang="en-US" altLang="zh-CN" sz="2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FNN</a:t>
                </a:r>
              </a:p>
              <a:p>
                <a:pPr marL="1257300" lvl="2" indent="-342900" algn="l">
                  <a:buFont typeface="Wingdings" panose="05000000000000000000" pitchFamily="2" charset="2"/>
                  <a:buChar char="l"/>
                </a:pPr>
                <a:r>
                  <a:rPr lang="en-US" altLang="zh-CN" sz="2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DIN</a:t>
                </a:r>
                <a:r>
                  <a:rPr lang="zh-CN" altLang="en-US" sz="2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DIEN</a:t>
                </a:r>
              </a:p>
              <a:p>
                <a:pPr marL="800100" lvl="1" indent="-342900" algn="l">
                  <a:buFont typeface="Wingdings" panose="05000000000000000000" pitchFamily="2" charset="2"/>
                  <a:buChar char="Ø"/>
                </a:pPr>
                <a:r>
                  <a:rPr lang="zh-CN" altLang="en-US" sz="2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指标</a:t>
                </a:r>
                <a:endParaRPr lang="en-US" altLang="zh-CN" sz="21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l"/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AUC--AUC</a:t>
                </a:r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越接近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1.0</a:t>
                </a:r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，检测方法真实性越高</a:t>
                </a:r>
                <a:endPara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l"/>
                <a:r>
                  <a:rPr lang="zh-CN" altLang="en-US" sz="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endParaRPr lang="en-US" altLang="zh-CN" sz="32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zh-CN" altLang="en-US" sz="26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数据集</a:t>
                </a:r>
                <a:endParaRPr lang="en-US" altLang="zh-CN" sz="26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800100" lvl="1" indent="-342900" algn="l">
                  <a:buFont typeface="Wingdings" panose="05000000000000000000" pitchFamily="2" charset="2"/>
                  <a:buChar char="l"/>
                </a:pPr>
                <a:r>
                  <a:rPr lang="en-US" altLang="zh-CN" sz="2100" i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Alimama Dataset</a:t>
                </a:r>
                <a:endParaRPr lang="en-US" altLang="zh-CN" i="1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800100" lvl="1" indent="-342900" algn="l">
                  <a:buFont typeface="Wingdings" panose="05000000000000000000" pitchFamily="2" charset="2"/>
                  <a:buChar char="l"/>
                </a:pPr>
                <a:r>
                  <a:rPr lang="en-US" altLang="zh-CN" i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Online</a:t>
                </a:r>
                <a:r>
                  <a:rPr lang="en-US" altLang="zh-CN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𝑟𝑒𝑐𝑜𝑚𝑚𝑒𝑛𝑑𝑒𝑟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𝑠𝑦𝑠𝑡𝑒𝑚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𝑖𝑛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𝐴𝑙𝑖𝑏𝑎𝑏𝑎</m:t>
                    </m:r>
                  </m:oMath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l"/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45BF3D3B-5F29-4D5D-84B8-F093F23868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04121" y="1177884"/>
                <a:ext cx="9183757" cy="5183160"/>
              </a:xfrm>
              <a:blipFill>
                <a:blip r:embed="rId2"/>
                <a:stretch>
                  <a:fillRect l="-1062" t="-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01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133600" cy="94601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BF3D3B-5F29-4D5D-84B8-F093F2386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6886" y="1215322"/>
            <a:ext cx="9183757" cy="482254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对比实验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C95E8D-9C17-405C-9F58-C6DF661C8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206279"/>
            <a:ext cx="7182678" cy="323761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82B2861-F1B1-4C32-8DC6-8AFD2613A678}"/>
              </a:ext>
            </a:extLst>
          </p:cNvPr>
          <p:cNvSpPr/>
          <p:nvPr/>
        </p:nvSpPr>
        <p:spPr>
          <a:xfrm>
            <a:off x="2548845" y="5735443"/>
            <a:ext cx="6352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Palatino Linotype" panose="02040502050505030304" pitchFamily="18" charset="0"/>
              </a:rPr>
              <a:t>DMR outperforms the state-of-art models significantly</a:t>
            </a:r>
            <a:endParaRPr lang="zh-CN" altLang="en-US" sz="2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81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133600" cy="94601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BF3D3B-5F29-4D5D-84B8-F093F2386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6886" y="1215322"/>
            <a:ext cx="9183757" cy="482254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各组件重要性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D3DFBF-E8CF-4955-96FA-40ED32D63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48" y="1697576"/>
            <a:ext cx="8097078" cy="424838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3129C46-57C0-4802-81EA-8BCF18C24958}"/>
              </a:ext>
            </a:extLst>
          </p:cNvPr>
          <p:cNvSpPr/>
          <p:nvPr/>
        </p:nvSpPr>
        <p:spPr>
          <a:xfrm>
            <a:off x="1367333" y="6228159"/>
            <a:ext cx="94573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Palatino Linotype" panose="02040502050505030304" pitchFamily="18" charset="0"/>
              </a:rPr>
              <a:t>User-to-item</a:t>
            </a:r>
            <a:r>
              <a:rPr lang="en-US" altLang="zh-CN" sz="2000" dirty="0">
                <a:latin typeface="Palatino Linotype" panose="02040502050505030304" pitchFamily="18" charset="0"/>
              </a:rPr>
              <a:t> network</a:t>
            </a:r>
            <a:r>
              <a:rPr lang="zh-CN" altLang="en-US" sz="2000" dirty="0">
                <a:latin typeface="Palatino Linotype" panose="02040502050505030304" pitchFamily="18" charset="0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Palatino Linotype" panose="02040502050505030304" pitchFamily="18" charset="0"/>
              </a:rPr>
              <a:t>auxiliary match </a:t>
            </a:r>
            <a:r>
              <a:rPr lang="en-US" altLang="zh-CN" sz="2000" dirty="0">
                <a:latin typeface="Palatino Linotype" panose="02040502050505030304" pitchFamily="18" charset="0"/>
              </a:rPr>
              <a:t>network</a:t>
            </a:r>
            <a:r>
              <a:rPr lang="zh-CN" altLang="en-US" sz="2000" dirty="0">
                <a:latin typeface="Palatino Linotype" panose="02040502050505030304" pitchFamily="18" charset="0"/>
              </a:rPr>
              <a:t>及</a:t>
            </a:r>
            <a:r>
              <a:rPr lang="en-US" altLang="zh-CN" sz="2000" dirty="0">
                <a:solidFill>
                  <a:srgbClr val="FF0000"/>
                </a:solidFill>
                <a:latin typeface="Palatino Linotype" panose="02040502050505030304" pitchFamily="18" charset="0"/>
              </a:rPr>
              <a:t>positional encoding</a:t>
            </a:r>
            <a:r>
              <a:rPr lang="zh-CN" altLang="en-US" sz="2000" dirty="0">
                <a:latin typeface="Palatino Linotype" panose="02040502050505030304" pitchFamily="18" charset="0"/>
              </a:rPr>
              <a:t>有重要作用</a:t>
            </a:r>
          </a:p>
        </p:txBody>
      </p:sp>
    </p:spTree>
    <p:extLst>
      <p:ext uri="{BB962C8B-B14F-4D97-AF65-F5344CB8AC3E}">
        <p14:creationId xmlns:p14="http://schemas.microsoft.com/office/powerpoint/2010/main" val="314584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133600" cy="94601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BF3D3B-5F29-4D5D-84B8-F093F2386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6886" y="1215322"/>
            <a:ext cx="9183757" cy="482254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对比实验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F0AF0D-97CD-4D76-99E9-D1CEFF57F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085" y="646331"/>
            <a:ext cx="4724400" cy="29532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CFD58E8-DAA0-4261-BC61-96E7679F3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764" y="3690442"/>
            <a:ext cx="4936436" cy="252122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FAE5592-A65C-4D65-962C-5A1583F65EB6}"/>
              </a:ext>
            </a:extLst>
          </p:cNvPr>
          <p:cNvSpPr txBox="1"/>
          <p:nvPr/>
        </p:nvSpPr>
        <p:spPr>
          <a:xfrm>
            <a:off x="9180443" y="2140011"/>
            <a:ext cx="286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</a:rPr>
              <a:t>User-to-item relevance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B69251-983C-4B09-A7FA-F614804D9174}"/>
              </a:ext>
            </a:extLst>
          </p:cNvPr>
          <p:cNvSpPr txBox="1"/>
          <p:nvPr/>
        </p:nvSpPr>
        <p:spPr>
          <a:xfrm>
            <a:off x="6702285" y="6211669"/>
            <a:ext cx="4257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</a:rPr>
              <a:t>Both losses are training losses, where auxiliary loss is LNS, and  is set to 0.1.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B86BA60-E322-4DBB-AB2F-119AF432A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705" y="3429000"/>
            <a:ext cx="4617140" cy="278266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914A905-5CFA-4F1F-A8E2-8A858A25BDB7}"/>
              </a:ext>
            </a:extLst>
          </p:cNvPr>
          <p:cNvSpPr/>
          <p:nvPr/>
        </p:nvSpPr>
        <p:spPr>
          <a:xfrm>
            <a:off x="993911" y="6103948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latin typeface="Palatino Linotype" panose="02040502050505030304" pitchFamily="18" charset="0"/>
              </a:rPr>
              <a:t>Attention weights with regard to different positions</a:t>
            </a:r>
          </a:p>
          <a:p>
            <a:r>
              <a:rPr lang="en-US" altLang="zh-CN" sz="1600" dirty="0">
                <a:latin typeface="Palatino Linotype" panose="02040502050505030304" pitchFamily="18" charset="0"/>
              </a:rPr>
              <a:t>in Item-to-Item Network.</a:t>
            </a:r>
          </a:p>
          <a:p>
            <a:r>
              <a:rPr lang="en-US" altLang="zh-CN" sz="1600" dirty="0">
                <a:latin typeface="Palatino Linotype" panose="02040502050505030304" pitchFamily="18" charset="0"/>
              </a:rPr>
              <a:t>More recent behavior has smaller position number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437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287" y="6318735"/>
            <a:ext cx="3101009" cy="304799"/>
          </a:xfrm>
        </p:spPr>
        <p:txBody>
          <a:bodyPr>
            <a:noAutofit/>
          </a:bodyPr>
          <a:lstStyle/>
          <a:p>
            <a:pPr algn="l"/>
            <a:r>
              <a:rPr lang="zh-CN" altLang="en-US" sz="24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规格严格，功夫到家</a:t>
            </a:r>
            <a:endParaRPr lang="en-US" altLang="zh-CN" sz="2400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BF3D3B-5F29-4D5D-84B8-F093F2386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9217" y="3034749"/>
            <a:ext cx="6493566" cy="1417982"/>
          </a:xfrm>
        </p:spPr>
        <p:txBody>
          <a:bodyPr>
            <a:normAutofit/>
          </a:bodyPr>
          <a:lstStyle/>
          <a:p>
            <a:pPr algn="l"/>
            <a:r>
              <a:rPr lang="zh-CN" alt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感谢聆听指正</a:t>
            </a:r>
            <a:endParaRPr lang="en-US" altLang="zh-CN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449124-F0CF-7245-8799-5871099000F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>
          <a:xfrm>
            <a:off x="7422440" y="194578"/>
            <a:ext cx="4476789" cy="82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8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252870" cy="94601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背景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BFF6757-FF39-406A-9431-4141CD6F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296" y="5917745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39F2AE-5EFA-4993-87BD-DA24F7EFB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-84138"/>
            <a:ext cx="114300" cy="11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4FCC6A7A-49B1-49F2-919D-AF134D185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-84138"/>
            <a:ext cx="114300" cy="11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标题 6">
            <a:extLst>
              <a:ext uri="{FF2B5EF4-FFF2-40B4-BE49-F238E27FC236}">
                <a16:creationId xmlns:a16="http://schemas.microsoft.com/office/drawing/2014/main" id="{FFF4D61E-B72B-48A2-8F33-CA4A8A89A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9325" y="1123485"/>
            <a:ext cx="10831858" cy="1655762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dirty="0">
                <a:latin typeface="Palatino Linotype" panose="02040502050505030304" pitchFamily="18" charset="0"/>
              </a:rPr>
              <a:t>Balance of efficiency and effectiveness</a:t>
            </a: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dirty="0">
                <a:latin typeface="Palatino Linotype" panose="02040502050505030304" pitchFamily="18" charset="0"/>
              </a:rPr>
              <a:t>Matching: CF methods are widely used to calculate user-to-item relevance</a:t>
            </a: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dirty="0">
                <a:latin typeface="Palatino Linotype" panose="02040502050505030304" pitchFamily="18" charset="0"/>
              </a:rPr>
              <a:t>Ranking: CTR prediction is of vital importance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912873-0547-4E38-BBF5-C51DA9577A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57" b="-1"/>
          <a:stretch/>
        </p:blipFill>
        <p:spPr>
          <a:xfrm>
            <a:off x="949325" y="2779247"/>
            <a:ext cx="11242675" cy="380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1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252870" cy="94601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相关工作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BFF6757-FF39-406A-9431-4141CD6F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296" y="5917745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39F2AE-5EFA-4993-87BD-DA24F7EFB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-84138"/>
            <a:ext cx="114300" cy="11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4FCC6A7A-49B1-49F2-919D-AF134D185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-84138"/>
            <a:ext cx="114300" cy="11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标题 6">
            <a:extLst>
              <a:ext uri="{FF2B5EF4-FFF2-40B4-BE49-F238E27FC236}">
                <a16:creationId xmlns:a16="http://schemas.microsoft.com/office/drawing/2014/main" id="{FFF4D61E-B72B-48A2-8F33-CA4A8A89A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9325" y="1123485"/>
            <a:ext cx="10831858" cy="1655762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>
                <a:latin typeface="Palatino Linotype" panose="02040502050505030304" pitchFamily="18" charset="0"/>
              </a:rPr>
              <a:t>Matching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6240A0-C8CA-44F6-9796-D879B451F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514" y="1560444"/>
            <a:ext cx="8110330" cy="44958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296C7BD-6C49-404D-BD7E-B37AAA0642A0}"/>
              </a:ext>
            </a:extLst>
          </p:cNvPr>
          <p:cNvSpPr/>
          <p:nvPr/>
        </p:nvSpPr>
        <p:spPr>
          <a:xfrm>
            <a:off x="4821532" y="6308537"/>
            <a:ext cx="6606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1A1A1A"/>
                </a:solidFill>
                <a:latin typeface="-apple-system"/>
              </a:rPr>
              <a:t>Deep Neural Network for YouTube Recommendation   2016  Google</a:t>
            </a:r>
            <a:endParaRPr lang="en-US" altLang="zh-CN" b="1" i="0" dirty="0">
              <a:solidFill>
                <a:srgbClr val="1A1A1A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1948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133600" cy="946012"/>
          </a:xfrm>
        </p:spPr>
        <p:txBody>
          <a:bodyPr>
            <a:normAutofit fontScale="90000"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相关工作</a:t>
            </a:r>
          </a:p>
        </p:txBody>
      </p:sp>
      <p:sp>
        <p:nvSpPr>
          <p:cNvPr id="9" name="副标题 8">
            <a:extLst>
              <a:ext uri="{FF2B5EF4-FFF2-40B4-BE49-F238E27FC236}">
                <a16:creationId xmlns:a16="http://schemas.microsoft.com/office/drawing/2014/main" id="{4E863692-DE88-438D-A69C-94489177A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608" y="1391478"/>
            <a:ext cx="11330609" cy="498281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zh-CN" dirty="0">
                <a:latin typeface="Palatino Linotype" panose="02040502050505030304" pitchFamily="18" charset="0"/>
              </a:rPr>
              <a:t>Ranking</a:t>
            </a:r>
          </a:p>
          <a:p>
            <a:pPr algn="just"/>
            <a:endParaRPr lang="en-US" altLang="zh-CN" dirty="0">
              <a:latin typeface="Palatino Linotype" panose="02040502050505030304" pitchFamily="18" charset="0"/>
            </a:endParaRP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Palatino Linotype" panose="02040502050505030304" pitchFamily="18" charset="0"/>
              </a:rPr>
              <a:t>Deep learning based CTR prediction model</a:t>
            </a: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 Linotype" panose="02040502050505030304" pitchFamily="18" charset="0"/>
              </a:rPr>
              <a:t>Model capability </a:t>
            </a: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 Linotype" panose="02040502050505030304" pitchFamily="18" charset="0"/>
              </a:rPr>
              <a:t>Implicit high-order feature interactions</a:t>
            </a: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 Linotype" panose="02040502050505030304" pitchFamily="18" charset="0"/>
              </a:rPr>
              <a:t>Generalization: low-dimensional representation from high-dimensional sparse feature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Palatino Linotype" panose="02040502050505030304" pitchFamily="18" charset="0"/>
              </a:rPr>
              <a:t>Feature interaction network</a:t>
            </a: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 Linotype" panose="02040502050505030304" pitchFamily="18" charset="0"/>
              </a:rPr>
              <a:t>wide&amp; Deep</a:t>
            </a: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 Linotype" panose="02040502050505030304" pitchFamily="18" charset="0"/>
              </a:rPr>
              <a:t>PNN</a:t>
            </a: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 Linotype" panose="02040502050505030304" pitchFamily="18" charset="0"/>
              </a:rPr>
              <a:t>DeepFM  AFM  NFM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Palatino Linotype" panose="02040502050505030304" pitchFamily="18" charset="0"/>
              </a:rPr>
              <a:t>User interest representation network</a:t>
            </a: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 Linotype" panose="02040502050505030304" pitchFamily="18" charset="0"/>
              </a:rPr>
              <a:t>DIN--user interest</a:t>
            </a: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 Linotype" panose="02040502050505030304" pitchFamily="18" charset="0"/>
              </a:rPr>
              <a:t>DIEN--sequential information in user behavior</a:t>
            </a:r>
          </a:p>
        </p:txBody>
      </p:sp>
    </p:spTree>
    <p:extLst>
      <p:ext uri="{BB962C8B-B14F-4D97-AF65-F5344CB8AC3E}">
        <p14:creationId xmlns:p14="http://schemas.microsoft.com/office/powerpoint/2010/main" val="313894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133600" cy="946012"/>
          </a:xfrm>
        </p:spPr>
        <p:txBody>
          <a:bodyPr>
            <a:normAutofit fontScale="90000"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相关工作</a:t>
            </a:r>
          </a:p>
        </p:txBody>
      </p:sp>
      <p:sp>
        <p:nvSpPr>
          <p:cNvPr id="9" name="副标题 8">
            <a:extLst>
              <a:ext uri="{FF2B5EF4-FFF2-40B4-BE49-F238E27FC236}">
                <a16:creationId xmlns:a16="http://schemas.microsoft.com/office/drawing/2014/main" id="{4E863692-DE88-438D-A69C-94489177A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608" y="1391478"/>
            <a:ext cx="11330609" cy="498281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zh-CN" dirty="0">
                <a:latin typeface="Palatino Linotype" panose="02040502050505030304" pitchFamily="18" charset="0"/>
              </a:rPr>
              <a:t>Ranking</a:t>
            </a:r>
          </a:p>
          <a:p>
            <a:pPr algn="just"/>
            <a:endParaRPr lang="en-US" altLang="zh-CN" dirty="0">
              <a:latin typeface="Palatino Linotype" panose="02040502050505030304" pitchFamily="18" charset="0"/>
            </a:endParaRP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Deep learning based CTR prediction model</a:t>
            </a: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Model capability </a:t>
            </a: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Implicit high-order feature interactions</a:t>
            </a: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Generalization: low-dimensional representation from high-dimensional sparse feature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Feature interaction network</a:t>
            </a: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wide&amp; Deep</a:t>
            </a: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PNN</a:t>
            </a: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DeepFM  AFM  NFM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Palatino Linotype" panose="02040502050505030304" pitchFamily="18" charset="0"/>
              </a:rPr>
              <a:t>User interest representation network</a:t>
            </a: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 Linotype" panose="02040502050505030304" pitchFamily="18" charset="0"/>
              </a:rPr>
              <a:t>DIN--user interest</a:t>
            </a: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 Linotype" panose="02040502050505030304" pitchFamily="18" charset="0"/>
              </a:rPr>
              <a:t>DIEN--sequential information in user behavior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EA9F81-3F90-4909-B68F-B485FA2D9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1391478"/>
            <a:ext cx="9104242" cy="36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69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6930887" cy="94601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Palatino Linotype" panose="02040502050505030304" pitchFamily="18" charset="0"/>
                <a:ea typeface="楷体" panose="02010609060101010101" pitchFamily="49" charset="-122"/>
              </a:rPr>
              <a:t>Motivation and Contribution</a:t>
            </a:r>
            <a:endParaRPr lang="zh-CN" altLang="en-US" sz="4000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</p:txBody>
      </p:sp>
      <p:sp>
        <p:nvSpPr>
          <p:cNvPr id="9" name="副标题 8">
            <a:extLst>
              <a:ext uri="{FF2B5EF4-FFF2-40B4-BE49-F238E27FC236}">
                <a16:creationId xmlns:a16="http://schemas.microsoft.com/office/drawing/2014/main" id="{4E863692-DE88-438D-A69C-94489177A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052" y="1460015"/>
            <a:ext cx="11569147" cy="4980542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Palatino Linotype" panose="02040502050505030304" pitchFamily="18" charset="0"/>
              </a:rPr>
              <a:t>Motivation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Palatino Linotype" panose="02040502050505030304" pitchFamily="18" charset="0"/>
              </a:rPr>
              <a:t>User-to-item relevance </a:t>
            </a:r>
            <a:r>
              <a:rPr lang="en-US" altLang="zh-CN" dirty="0">
                <a:latin typeface="Palatino Linotype" panose="02040502050505030304" pitchFamily="18" charset="0"/>
              </a:rPr>
              <a:t>is of vital importance </a:t>
            </a:r>
          </a:p>
          <a:p>
            <a:pPr lvl="1" algn="just">
              <a:lnSpc>
                <a:spcPct val="150000"/>
              </a:lnSpc>
            </a:pPr>
            <a:r>
              <a:rPr lang="en-US" altLang="zh-CN" dirty="0">
                <a:latin typeface="Palatino Linotype" panose="02040502050505030304" pitchFamily="18" charset="0"/>
              </a:rPr>
              <a:t>             directly measures the intensity of user's preference on target item.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 Linotype" panose="02040502050505030304" pitchFamily="18" charset="0"/>
              </a:rPr>
              <a:t>Existing works pay less attention on representing the user-to- item relevance.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Palatino Linotype" panose="02040502050505030304" pitchFamily="18" charset="0"/>
              </a:rPr>
              <a:t>Contributions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 Linotype" panose="02040502050505030304" pitchFamily="18" charset="0"/>
              </a:rPr>
              <a:t>Collaborative filtering in </a:t>
            </a:r>
            <a:r>
              <a:rPr lang="en-US" altLang="zh-CN" dirty="0">
                <a:solidFill>
                  <a:srgbClr val="FF0000"/>
                </a:solidFill>
                <a:latin typeface="Palatino Linotype" panose="02040502050505030304" pitchFamily="18" charset="0"/>
              </a:rPr>
              <a:t>matching</a:t>
            </a:r>
            <a:r>
              <a:rPr lang="en-US" altLang="zh-CN" dirty="0">
                <a:latin typeface="Palatino Linotype" panose="02040502050505030304" pitchFamily="18" charset="0"/>
              </a:rPr>
              <a:t> methods to represent the user-to-item relevance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 Linotype" panose="02040502050505030304" pitchFamily="18" charset="0"/>
              </a:rPr>
              <a:t>User-to-Item Network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 Linotype" panose="02040502050505030304" pitchFamily="18" charset="0"/>
              </a:rPr>
              <a:t>Item-to-Item Network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 Linotype" panose="02040502050505030304" pitchFamily="18" charset="0"/>
              </a:rPr>
              <a:t>Jointly train matching and ranking in CTR prediction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 Linotype" panose="02040502050505030304" pitchFamily="18" charset="0"/>
              </a:rPr>
              <a:t>Introduce </a:t>
            </a:r>
            <a:r>
              <a:rPr lang="en-US" altLang="zh-CN" dirty="0">
                <a:solidFill>
                  <a:srgbClr val="FF0000"/>
                </a:solidFill>
                <a:latin typeface="Palatino Linotype" panose="02040502050505030304" pitchFamily="18" charset="0"/>
              </a:rPr>
              <a:t>positional encoding </a:t>
            </a:r>
            <a:r>
              <a:rPr lang="en-US" altLang="zh-CN" dirty="0">
                <a:latin typeface="Palatino Linotype" panose="02040502050505030304" pitchFamily="18" charset="0"/>
              </a:rPr>
              <a:t>to learn the weight for each behavior---sequential information</a:t>
            </a:r>
          </a:p>
          <a:p>
            <a:pPr algn="just">
              <a:lnSpc>
                <a:spcPct val="150000"/>
              </a:lnSpc>
            </a:pPr>
            <a:endParaRPr lang="en-US" altLang="zh-CN" dirty="0">
              <a:latin typeface="Palatino Linotype" panose="02040502050505030304" pitchFamily="18" charset="0"/>
            </a:endParaRPr>
          </a:p>
          <a:p>
            <a:pPr algn="just"/>
            <a:endParaRPr lang="zh-CN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2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133600" cy="94601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45BF3D3B-5F29-4D5D-84B8-F093F238684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81891" y="5811078"/>
                <a:ext cx="11071569" cy="1046922"/>
              </a:xfrm>
            </p:spPr>
            <p:txBody>
              <a:bodyPr>
                <a:normAutofit fontScale="92500"/>
              </a:bodyPr>
              <a:lstStyle/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基本属性符号   </a:t>
                </a:r>
                <a:endParaRPr lang="en-US" altLang="zh-CN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𝑉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,…,</a:t>
                </a:r>
                <a:r>
                  <a:rPr lang="en-US" altLang="zh-CN" sz="1600" dirty="0">
                    <a:solidFill>
                      <a:schemeClr val="tx1"/>
                    </a:solidFill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}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item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集   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𝑋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={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𝑝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𝑏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𝑐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}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：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用户集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[User Profile , User Behavior, Target Item and Context]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𝑏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=[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…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𝑇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]</m:t>
                    </m:r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t</m:t>
                        </m:r>
                      </m:sub>
                    </m:sSub>
                    <m:r>
                      <a:rPr lang="zh-CN" altLang="en-US" sz="16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：</m:t>
                    </m:r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时刻的用户行为表示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: t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时刻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position embedding</a:t>
                </a: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45BF3D3B-5F29-4D5D-84B8-F093F23868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81891" y="5811078"/>
                <a:ext cx="11071569" cy="1046922"/>
              </a:xfrm>
              <a:blipFill>
                <a:blip r:embed="rId2"/>
                <a:stretch>
                  <a:fillRect l="-165" t="-3488" b="-4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337A44C1-8650-4638-95A7-DE1DE66A8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69" y="1046922"/>
            <a:ext cx="10721009" cy="448737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3A05EE3-79AD-43DD-BFCC-EA68E6DE4F9E}"/>
              </a:ext>
            </a:extLst>
          </p:cNvPr>
          <p:cNvSpPr txBox="1"/>
          <p:nvPr/>
        </p:nvSpPr>
        <p:spPr>
          <a:xfrm>
            <a:off x="106017" y="3869635"/>
            <a:ext cx="129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Item-item</a:t>
            </a:r>
            <a:r>
              <a:rPr lang="zh-CN" altLang="en-US" dirty="0"/>
              <a:t>相似度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5F1806-4140-4308-8F60-F7640341415F}"/>
              </a:ext>
            </a:extLst>
          </p:cNvPr>
          <p:cNvSpPr/>
          <p:nvPr/>
        </p:nvSpPr>
        <p:spPr>
          <a:xfrm>
            <a:off x="5480557" y="5469874"/>
            <a:ext cx="161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user-item</a:t>
            </a:r>
            <a:r>
              <a:rPr lang="zh-CN" altLang="en-US" dirty="0"/>
              <a:t>交互</a:t>
            </a:r>
          </a:p>
        </p:txBody>
      </p:sp>
    </p:spTree>
    <p:extLst>
      <p:ext uri="{BB962C8B-B14F-4D97-AF65-F5344CB8AC3E}">
        <p14:creationId xmlns:p14="http://schemas.microsoft.com/office/powerpoint/2010/main" val="362797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133600" cy="81389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C7CE0E-AB46-4F04-A9DC-B337243D5E54}"/>
              </a:ext>
            </a:extLst>
          </p:cNvPr>
          <p:cNvSpPr txBox="1"/>
          <p:nvPr/>
        </p:nvSpPr>
        <p:spPr>
          <a:xfrm>
            <a:off x="769661" y="1074210"/>
            <a:ext cx="4426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Palatino Linotype" panose="02040502050505030304" pitchFamily="18" charset="0"/>
              </a:rPr>
              <a:t>Item-to-item Network</a:t>
            </a:r>
            <a:endParaRPr lang="zh-CN" alt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A38FFFE-B83B-4C3D-B8D2-297CF853E5AD}"/>
              </a:ext>
            </a:extLst>
          </p:cNvPr>
          <p:cNvSpPr txBox="1"/>
          <p:nvPr/>
        </p:nvSpPr>
        <p:spPr>
          <a:xfrm>
            <a:off x="769661" y="1944426"/>
            <a:ext cx="98331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Palatino Linotype" panose="02040502050505030304" pitchFamily="18" charset="0"/>
              </a:rPr>
              <a:t>Model the similarity between user interacted item and target item---</a:t>
            </a:r>
            <a:r>
              <a:rPr lang="en-US" altLang="zh-CN" dirty="0">
                <a:solidFill>
                  <a:srgbClr val="FF0000"/>
                </a:solidFill>
                <a:latin typeface="Palatino Linotype" panose="02040502050505030304" pitchFamily="18" charset="0"/>
              </a:rPr>
              <a:t> item-to-item relevance</a:t>
            </a:r>
            <a:r>
              <a:rPr lang="en-US" altLang="zh-CN" dirty="0">
                <a:latin typeface="Palatino Linotype" panose="02040502050505030304" pitchFamily="18" charset="0"/>
              </a:rPr>
              <a:t> </a:t>
            </a:r>
          </a:p>
          <a:p>
            <a:r>
              <a:rPr lang="en-US" altLang="zh-CN" dirty="0">
                <a:latin typeface="Palatino Linotype" panose="02040502050505030304" pitchFamily="18" charset="0"/>
              </a:rPr>
              <a:t>    add them up to obtain another kind of </a:t>
            </a:r>
            <a:r>
              <a:rPr lang="en-US" altLang="zh-CN" dirty="0">
                <a:solidFill>
                  <a:srgbClr val="FF0000"/>
                </a:solidFill>
                <a:latin typeface="Palatino Linotype" panose="02040502050505030304" pitchFamily="18" charset="0"/>
              </a:rPr>
              <a:t>user-to-item relevance</a:t>
            </a:r>
            <a:r>
              <a:rPr lang="en-US" altLang="zh-CN" dirty="0">
                <a:latin typeface="Palatino Linotype" panose="0204050205050503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Palatino Linotype" panose="02040502050505030304" pitchFamily="18" charset="0"/>
            </a:endParaRPr>
          </a:p>
          <a:p>
            <a:endParaRPr lang="en-US" altLang="zh-CN" dirty="0">
              <a:latin typeface="Palatino Linotype" panose="02040502050505030304" pitchFamily="18" charset="0"/>
            </a:endParaRPr>
          </a:p>
          <a:p>
            <a:endParaRPr lang="en-US" altLang="zh-CN" dirty="0"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Palatino Linotype" panose="02040502050505030304" pitchFamily="18" charset="0"/>
              </a:rPr>
              <a:t>Target-relevant user representation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04698AC-A306-45C8-9BA2-CB3C46DDE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833" y="2853842"/>
            <a:ext cx="3130619" cy="5089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234FA8D-BDF4-48B1-80A8-9AA0C3A26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076" y="3495220"/>
            <a:ext cx="1603513" cy="67921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A88C205-A44A-404A-8F00-EBBA3DE70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461" y="4938219"/>
            <a:ext cx="2237339" cy="135656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92A58C2-58BF-4E72-869F-D69748803B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9488" y="2650430"/>
            <a:ext cx="4861269" cy="389486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19AF866-FFDB-4124-98B9-E1A19C59749D}"/>
              </a:ext>
            </a:extLst>
          </p:cNvPr>
          <p:cNvSpPr/>
          <p:nvPr/>
        </p:nvSpPr>
        <p:spPr>
          <a:xfrm>
            <a:off x="5598110" y="1370859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Helvetica Neue"/>
              </a:rPr>
              <a:t>和目标商品更相似的用户行为商品获得更高的权重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3CF31D2-7584-42A3-A373-172BF8E05D5A}"/>
              </a:ext>
            </a:extLst>
          </p:cNvPr>
          <p:cNvSpPr/>
          <p:nvPr/>
        </p:nvSpPr>
        <p:spPr>
          <a:xfrm>
            <a:off x="2561965" y="6088469"/>
            <a:ext cx="3474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</a:rPr>
              <a:t>temporal interest representation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C87D36C-8FA4-4898-BF6D-4EC8791D6B39}"/>
                  </a:ext>
                </a:extLst>
              </p:cNvPr>
              <p:cNvSpPr txBox="1"/>
              <p:nvPr/>
            </p:nvSpPr>
            <p:spPr>
              <a:xfrm>
                <a:off x="7785652" y="2540065"/>
                <a:ext cx="3511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C87D36C-8FA4-4898-BF6D-4EC8791D6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652" y="2540065"/>
                <a:ext cx="351183" cy="276999"/>
              </a:xfrm>
              <a:prstGeom prst="rect">
                <a:avLst/>
              </a:prstGeom>
              <a:blipFill>
                <a:blip r:embed="rId6"/>
                <a:stretch>
                  <a:fillRect t="-26667" r="-6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8EA3F59-99CE-4603-B682-3D122016637A}"/>
                  </a:ext>
                </a:extLst>
              </p:cNvPr>
              <p:cNvSpPr/>
              <p:nvPr/>
            </p:nvSpPr>
            <p:spPr>
              <a:xfrm>
                <a:off x="10241521" y="2540064"/>
                <a:ext cx="3612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8EA3F59-99CE-4603-B682-3D1220166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521" y="2540064"/>
                <a:ext cx="361253" cy="369332"/>
              </a:xfrm>
              <a:prstGeom prst="rect">
                <a:avLst/>
              </a:prstGeom>
              <a:blipFill>
                <a:blip r:embed="rId7"/>
                <a:stretch>
                  <a:fillRect t="-6667" r="-35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80DB805-06A2-443B-BE95-FC00A98F5D2F}"/>
                  </a:ext>
                </a:extLst>
              </p:cNvPr>
              <p:cNvSpPr/>
              <p:nvPr/>
            </p:nvSpPr>
            <p:spPr>
              <a:xfrm>
                <a:off x="1149833" y="6545299"/>
                <a:ext cx="999876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24292E"/>
                    </a:solidFill>
                    <a:latin typeface="Helvetica Neue"/>
                  </a:rPr>
                  <a:t>:</a:t>
                </a:r>
                <a:r>
                  <a:rPr lang="zh-CN" altLang="en-US" dirty="0">
                    <a:solidFill>
                      <a:srgbClr val="24292E"/>
                    </a:solidFill>
                    <a:latin typeface="Helvetica Neue"/>
                  </a:rPr>
                  <a:t>位置编码行为序列按时间顺序排列后的编号，表达行为时间的远近</a:t>
                </a:r>
                <a:r>
                  <a:rPr lang="en-US" altLang="zh-CN" dirty="0">
                    <a:solidFill>
                      <a:srgbClr val="24292E"/>
                    </a:solidFill>
                    <a:latin typeface="Helvetica Neue"/>
                  </a:rPr>
                  <a:t>     [</a:t>
                </a:r>
                <a:r>
                  <a:rPr lang="zh-CN" altLang="en-US" dirty="0">
                    <a:solidFill>
                      <a:srgbClr val="24292E"/>
                    </a:solidFill>
                    <a:latin typeface="Helvetica Neue"/>
                  </a:rPr>
                  <a:t>参考文献：</a:t>
                </a:r>
                <a:r>
                  <a:rPr lang="en-US" altLang="zh-CN" dirty="0">
                    <a:solidFill>
                      <a:srgbClr val="24292E"/>
                    </a:solidFill>
                    <a:latin typeface="Palatino Linotype" panose="02040502050505030304" pitchFamily="18" charset="0"/>
                  </a:rPr>
                  <a:t>transformer]</a:t>
                </a:r>
                <a:endParaRPr lang="zh-CN" altLang="en-US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80DB805-06A2-443B-BE95-FC00A98F5D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833" y="6545299"/>
                <a:ext cx="9998766" cy="369332"/>
              </a:xfrm>
              <a:prstGeom prst="rect">
                <a:avLst/>
              </a:prstGeom>
              <a:blipFill>
                <a:blip r:embed="rId8"/>
                <a:stretch>
                  <a:fillRect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64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AB7C-7095-45BB-9967-0EBD5E8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133600" cy="81389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C7CE0E-AB46-4F04-A9DC-B337243D5E54}"/>
              </a:ext>
            </a:extLst>
          </p:cNvPr>
          <p:cNvSpPr txBox="1"/>
          <p:nvPr/>
        </p:nvSpPr>
        <p:spPr>
          <a:xfrm>
            <a:off x="834887" y="1074291"/>
            <a:ext cx="4426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Palatino Linotype" panose="02040502050505030304" pitchFamily="18" charset="0"/>
              </a:rPr>
              <a:t>User-to-item Network</a:t>
            </a:r>
            <a:endParaRPr lang="zh-CN" alt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6AB48F-C4E9-4EA7-AE53-28971D6DFFCF}"/>
              </a:ext>
            </a:extLst>
          </p:cNvPr>
          <p:cNvSpPr txBox="1"/>
          <p:nvPr/>
        </p:nvSpPr>
        <p:spPr>
          <a:xfrm>
            <a:off x="854764" y="1796355"/>
            <a:ext cx="95349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Palatino Linotype" panose="02040502050505030304" pitchFamily="18" charset="0"/>
              </a:rPr>
              <a:t>Model user-to-item relevance directly by inner product of corresponding representation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Palatino Linotype" panose="02040502050505030304" pitchFamily="18" charset="0"/>
            </a:endParaRPr>
          </a:p>
          <a:p>
            <a:endParaRPr lang="en-US" altLang="zh-CN" dirty="0">
              <a:latin typeface="Palatino Linotype" panose="02040502050505030304" pitchFamily="18" charset="0"/>
            </a:endParaRPr>
          </a:p>
          <a:p>
            <a:endParaRPr lang="en-US" altLang="zh-CN" dirty="0"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Palatino Linotype" panose="02040502050505030304" pitchFamily="18" charset="0"/>
              </a:rPr>
              <a:t>Auxiliary match network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64E847-B5CA-4F62-8D96-A96DA2356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829" y="2432025"/>
            <a:ext cx="3206406" cy="13074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1DC9F26-7B44-4646-98E9-360E3CCD0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2" y="3788139"/>
            <a:ext cx="2752518" cy="8613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6FE3B9-B3E7-4F04-93CB-08B7E7A1F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412" y="4894457"/>
            <a:ext cx="1190625" cy="50801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D50F61B-8387-4314-AF67-C42E33105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1113" y="2588729"/>
            <a:ext cx="5953909" cy="3838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386562F-A03E-4DEE-92E1-235A826407A9}"/>
                  </a:ext>
                </a:extLst>
              </p:cNvPr>
              <p:cNvSpPr txBox="1"/>
              <p:nvPr/>
            </p:nvSpPr>
            <p:spPr>
              <a:xfrm>
                <a:off x="7613374" y="2362361"/>
                <a:ext cx="27167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386562F-A03E-4DEE-92E1-235A82640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374" y="2362361"/>
                <a:ext cx="27167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84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538</Words>
  <Application>Microsoft Office PowerPoint</Application>
  <PresentationFormat>宽屏</PresentationFormat>
  <Paragraphs>126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-apple-system</vt:lpstr>
      <vt:lpstr>Helvetica Neue</vt:lpstr>
      <vt:lpstr>等线</vt:lpstr>
      <vt:lpstr>等线 Light</vt:lpstr>
      <vt:lpstr>楷体</vt:lpstr>
      <vt:lpstr>Arial</vt:lpstr>
      <vt:lpstr>Cambria Math</vt:lpstr>
      <vt:lpstr>Microsoft Himalaya</vt:lpstr>
      <vt:lpstr>Palatino Linotype</vt:lpstr>
      <vt:lpstr>Wingdings</vt:lpstr>
      <vt:lpstr>Office 主题​​</vt:lpstr>
      <vt:lpstr>Match to Rank Model for Personalized Click-Through Rate Prediction</vt:lpstr>
      <vt:lpstr>背景</vt:lpstr>
      <vt:lpstr>相关工作</vt:lpstr>
      <vt:lpstr>相关工作</vt:lpstr>
      <vt:lpstr>相关工作</vt:lpstr>
      <vt:lpstr>Motivation and Contribution</vt:lpstr>
      <vt:lpstr>模型</vt:lpstr>
      <vt:lpstr>模型</vt:lpstr>
      <vt:lpstr>模型</vt:lpstr>
      <vt:lpstr>模型</vt:lpstr>
      <vt:lpstr>实验</vt:lpstr>
      <vt:lpstr>实验</vt:lpstr>
      <vt:lpstr>实验</vt:lpstr>
      <vt:lpstr>实验</vt:lpstr>
      <vt:lpstr>规格严格，功夫到家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 Ju</dc:creator>
  <cp:lastModifiedBy>Xin Ju</cp:lastModifiedBy>
  <cp:revision>126</cp:revision>
  <dcterms:created xsi:type="dcterms:W3CDTF">2019-12-11T13:23:31Z</dcterms:created>
  <dcterms:modified xsi:type="dcterms:W3CDTF">2020-04-30T13:45:47Z</dcterms:modified>
</cp:coreProperties>
</file>