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41" r:id="rId3"/>
    <p:sldId id="345" r:id="rId4"/>
    <p:sldId id="346" r:id="rId5"/>
    <p:sldId id="347" r:id="rId6"/>
    <p:sldId id="3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C6C5"/>
    <a:srgbClr val="92EBC1"/>
    <a:srgbClr val="565560"/>
    <a:srgbClr val="354877"/>
    <a:srgbClr val="0E122A"/>
    <a:srgbClr val="8BBDEF"/>
    <a:srgbClr val="2D416C"/>
    <a:srgbClr val="FF93AF"/>
    <a:srgbClr val="1D5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198" autoAdjust="0"/>
  </p:normalViewPr>
  <p:slideViewPr>
    <p:cSldViewPr snapToGrid="0">
      <p:cViewPr varScale="1">
        <p:scale>
          <a:sx n="98" d="100"/>
          <a:sy n="98" d="100"/>
        </p:scale>
        <p:origin x="9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20191105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368316" y="2697609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Spatio</a:t>
            </a:r>
            <a:r>
              <a:rPr lang="en-US" altLang="zh-CN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-Temporal Attentive RNN</a:t>
            </a:r>
          </a:p>
          <a:p>
            <a:pPr algn="ctr"/>
            <a:r>
              <a:rPr lang="en-US" altLang="zh-CN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(STAR)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7977" y="6307303"/>
            <a:ext cx="11823684" cy="287213"/>
          </a:xfrm>
        </p:spPr>
        <p:txBody>
          <a:bodyPr/>
          <a:lstStyle/>
          <a:p>
            <a:r>
              <a:rPr lang="en-US" altLang="zh-CN" sz="1600" u="sng" dirty="0"/>
              <a:t>Xu D, </a:t>
            </a:r>
            <a:r>
              <a:rPr lang="en-US" altLang="zh-CN" sz="1600" u="sng" dirty="0" smtClean="0"/>
              <a:t>et </a:t>
            </a:r>
            <a:r>
              <a:rPr lang="en-US" altLang="zh-CN" sz="1600" u="sng" dirty="0"/>
              <a:t>al. </a:t>
            </a:r>
            <a:r>
              <a:rPr lang="en-US" altLang="zh-CN" sz="1600" u="sng" dirty="0" err="1"/>
              <a:t>Spatio</a:t>
            </a:r>
            <a:r>
              <a:rPr lang="en-US" altLang="zh-CN" sz="1600" u="sng" dirty="0"/>
              <a:t>-Temporal Attentive RNN for Node Classification in Temporal Attributed </a:t>
            </a:r>
            <a:r>
              <a:rPr lang="en-US" altLang="zh-CN" sz="1600" u="sng" dirty="0" smtClean="0"/>
              <a:t>Graphs[C]//Proceedings of IJCAI, 2019 </a:t>
            </a:r>
            <a:endParaRPr lang="zh-CN" altLang="en-US" sz="1600" u="sng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Attentive RNN for Node Classification in Temporal Attributed Graphs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637" y="1223450"/>
            <a:ext cx="479146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 classiﬁcation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graph-structured data aims to classify the nodes where the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available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a subset of nodes.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real world applications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both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topology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node </a:t>
            </a:r>
            <a:r>
              <a:rPr lang="en-US" altLang="zh-CN" sz="1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attri-butes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evolve over time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Existing approaches,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mainly focus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static graphs and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lack the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simultaneously learn both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spatial/structural features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Besides, as temporal and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spatial dimensions are entangled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to learn the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fea-ture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representation of one target node, it’s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desirable and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chall-enging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differentiate the relative importance </a:t>
            </a:r>
            <a:r>
              <a:rPr lang="en-US" altLang="zh-CN" sz="14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</a:t>
            </a:r>
            <a:r>
              <a:rPr lang="en-US" altLang="zh-CN" sz="1400" u="sng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</a:t>
            </a:r>
            <a:r>
              <a:rPr lang="en-US" altLang="zh-CN" sz="1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-tors.</a:t>
            </a:r>
            <a:endParaRPr lang="en-US" altLang="zh-CN" sz="1400" b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9108" y="828854"/>
            <a:ext cx="4360556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9108" y="3470219"/>
            <a:ext cx="4360556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3" y="3897616"/>
            <a:ext cx="4874048" cy="280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28" y="1872381"/>
            <a:ext cx="7092358" cy="36000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082255" y="1173023"/>
            <a:ext cx="6729531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Attentive RNN for Node Classification in Temporal Attributed Graphs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8144" y="828854"/>
            <a:ext cx="4581726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GRU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92366" y="3670804"/>
            <a:ext cx="5578110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 of  Neighborhood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9468" y="828854"/>
            <a:ext cx="4503906" cy="2655357"/>
            <a:chOff x="218872" y="1281674"/>
            <a:chExt cx="4503906" cy="2655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1239" r="1504" b="5436"/>
            <a:stretch/>
          </p:blipFill>
          <p:spPr>
            <a:xfrm>
              <a:off x="218872" y="1281674"/>
              <a:ext cx="4503906" cy="265535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15957" y="1577347"/>
              <a:ext cx="2490281" cy="484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8" y="1399284"/>
            <a:ext cx="5838000" cy="180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531" y="4138647"/>
            <a:ext cx="3091034" cy="198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565" y="4109463"/>
            <a:ext cx="3411796" cy="25200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280187" y="5549648"/>
            <a:ext cx="2441168" cy="479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622129" y="5077687"/>
            <a:ext cx="1099226" cy="194553"/>
          </a:xfrm>
          <a:prstGeom prst="roundRect">
            <a:avLst/>
          </a:prstGeom>
          <a:noFill/>
          <a:ln>
            <a:solidFill>
              <a:srgbClr val="92E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Attention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894979" y="5322310"/>
            <a:ext cx="184825" cy="184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65921" y="3277087"/>
            <a:ext cx="4897748" cy="2766320"/>
            <a:chOff x="365921" y="3277087"/>
            <a:chExt cx="4897748" cy="2766320"/>
          </a:xfrm>
        </p:grpSpPr>
        <p:pic>
          <p:nvPicPr>
            <p:cNvPr id="18" name="Picture 2" descr="https://pic1.zhimg.com/80/v2-5faedb3b0e8e9785d8d25e5cd2aade00_hd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70" y="4739463"/>
              <a:ext cx="4525243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接连接符 13"/>
            <p:cNvCxnSpPr/>
            <p:nvPr/>
          </p:nvCxnSpPr>
          <p:spPr>
            <a:xfrm flipV="1">
              <a:off x="778213" y="5356137"/>
              <a:ext cx="2043035" cy="133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08367" y="5210071"/>
                  <a:ext cx="2544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7" y="5210071"/>
                  <a:ext cx="25444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83150" y="5154911"/>
              <a:ext cx="561975" cy="295275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463770" y="3277087"/>
              <a:ext cx="4525243" cy="1260000"/>
              <a:chOff x="1289769" y="3131294"/>
              <a:chExt cx="4525243" cy="1260000"/>
            </a:xfrm>
          </p:grpSpPr>
          <p:pic>
            <p:nvPicPr>
              <p:cNvPr id="1026" name="Picture 2" descr="https://pic1.zhimg.com/80/v2-5faedb3b0e8e9785d8d25e5cd2aade00_hd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9769" y="3131294"/>
                <a:ext cx="4525243" cy="12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组合 36"/>
              <p:cNvGrpSpPr/>
              <p:nvPr/>
            </p:nvGrpSpPr>
            <p:grpSpPr>
              <a:xfrm>
                <a:off x="1841933" y="3299316"/>
                <a:ext cx="407022" cy="379378"/>
                <a:chOff x="1851661" y="3289588"/>
                <a:chExt cx="407022" cy="379378"/>
              </a:xfrm>
            </p:grpSpPr>
            <p:sp>
              <p:nvSpPr>
                <p:cNvPr id="33" name="等腰三角形 32"/>
                <p:cNvSpPr/>
                <p:nvPr/>
              </p:nvSpPr>
              <p:spPr>
                <a:xfrm rot="5400000">
                  <a:off x="1910536" y="3320819"/>
                  <a:ext cx="379378" cy="316915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800" dirty="0" smtClean="0"/>
                    <a:t>w\</a:t>
                  </a:r>
                  <a:endParaRPr lang="zh-CN" altLang="en-US" sz="8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1851661" y="3356165"/>
                      <a:ext cx="40702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000" b="0" dirty="0" smtClean="0"/>
                    </a:p>
                  </p:txBody>
                </p:sp>
              </mc:Choice>
              <mc:Fallback xmlns=""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1661" y="3356165"/>
                      <a:ext cx="407022" cy="24622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组合 38"/>
              <p:cNvGrpSpPr/>
              <p:nvPr/>
            </p:nvGrpSpPr>
            <p:grpSpPr>
              <a:xfrm>
                <a:off x="1857802" y="3827446"/>
                <a:ext cx="407022" cy="379378"/>
                <a:chOff x="1851661" y="3289588"/>
                <a:chExt cx="407022" cy="379378"/>
              </a:xfrm>
            </p:grpSpPr>
            <p:sp>
              <p:nvSpPr>
                <p:cNvPr id="40" name="等腰三角形 39"/>
                <p:cNvSpPr/>
                <p:nvPr/>
              </p:nvSpPr>
              <p:spPr>
                <a:xfrm rot="5400000">
                  <a:off x="1910536" y="3320819"/>
                  <a:ext cx="379378" cy="316915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800" dirty="0" smtClean="0"/>
                    <a:t>w\</a:t>
                  </a:r>
                  <a:endParaRPr lang="zh-CN" altLang="en-US" sz="8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851661" y="3356165"/>
                      <a:ext cx="40702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000" b="0" dirty="0" smtClean="0"/>
                    </a:p>
                  </p:txBody>
                </p:sp>
              </mc:Choice>
              <mc:Fallback xmlns=""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1661" y="3356165"/>
                      <a:ext cx="407022" cy="24622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2" name="组合 41"/>
            <p:cNvGrpSpPr/>
            <p:nvPr/>
          </p:nvGrpSpPr>
          <p:grpSpPr>
            <a:xfrm>
              <a:off x="1033529" y="4897889"/>
              <a:ext cx="407022" cy="379378"/>
              <a:chOff x="1871117" y="3289588"/>
              <a:chExt cx="407022" cy="379378"/>
            </a:xfrm>
          </p:grpSpPr>
          <p:sp>
            <p:nvSpPr>
              <p:cNvPr id="43" name="等腰三角形 42"/>
              <p:cNvSpPr/>
              <p:nvPr/>
            </p:nvSpPr>
            <p:spPr>
              <a:xfrm rot="5400000">
                <a:off x="1910536" y="3320819"/>
                <a:ext cx="379378" cy="316915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800" dirty="0" smtClean="0"/>
                  <a:t>w\</a:t>
                </a:r>
                <a:endParaRPr lang="zh-CN" alt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871117" y="3346437"/>
                    <a:ext cx="40702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117" y="3346437"/>
                    <a:ext cx="407022" cy="24622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组合 47"/>
            <p:cNvGrpSpPr/>
            <p:nvPr/>
          </p:nvGrpSpPr>
          <p:grpSpPr>
            <a:xfrm>
              <a:off x="1037413" y="5438650"/>
              <a:ext cx="407022" cy="379378"/>
              <a:chOff x="1861389" y="3289588"/>
              <a:chExt cx="407022" cy="379378"/>
            </a:xfrm>
          </p:grpSpPr>
          <p:sp>
            <p:nvSpPr>
              <p:cNvPr id="49" name="等腰三角形 48"/>
              <p:cNvSpPr/>
              <p:nvPr/>
            </p:nvSpPr>
            <p:spPr>
              <a:xfrm rot="5400000">
                <a:off x="1910536" y="3320819"/>
                <a:ext cx="379378" cy="316915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800" dirty="0" smtClean="0"/>
                  <a:t>w\</a:t>
                </a:r>
                <a:endParaRPr lang="zh-CN" alt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861389" y="3346437"/>
                    <a:ext cx="40702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389" y="3346437"/>
                    <a:ext cx="407022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组合 50"/>
            <p:cNvGrpSpPr/>
            <p:nvPr/>
          </p:nvGrpSpPr>
          <p:grpSpPr>
            <a:xfrm>
              <a:off x="1404884" y="5166448"/>
              <a:ext cx="407022" cy="379378"/>
              <a:chOff x="1851661" y="3289588"/>
              <a:chExt cx="407022" cy="379378"/>
            </a:xfrm>
          </p:grpSpPr>
          <p:sp>
            <p:nvSpPr>
              <p:cNvPr id="52" name="等腰三角形 51"/>
              <p:cNvSpPr/>
              <p:nvPr/>
            </p:nvSpPr>
            <p:spPr>
              <a:xfrm rot="5400000">
                <a:off x="1910536" y="3320819"/>
                <a:ext cx="379378" cy="316915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800" dirty="0" smtClean="0"/>
                  <a:t>w\</a:t>
                </a:r>
                <a:endParaRPr lang="zh-CN" alt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1851661" y="3356165"/>
                    <a:ext cx="40702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000" b="0" dirty="0" smtClean="0"/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1" y="3356165"/>
                    <a:ext cx="407022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060626" y="5057715"/>
                  <a:ext cx="407022" cy="246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sz="1000" b="0" dirty="0" smtClean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626" y="5057715"/>
                  <a:ext cx="407022" cy="24673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689616" y="5657714"/>
                  <a:ext cx="407022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sz="1000" b="0" dirty="0" smtClean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616" y="5657714"/>
                  <a:ext cx="407022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4322230" y="5797186"/>
                  <a:ext cx="407022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sz="1000" b="0" dirty="0" smtClean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30" y="5797186"/>
                  <a:ext cx="407022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365921" y="5528121"/>
                  <a:ext cx="407022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sz="1000" b="0" dirty="0" smtClean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21" y="5528121"/>
                  <a:ext cx="407022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856647" y="5571807"/>
                  <a:ext cx="407022" cy="246734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sz="1000" b="0" dirty="0" smtClean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647" y="5571807"/>
                  <a:ext cx="407022" cy="24673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32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Attentive RNN for Node Classification in Temporal Attributed Graphs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8143" y="828854"/>
            <a:ext cx="6149019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Attention Mechanism - Spatial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66569" y="3865824"/>
            <a:ext cx="4454785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239" r="1504" b="5436"/>
          <a:stretch/>
        </p:blipFill>
        <p:spPr>
          <a:xfrm>
            <a:off x="7266570" y="824307"/>
            <a:ext cx="4503906" cy="26553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93428" y="1297693"/>
            <a:ext cx="3411796" cy="2520000"/>
            <a:chOff x="8498565" y="4109463"/>
            <a:chExt cx="3411796" cy="25200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8565" y="4109463"/>
              <a:ext cx="3411796" cy="252000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9280187" y="5549648"/>
              <a:ext cx="2441168" cy="479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622129" y="5077687"/>
              <a:ext cx="1099226" cy="194553"/>
            </a:xfrm>
            <a:prstGeom prst="roundRect">
              <a:avLst/>
            </a:prstGeom>
            <a:noFill/>
            <a:ln>
              <a:solidFill>
                <a:srgbClr val="92E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Attention</a:t>
              </a:r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10894979" y="5322310"/>
              <a:ext cx="184825" cy="1848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60" y="1806212"/>
            <a:ext cx="3204395" cy="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293" y="2456206"/>
            <a:ext cx="2907692" cy="5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b="6128"/>
          <a:stretch/>
        </p:blipFill>
        <p:spPr>
          <a:xfrm>
            <a:off x="969938" y="4412223"/>
            <a:ext cx="2752725" cy="6348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293" y="4543714"/>
            <a:ext cx="2552700" cy="361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81" y="5243127"/>
            <a:ext cx="3028950" cy="2952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2921" y="5166036"/>
            <a:ext cx="1476375" cy="371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721" y="6045705"/>
            <a:ext cx="3381375" cy="342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1972" y="6045705"/>
            <a:ext cx="1638300" cy="3429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29717" y="3879973"/>
            <a:ext cx="6149019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Attention Mechanism - Temporal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56660" y="1828608"/>
            <a:ext cx="3204395" cy="44419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80520" y="5195220"/>
            <a:ext cx="5229480" cy="371475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70792" y="6046121"/>
            <a:ext cx="5229480" cy="3714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219858" y="5624530"/>
            <a:ext cx="116731" cy="3433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3485533" y="5685047"/>
            <a:ext cx="1373623" cy="216000"/>
            <a:chOff x="6978597" y="5423819"/>
            <a:chExt cx="1817189" cy="28575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78597" y="5438107"/>
              <a:ext cx="409575" cy="25717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95611" y="5423819"/>
              <a:ext cx="1400175" cy="285750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7266569" y="1614791"/>
            <a:ext cx="2383269" cy="1602087"/>
          </a:xfrm>
          <a:prstGeom prst="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54111" y="1692613"/>
            <a:ext cx="2164412" cy="15242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08496" y="1692613"/>
            <a:ext cx="2164412" cy="15242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5010" y="5390667"/>
            <a:ext cx="2867025" cy="4191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4249" y="4782760"/>
            <a:ext cx="2183142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04249" y="4487574"/>
            <a:ext cx="2344000" cy="288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7"/>
          <a:srcRect t="7133" b="12942"/>
          <a:stretch/>
        </p:blipFill>
        <p:spPr>
          <a:xfrm>
            <a:off x="9795252" y="4686687"/>
            <a:ext cx="1801670" cy="288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78896" y="6126270"/>
            <a:ext cx="3859200" cy="288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8033055" y="5366874"/>
            <a:ext cx="2918980" cy="44289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745166" y="5106760"/>
            <a:ext cx="0" cy="215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2"/>
          </p:cNvCxnSpPr>
          <p:nvPr/>
        </p:nvCxnSpPr>
        <p:spPr>
          <a:xfrm flipH="1">
            <a:off x="9795252" y="4974687"/>
            <a:ext cx="900835" cy="34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10535055" y="5854052"/>
            <a:ext cx="1" cy="27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70792" y="8408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altLang="zh-C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-Temporal Attentive RNN for Node Classification in Temporal Attributed Graphs</a:t>
            </a:r>
            <a:endParaRPr lang="zh-CN" alt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0766" y="828854"/>
            <a:ext cx="8235923" cy="404324"/>
          </a:xfrm>
          <a:prstGeom prst="rect">
            <a:avLst/>
          </a:prstGeom>
          <a:solidFill>
            <a:srgbClr val="5BC6C5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750"/>
          <a:stretch/>
        </p:blipFill>
        <p:spPr>
          <a:xfrm>
            <a:off x="406151" y="1416020"/>
            <a:ext cx="3782183" cy="208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1" y="3564421"/>
            <a:ext cx="5021173" cy="270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562" y="1406292"/>
            <a:ext cx="7785872" cy="190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18" y="3627900"/>
            <a:ext cx="427636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4019</TotalTime>
  <Words>210</Words>
  <Application>Microsoft Office PowerPoint</Application>
  <PresentationFormat>宽屏</PresentationFormat>
  <Paragraphs>42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Cambria Math</vt:lpstr>
      <vt:lpstr>Comic Sans MS</vt:lpstr>
      <vt:lpstr>Times New Roman</vt:lpstr>
      <vt:lpstr>主题5</vt:lpstr>
      <vt:lpstr>20191105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Zheng Yaping</cp:lastModifiedBy>
  <cp:revision>271</cp:revision>
  <cp:lastPrinted>2018-03-12T16:00:00Z</cp:lastPrinted>
  <dcterms:created xsi:type="dcterms:W3CDTF">2018-03-12T16:00:00Z</dcterms:created>
  <dcterms:modified xsi:type="dcterms:W3CDTF">2019-11-05T11:14:35Z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