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81" r:id="rId4"/>
    <p:sldId id="272" r:id="rId5"/>
    <p:sldId id="273" r:id="rId6"/>
    <p:sldId id="274" r:id="rId7"/>
    <p:sldId id="287" r:id="rId8"/>
    <p:sldId id="275" r:id="rId9"/>
    <p:sldId id="277" r:id="rId10"/>
    <p:sldId id="290" r:id="rId11"/>
    <p:sldId id="278" r:id="rId12"/>
    <p:sldId id="279" r:id="rId13"/>
    <p:sldId id="284" r:id="rId14"/>
    <p:sldId id="286" r:id="rId15"/>
    <p:sldId id="285" r:id="rId16"/>
    <p:sldId id="291" r:id="rId17"/>
    <p:sldId id="280" r:id="rId18"/>
    <p:sldId id="28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C16F5-D6EE-4464-AA1E-D14267E6E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B00D96-CD72-4F3D-A401-F36C706BF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DA5E9-F62C-4169-B046-C37C9E93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CE3E1-9E08-479C-98F9-8B262C68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2BD0F-B977-448A-BA07-3A624FED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8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B696-46D0-49BC-BFE8-B87FBD56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CF2EE-9940-4077-B964-A5A32071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A5CE8-6A38-42B4-8AA7-9BFC00CC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511CF-D7AD-41AB-AAA9-FAB3F942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E75A9-CA88-4C89-AB3A-B729719E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7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F829F-873A-4F8B-A1FC-7BE2A4D6C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B4AEE-C39E-4026-A1FF-FB63B761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AF7F5-CABF-4876-9DF1-EE9356B7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187F6-7AB0-413D-BE0C-DEA7F290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3518E-052A-472B-BD98-9D1DA3E8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94E46-0971-421B-BC09-1167B688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FA2A3-6123-4B0A-A086-F738A677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5735E-EFB4-4927-8E47-B453480D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C49E1-CD4F-4924-A368-8202667D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7BAE8-4949-4192-9C69-AB49436D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48A25-8524-40AA-90B4-16BCBA0C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9C4F6-3646-49DA-A48B-8EA9CC33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D4970-1349-4E9C-9801-E313FBF1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92D1E-67F2-4EDF-9B92-C781D47D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A56C8-561C-49EC-B591-C1C060CF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7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741E9-1419-4DC3-A21C-4C29F661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3898-147C-43A9-849A-B3484FD9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ED550-1D5E-4DC9-85A9-CE51124C7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916CA-758E-4A73-B5FB-C062C356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3F11F-CE54-4CA5-9DC7-0E8BE38A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4A6C4-BE4F-4224-BD20-DF49516F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5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CF536-6493-4DDE-88F8-C73FF724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BEC68-C46F-41BE-A6EF-B65F7B42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D8293-DB0D-48ED-9352-C217DAB16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FC07B-58FC-4086-A731-C904D5FAD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4DA12F-527C-4918-97BB-B85513B7F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349AEC-8D05-43B3-94E1-C4BFD9F1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D5A542-6BA4-4B10-928C-16327F2D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AED85E-9828-45C9-B803-26E04614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4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C677-53B0-4242-925F-9F6C4BB7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D235E8-7DA7-45E9-9FED-D4139B09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01D17-9247-4B8C-96BA-EF5BC0E8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632D87-1B8E-407E-9C38-83ECEC9E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1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CC4CCB-9C82-42CE-ACBA-E1BA36DD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7588B-0ACE-446D-BF78-D3E27179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E1EC4-22BD-4F6F-A577-E88E1B4D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7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3FF0D-F3F6-4FA0-8778-362503E0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CBB72-1969-4A1F-9051-4DBE2115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B1A6AA-94E6-48DB-8DEF-8D3E2311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20C16-5DF6-4CC8-9AF9-D5A72AB4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0ABFC-D67F-41A5-BA7A-B4E83A9B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A481A-0CD6-44DA-AF76-E36B4E45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6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F18A6-C2E9-4425-B743-396671D1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4D08C9-88AD-4793-AB03-023739A94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EEF1E-2A32-4040-B859-02D29AB4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F313B-1942-4425-9034-615A09A9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F19C4-253B-4D79-98AA-76949E3D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DF3B4-EED2-4CE4-AD50-BA48FDA2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8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6B46CB-B8C0-44B8-B56B-3EB213DB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1FD1E-5974-41E2-99EB-0E8DAB718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7F6C8-70F9-4CDF-BF19-F97E5F2E1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72AC-D4DE-4922-AC4F-9083278063A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FC1EC-A19A-472C-B0EA-BA6E92170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D92D9-FAA5-4FBB-B0C4-C279D9E26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1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db/conf/icde/icde2017.html#HeckelVPD17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89AB7C-7095-45BB-9967-0EBD5E891A4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2235200"/>
                <a:ext cx="9144000" cy="2387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rPr>
                      <m:t>RecoNet</m:t>
                    </m:r>
                  </m:oMath>
                </a14:m>
                <a:r>
                  <a:rPr lang="en-US" altLang="zh-CN" dirty="0">
                    <a:latin typeface="Microsoft Himalaya" panose="01010100010101010101" pitchFamily="2" charset="0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: An Interpretable Neural Architecture for Recommender Systems</a:t>
                </a:r>
                <a:endParaRPr lang="zh-CN" altLang="en-US" dirty="0">
                  <a:latin typeface="Microsoft Himalaya" panose="01010100010101010101" pitchFamily="2" charset="0"/>
                  <a:ea typeface="楷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89AB7C-7095-45BB-9967-0EBD5E891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2235200"/>
                <a:ext cx="9144000" cy="2387600"/>
              </a:xfr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E449124-F0CF-7245-8799-5871099000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7582690" y="92765"/>
            <a:ext cx="4476789" cy="8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C116838-CF5C-4685-9BEB-618BA4FA5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6"/>
          <a:stretch/>
        </p:blipFill>
        <p:spPr>
          <a:xfrm>
            <a:off x="6626087" y="4045226"/>
            <a:ext cx="4189666" cy="28127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2332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19CD9A-896C-405A-B087-6569A9B0AC46}"/>
              </a:ext>
            </a:extLst>
          </p:cNvPr>
          <p:cNvSpPr txBox="1"/>
          <p:nvPr/>
        </p:nvSpPr>
        <p:spPr>
          <a:xfrm>
            <a:off x="5628194" y="381037"/>
            <a:ext cx="604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Palatino Linotype" panose="02040502050505030304" pitchFamily="18" charset="0"/>
              </a:rPr>
              <a:t>On Pixel-Wise Explanations for Non-Linear Classifier Decisions by Layer-Wise Relevance Propagation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CDE70A-1122-4626-865F-15E568BD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246" y="1364974"/>
            <a:ext cx="4539939" cy="25590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2D7BD6-9D60-4A76-B466-A0B359ECD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69" y="1304367"/>
            <a:ext cx="5791200" cy="24146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596BA76-F9A7-4F50-A16E-3798632ED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678" y="4280452"/>
            <a:ext cx="4189666" cy="223961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00F722F-C34F-4B00-8F18-72C1F8033BEB}"/>
              </a:ext>
            </a:extLst>
          </p:cNvPr>
          <p:cNvSpPr txBox="1"/>
          <p:nvPr/>
        </p:nvSpPr>
        <p:spPr>
          <a:xfrm>
            <a:off x="2929721" y="3739347"/>
            <a:ext cx="604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放入所有相关的</a:t>
            </a:r>
            <a:r>
              <a:rPr lang="en-US" altLang="zh-CN" dirty="0"/>
              <a:t>item</a:t>
            </a:r>
            <a:r>
              <a:rPr lang="zh-CN" altLang="en-US" dirty="0"/>
              <a:t>，计算</a:t>
            </a:r>
            <a:r>
              <a:rPr lang="en-US" altLang="zh-CN" dirty="0"/>
              <a:t>LRP</a:t>
            </a:r>
            <a:r>
              <a:rPr lang="zh-CN" altLang="en-US" dirty="0"/>
              <a:t>，最高得分的给予推荐</a:t>
            </a:r>
          </a:p>
        </p:txBody>
      </p:sp>
    </p:spTree>
    <p:extLst>
      <p:ext uri="{BB962C8B-B14F-4D97-AF65-F5344CB8AC3E}">
        <p14:creationId xmlns:p14="http://schemas.microsoft.com/office/powerpoint/2010/main" val="162072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04121" y="1177884"/>
                <a:ext cx="9183757" cy="5183160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2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预测能力</a:t>
                </a:r>
                <a:endParaRPr lang="en-US" altLang="zh-CN" sz="26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 algn="l">
                  <a:buFont typeface="Wingdings" panose="05000000000000000000" pitchFamily="2" charset="2"/>
                  <a:buChar char="Ø"/>
                </a:pPr>
                <a:endParaRPr lang="en-US" altLang="zh-CN" sz="17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对比实验</a:t>
                </a:r>
                <a:endParaRPr lang="en-US" altLang="zh-CN" sz="2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User/item similarity</a:t>
                </a: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Matrix Factorization</a:t>
                </a: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Factorization Machines</a:t>
                </a: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Collaborative metric learning  -- similarity</a:t>
                </a:r>
              </a:p>
              <a:p>
                <a:pPr marL="800100" lvl="1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指标</a:t>
                </a:r>
                <a:endParaRPr lang="en-US" altLang="zh-CN" sz="2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𝑟𝑒𝑐𝑎𝑙𝑙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@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𝑘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sz="21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推荐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  <m:r>
                            <a:rPr lang="zh-CN" altLang="en-US" sz="21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个物品中相关物品的个数</m:t>
                          </m:r>
                        </m:num>
                        <m:den>
                          <m:r>
                            <a:rPr lang="zh-CN" altLang="en-US" sz="21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所有相关物品的个数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2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可解释性在预测中的正面影响</a:t>
                </a:r>
                <a:r>
                  <a:rPr lang="en-US" altLang="zh-CN" sz="2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相关性指标的有效性</a:t>
                </a:r>
                <a:endParaRPr lang="en-US" altLang="zh-CN" sz="26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17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endParaRPr lang="en-US" altLang="zh-CN" sz="17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en-US" altLang="zh-CN" sz="17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zh-CN" altLang="en-US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移除</a:t>
                </a:r>
                <a:r>
                  <a:rPr lang="en-US" altLang="zh-CN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top k </a:t>
                </a:r>
                <a:r>
                  <a:rPr lang="zh-CN" altLang="en-US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个属性随机  </a:t>
                </a:r>
                <a:r>
                  <a:rPr lang="en-US" altLang="zh-CN" sz="21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VS </a:t>
                </a:r>
                <a:r>
                  <a:rPr lang="en-US" altLang="zh-CN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1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10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zh-CN" altLang="en-US" sz="21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随机</m:t>
                            </m:r>
                            <m:r>
                              <m:rPr>
                                <m:nor/>
                              </m:rPr>
                              <a:rPr lang="zh-CN" altLang="en-US" sz="2100" dirty="0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rPr>
                              <m:t>移除</m:t>
                            </m:r>
                            <m:r>
                              <m:rPr>
                                <m:nor/>
                              </m:rPr>
                              <a:rPr lang="en-US" altLang="zh-CN" sz="2100" dirty="0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zh-CN" altLang="en-US" sz="2100" dirty="0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rPr>
                              <m:t>个属性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100" dirty="0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rPr>
                              <m:t>移除</m:t>
                            </m:r>
                            <m:r>
                              <m:rPr>
                                <m:nor/>
                              </m:rPr>
                              <a:rPr lang="en-US" altLang="zh-CN" sz="2100" dirty="0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rPr>
                              <m:t>LIME</m:t>
                            </m:r>
                            <m:r>
                              <m:rPr>
                                <m:nor/>
                              </m:rPr>
                              <a:rPr lang="zh-CN" altLang="en-US" sz="2100" dirty="0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rPr>
                              <m:t>得到的</m:t>
                            </m:r>
                            <m:r>
                              <m:rPr>
                                <m:nor/>
                              </m:rPr>
                              <a:rPr lang="en-US" altLang="zh-CN" sz="2100" dirty="0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rPr>
                              <m:t>top</m:t>
                            </m:r>
                            <m:r>
                              <m:rPr>
                                <m:nor/>
                              </m:rPr>
                              <a:rPr lang="en-US" altLang="zh-CN" sz="2100" dirty="0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100" dirty="0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zh-CN" altLang="en-US" sz="2100" dirty="0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rPr>
                              <m:t>属性</m:t>
                            </m:r>
                            <m:r>
                              <m:rPr>
                                <m:nor/>
                              </m:rPr>
                              <a:rPr lang="en-US" altLang="zh-CN" sz="2100" dirty="0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zh-CN" sz="2600" b="1" dirty="0">
                    <a:latin typeface="Palatino Linotype" panose="02040502050505030304" pitchFamily="18" charset="0"/>
                    <a:ea typeface="楷体" panose="02010609060101010101" pitchFamily="49" charset="-122"/>
                  </a:rPr>
                  <a:t>Cold-start</a:t>
                </a:r>
                <a:r>
                  <a:rPr lang="zh-CN" altLang="en-US" sz="2600" b="1" dirty="0">
                    <a:latin typeface="Palatino Linotype" panose="020405020505050303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2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3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endParaRPr lang="en-US" altLang="zh-CN" sz="3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endParaRPr lang="en-US" altLang="zh-CN" sz="3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2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数据集</a:t>
                </a:r>
                <a:endParaRPr lang="en-US" altLang="zh-CN" sz="26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2100" i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B2B</a:t>
                </a:r>
              </a:p>
              <a:p>
                <a:pPr marL="800100" lvl="1" indent="-342900" algn="l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𝑀𝑜𝑣𝑖𝑒𝐿𝑒𝑛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04121" y="1177884"/>
                <a:ext cx="9183757" cy="5183160"/>
              </a:xfrm>
              <a:blipFill>
                <a:blip r:embed="rId2"/>
                <a:stretch>
                  <a:fillRect l="-598" t="-2353" b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01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C91029-70B1-44D2-B7B8-282849164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112271"/>
            <a:ext cx="9886950" cy="3970476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45BF3D3B-5F29-4D5D-84B8-F093F238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886" y="1215322"/>
            <a:ext cx="9183757" cy="48225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对比实验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6B719-7058-4CBE-A87F-59BB80225974}"/>
              </a:ext>
            </a:extLst>
          </p:cNvPr>
          <p:cNvSpPr txBox="1"/>
          <p:nvPr/>
        </p:nvSpPr>
        <p:spPr>
          <a:xfrm>
            <a:off x="1033669" y="6284111"/>
            <a:ext cx="1031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Scalable and Interpretable Product Recommendations via Overlapping Co-Clustering.</a:t>
            </a:r>
            <a:r>
              <a:rPr lang="en-US" altLang="zh-CN" dirty="0"/>
              <a:t> </a:t>
            </a:r>
            <a:r>
              <a:rPr lang="en-US" altLang="zh-CN" dirty="0">
                <a:hlinkClick r:id="rId3"/>
              </a:rPr>
              <a:t>ICDE2017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58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69774" y="1076817"/>
                <a:ext cx="9581322" cy="1200175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a.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移除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top k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个属性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VS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随机移除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k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个属性</a:t>
                </a:r>
                <a:endParaRPr lang="en-US" altLang="zh-CN" b="1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值越小，差距越大，说明移除的属性值对分类结果影响越大</a:t>
                </a:r>
                <a:endPara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69774" y="1076817"/>
                <a:ext cx="9581322" cy="1200175"/>
              </a:xfrm>
              <a:blipFill>
                <a:blip r:embed="rId2"/>
                <a:stretch>
                  <a:fillRect l="-1018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9FE89E0-F6C8-4895-9980-517D6A42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74" y="2535409"/>
            <a:ext cx="8600661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5F2E51-704A-4DCE-AD32-ECEA5A79C1F2}"/>
                  </a:ext>
                </a:extLst>
              </p:cNvPr>
              <p:cNvSpPr txBox="1"/>
              <p:nvPr/>
            </p:nvSpPr>
            <p:spPr>
              <a:xfrm>
                <a:off x="1404731" y="6139712"/>
                <a:ext cx="106017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随着移除的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top k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属性越多，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持续下滑。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说明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reconet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得到的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top k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属性对分类结果影响甚大。相较随机去除，对分类结果影响不是很大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5F2E51-704A-4DCE-AD32-ECEA5A79C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31" y="6139712"/>
                <a:ext cx="10601739" cy="646331"/>
              </a:xfrm>
              <a:prstGeom prst="rect">
                <a:avLst/>
              </a:prstGeom>
              <a:blipFill>
                <a:blip r:embed="rId4"/>
                <a:stretch>
                  <a:fillRect l="-460" t="-660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09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037125-A05D-4345-BBB3-A51A20C3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7" y="2735053"/>
            <a:ext cx="10111408" cy="3933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>
                <a:extLst>
                  <a:ext uri="{FF2B5EF4-FFF2-40B4-BE49-F238E27FC236}">
                    <a16:creationId xmlns:a16="http://schemas.microsoft.com/office/drawing/2014/main" id="{0F956DCE-0099-4D10-8FF7-3F27CF7EF8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0748" y="1136451"/>
                <a:ext cx="10164418" cy="1089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60000"/>
                  </a:lnSpc>
                </a:pPr>
                <a:r>
                  <a:rPr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b.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移除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top k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中一个属性 </a:t>
                </a:r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VS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随机移除一个属性</a:t>
                </a: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altLang="zh-CN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值越小，差距越大，说明移除的属性值对分类结果影响越大</a:t>
                </a:r>
                <a:endParaRPr lang="en-US" altLang="zh-CN" sz="2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副标题 2">
                <a:extLst>
                  <a:ext uri="{FF2B5EF4-FFF2-40B4-BE49-F238E27FC236}">
                    <a16:creationId xmlns:a16="http://schemas.microsoft.com/office/drawing/2014/main" id="{0F956DCE-0099-4D10-8FF7-3F27CF7EF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748" y="1136451"/>
                <a:ext cx="10164418" cy="1089914"/>
              </a:xfrm>
              <a:prstGeom prst="rect">
                <a:avLst/>
              </a:prstGeom>
              <a:blipFill>
                <a:blip r:embed="rId3"/>
                <a:stretch>
                  <a:fillRect l="-780" b="-4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71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B74709-0723-4193-B4AB-2F826DD1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35" y="2484413"/>
            <a:ext cx="8567530" cy="43735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>
                <a:extLst>
                  <a:ext uri="{FF2B5EF4-FFF2-40B4-BE49-F238E27FC236}">
                    <a16:creationId xmlns:a16="http://schemas.microsoft.com/office/drawing/2014/main" id="{9B80942B-4A65-41F7-85CE-791E84F71D4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17374" y="1110621"/>
                <a:ext cx="10164418" cy="1209183"/>
              </a:xfrm>
            </p:spPr>
            <p:txBody>
              <a:bodyPr>
                <a:normAutofit fontScale="92500"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c.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移除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top k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个属性 </a:t>
                </a:r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VS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移除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LIME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得到的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top k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属性</a:t>
                </a:r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altLang="zh-CN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值越小，差距越大，说明移除的属性值对分类结果影响越大</a:t>
                </a:r>
                <a:endParaRPr lang="en-US" altLang="zh-CN" sz="2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副标题 2">
                <a:extLst>
                  <a:ext uri="{FF2B5EF4-FFF2-40B4-BE49-F238E27FC236}">
                    <a16:creationId xmlns:a16="http://schemas.microsoft.com/office/drawing/2014/main" id="{9B80942B-4A65-41F7-85CE-791E84F71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17374" y="1110621"/>
                <a:ext cx="10164418" cy="1209183"/>
              </a:xfrm>
              <a:blipFill>
                <a:blip r:embed="rId3"/>
                <a:stretch>
                  <a:fillRect l="-780" b="-3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15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>
                <a:extLst>
                  <a:ext uri="{FF2B5EF4-FFF2-40B4-BE49-F238E27FC236}">
                    <a16:creationId xmlns:a16="http://schemas.microsoft.com/office/drawing/2014/main" id="{9B80942B-4A65-41F7-85CE-791E84F71D4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78834" y="1088953"/>
                <a:ext cx="10164418" cy="2016219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Cold-start</a:t>
                </a:r>
              </a:p>
              <a:p>
                <a:pPr marL="342900" indent="-342900" algn="l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测试数据在训练数据中没有历史记录，即没有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V(u)</a:t>
                </a:r>
              </a:p>
              <a:p>
                <a:pPr marL="800100" lvl="1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B2B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35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％ 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𝑀𝑜𝑣𝑖𝑒𝐿𝑒𝑛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10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％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副标题 2">
                <a:extLst>
                  <a:ext uri="{FF2B5EF4-FFF2-40B4-BE49-F238E27FC236}">
                    <a16:creationId xmlns:a16="http://schemas.microsoft.com/office/drawing/2014/main" id="{9B80942B-4A65-41F7-85CE-791E84F71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78834" y="1088953"/>
                <a:ext cx="10164418" cy="2016219"/>
              </a:xfrm>
              <a:blipFill>
                <a:blip r:embed="rId2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47D9603-1CF3-4CBF-A8A1-0D359AA0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104" y="3248113"/>
            <a:ext cx="10045147" cy="34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9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思考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BF3D3B-5F29-4D5D-84B8-F093F238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399" y="1696278"/>
            <a:ext cx="9183757" cy="4346713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没有给出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Loss function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模型看似简单 实现可解释性：模型是线性回归或决策树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重点高亮，过程淘汰，“优胜劣汰”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---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high-quality representation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用网络拟合相似度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item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Estimating Personalized Preferences Through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Meta-Learning</a:t>
            </a:r>
            <a:r>
              <a:rPr lang="en-US" altLang="zh-CN" dirty="0">
                <a:latin typeface="Palatino Linotype" panose="02040502050505030304" pitchFamily="18" charset="0"/>
              </a:rPr>
              <a:t> for User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Cold-Start</a:t>
            </a:r>
            <a:r>
              <a:rPr lang="en-US" altLang="zh-CN" dirty="0">
                <a:latin typeface="Palatino Linotype" panose="02040502050505030304" pitchFamily="18" charset="0"/>
              </a:rPr>
              <a:t> Recommendation  [KDD19]</a:t>
            </a:r>
          </a:p>
          <a:p>
            <a:pPr algn="l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40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6318735"/>
            <a:ext cx="3101009" cy="304799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规格严格，功夫到家</a:t>
            </a:r>
            <a:endParaRPr lang="en-US" altLang="zh-CN" sz="24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BF3D3B-5F29-4D5D-84B8-F093F238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217" y="3034749"/>
            <a:ext cx="6493566" cy="1417982"/>
          </a:xfrm>
        </p:spPr>
        <p:txBody>
          <a:bodyPr>
            <a:normAutofit/>
          </a:bodyPr>
          <a:lstStyle/>
          <a:p>
            <a:pPr algn="l"/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感谢聆听指正</a:t>
            </a:r>
            <a:endParaRPr lang="en-US" altLang="zh-CN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49124-F0CF-7245-8799-5871099000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7422440" y="194578"/>
            <a:ext cx="4476789" cy="8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25287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背景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BF3D3B-5F29-4D5D-84B8-F093F238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243" y="1722783"/>
            <a:ext cx="9183757" cy="43467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MF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LRP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LIME</a:t>
            </a:r>
          </a:p>
          <a:p>
            <a:pPr algn="l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FF6757-FF39-406A-9431-4141CD6F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96" y="5917745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39F2AE-5EFA-4993-87BD-DA24F7EFB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-84138"/>
            <a:ext cx="114300" cy="1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FCC6A7A-49B1-49F2-919D-AF134D185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-84138"/>
            <a:ext cx="114300" cy="1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D1C9F5-B961-4181-BA76-A1B98187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06" y="2596919"/>
            <a:ext cx="6719266" cy="235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1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Idea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BF3D3B-5F29-4D5D-84B8-F093F238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7965" y="1208787"/>
            <a:ext cx="9183757" cy="31889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可解释性：哪些因素起了作用？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E11E35-E5A5-40DB-8FE6-E6BCFD17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8" y="2173775"/>
            <a:ext cx="6292713" cy="37234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82929C-EE75-4564-8B66-9837B7E34EEC}"/>
              </a:ext>
            </a:extLst>
          </p:cNvPr>
          <p:cNvSpPr txBox="1"/>
          <p:nvPr/>
        </p:nvSpPr>
        <p:spPr>
          <a:xfrm>
            <a:off x="8189844" y="6331279"/>
            <a:ext cx="471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性别、年龄、之前观看的电影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2933F6-EB18-4C6B-B7C7-3328D9EAB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74" t="10415" r="26087" b="7659"/>
          <a:stretch/>
        </p:blipFill>
        <p:spPr>
          <a:xfrm>
            <a:off x="1007165" y="2039009"/>
            <a:ext cx="2981740" cy="18571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23841C-3F31-4E97-8795-63E7CD561C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09" t="7660" r="24674" b="9738"/>
          <a:stretch/>
        </p:blipFill>
        <p:spPr>
          <a:xfrm>
            <a:off x="927652" y="4449513"/>
            <a:ext cx="3074506" cy="19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4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678018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挑战与创新点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BF3D3B-5F29-4D5D-84B8-F093F238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243" y="1616765"/>
            <a:ext cx="9183757" cy="46515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挑战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l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低可解释性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l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Long training times </a:t>
            </a:r>
          </a:p>
          <a:p>
            <a:pPr lvl="1" algn="l">
              <a:lnSpc>
                <a:spcPct val="160000"/>
              </a:lnSpc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                   Training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perturbation mechanism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高预测率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l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如何定义整体架构以突出属性特征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l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如何定义属性相关性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l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如何解决“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cold-start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”？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EDBBE3-DADD-48A8-94EA-36637DF66D7B}"/>
              </a:ext>
            </a:extLst>
          </p:cNvPr>
          <p:cNvSpPr txBox="1"/>
          <p:nvPr/>
        </p:nvSpPr>
        <p:spPr>
          <a:xfrm>
            <a:off x="8945217" y="5594578"/>
            <a:ext cx="222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厚积薄发</a:t>
            </a:r>
          </a:p>
        </p:txBody>
      </p:sp>
    </p:spTree>
    <p:extLst>
      <p:ext uri="{BB962C8B-B14F-4D97-AF65-F5344CB8AC3E}">
        <p14:creationId xmlns:p14="http://schemas.microsoft.com/office/powerpoint/2010/main" val="380174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39269" y="2332382"/>
                <a:ext cx="4147931" cy="2696817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基本属性符号</a:t>
                </a:r>
                <a:endPara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𝑈</m:t>
                    </m:r>
                    <m:r>
                      <a:rPr lang="zh-CN" alt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：</m:t>
                    </m:r>
                  </m:oMath>
                </a14:m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用户集    </a:t>
                </a:r>
                <a:endPara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𝑉</m:t>
                    </m:r>
                  </m:oMath>
                </a14:m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item</a:t>
                </a: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</a:t>
                </a:r>
                <a:endPara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V(u)</a:t>
                </a: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：用户</a:t>
                </a:r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u</a:t>
                </a: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有交互的</a:t>
                </a:r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item</a:t>
                </a: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</a:t>
                </a:r>
                <a:endPara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  User history</a:t>
                </a: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</m:oMath>
                </a14:m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用户、</a:t>
                </a:r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item </a:t>
                </a: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的总的特征集           （</a:t>
                </a:r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individual</a:t>
                </a: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只有部分特征）</a:t>
                </a:r>
                <a:endPara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u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用户</a:t>
                </a:r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u</a:t>
                </a: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有交互的</a:t>
                </a:r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item</a:t>
                </a: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集的特征集</a:t>
                </a:r>
                <a:endPara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39269" y="2332382"/>
                <a:ext cx="4147931" cy="2696817"/>
              </a:xfrm>
              <a:blipFill>
                <a:blip r:embed="rId2"/>
                <a:stretch>
                  <a:fillRect l="-441" t="-2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1C9F79F-2C2D-4BE7-ABD6-67CA5F715532}"/>
              </a:ext>
            </a:extLst>
          </p:cNvPr>
          <p:cNvSpPr txBox="1"/>
          <p:nvPr/>
        </p:nvSpPr>
        <p:spPr>
          <a:xfrm>
            <a:off x="1610138" y="1903847"/>
            <a:ext cx="5812302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模型前向传播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模型训练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模型相关性系数计算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97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81389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EB4DC-86E2-4310-9AFD-F7711DF9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94" y="975118"/>
            <a:ext cx="10201275" cy="5340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4B39BF-78AA-49D1-B562-7EA1F3A953D6}"/>
                  </a:ext>
                </a:extLst>
              </p:cNvPr>
              <p:cNvSpPr txBox="1"/>
              <p:nvPr/>
            </p:nvSpPr>
            <p:spPr>
              <a:xfrm>
                <a:off x="7753745" y="5557301"/>
                <a:ext cx="1192570" cy="608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𝑭𝑺𝒖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4B39BF-78AA-49D1-B562-7EA1F3A95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745" y="5557301"/>
                <a:ext cx="1192570" cy="608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8C7335-5CC3-43AE-AFF6-0E649AAFD1E3}"/>
                  </a:ext>
                </a:extLst>
              </p:cNvPr>
              <p:cNvSpPr txBox="1"/>
              <p:nvPr/>
            </p:nvSpPr>
            <p:spPr>
              <a:xfrm>
                <a:off x="267716" y="2045511"/>
                <a:ext cx="4992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|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V(u)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l-GR" altLang="zh-CN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sup>
                    </m:sSup>
                    <m:r>
                      <a:rPr lang="en-US" altLang="zh-CN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l-GR" altLang="zh-CN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sup>
                    </m:sSup>
                    <m:r>
                      <a:rPr lang="en-US" altLang="zh-CN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V</m:t>
                    </m:r>
                    <m:r>
                      <m:rPr>
                        <m:nor/>
                      </m:rPr>
                      <a:rPr lang="en-US" altLang="zh-CN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u</m:t>
                    </m:r>
                    <m:r>
                      <m:rPr>
                        <m:nor/>
                      </m:rPr>
                      <a:rPr lang="en-US" altLang="zh-CN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|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𝑭𝑺𝒖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|×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8C7335-5CC3-43AE-AFF6-0E649AAFD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" y="2045511"/>
                <a:ext cx="4992178" cy="369332"/>
              </a:xfrm>
              <a:prstGeom prst="rect">
                <a:avLst/>
              </a:prstGeom>
              <a:blipFill>
                <a:blip r:embed="rId4"/>
                <a:stretch>
                  <a:fillRect l="-1099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B360234B-013E-4251-A426-FC4BF065A7F9}"/>
              </a:ext>
            </a:extLst>
          </p:cNvPr>
          <p:cNvSpPr/>
          <p:nvPr/>
        </p:nvSpPr>
        <p:spPr>
          <a:xfrm>
            <a:off x="7531189" y="230791"/>
            <a:ext cx="4393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多分类问题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未知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 user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item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有交互（购买，喜欢，观看）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64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09"/>
            <a:ext cx="2133600" cy="78738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EB4DC-86E2-4310-9AFD-F7711DF9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72" y="1898374"/>
            <a:ext cx="10201275" cy="3061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36217" y="1407663"/>
                <a:ext cx="5429730" cy="503583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属性拼接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行平均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池化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)-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全连接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softmax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输出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36217" y="1407663"/>
                <a:ext cx="5429730" cy="503583"/>
              </a:xfrm>
              <a:blipFill>
                <a:blip r:embed="rId3"/>
                <a:stretch>
                  <a:fillRect l="-1122" t="-21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303E6B9-1113-434C-9F5B-7A3FD35610E1}"/>
              </a:ext>
            </a:extLst>
          </p:cNvPr>
          <p:cNvSpPr txBox="1"/>
          <p:nvPr/>
        </p:nvSpPr>
        <p:spPr>
          <a:xfrm>
            <a:off x="764672" y="1130054"/>
            <a:ext cx="3370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复杂就是好的？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8FCEA82-7212-4F39-8C7F-88B2BC82877F}"/>
                  </a:ext>
                </a:extLst>
              </p:cNvPr>
              <p:cNvSpPr txBox="1"/>
              <p:nvPr/>
            </p:nvSpPr>
            <p:spPr>
              <a:xfrm>
                <a:off x="1866636" y="5204726"/>
                <a:ext cx="8458728" cy="1416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Embedding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层：将属性特征和用户特征同构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可解释性问题中的一大挑战</a:t>
                </a:r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全连接层和池化层 不局限于一层</a:t>
                </a:r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在池化层后加了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Relu</m:t>
                    </m:r>
                  </m:oMath>
                </a14:m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层，实验证明结果比不加的模型要差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8FCEA82-7212-4F39-8C7F-88B2BC828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636" y="5204726"/>
                <a:ext cx="8458728" cy="1416478"/>
              </a:xfrm>
              <a:prstGeom prst="rect">
                <a:avLst/>
              </a:prstGeom>
              <a:blipFill>
                <a:blip r:embed="rId4"/>
                <a:stretch>
                  <a:fillRect l="-648" b="-6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9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220278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模型训练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58991D-95B4-46F4-A70B-A765EFE8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4" y="1342148"/>
            <a:ext cx="8760101" cy="4544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48343" y="5160265"/>
                <a:ext cx="4443657" cy="1266338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移除某一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item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随机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作为预测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label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移除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item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个数的概率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48343" y="5160265"/>
                <a:ext cx="4443657" cy="1266338"/>
              </a:xfrm>
              <a:blipFill>
                <a:blip r:embed="rId3"/>
                <a:stretch>
                  <a:fillRect l="-1235" b="-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F95CC0-9AB7-442E-BA6B-8B6FDB7DDB2A}"/>
                  </a:ext>
                </a:extLst>
              </p:cNvPr>
              <p:cNvSpPr txBox="1"/>
              <p:nvPr/>
            </p:nvSpPr>
            <p:spPr>
              <a:xfrm>
                <a:off x="2796209" y="3429000"/>
                <a:ext cx="3299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Item-feature---item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/>
                  <a:t>---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F95CC0-9AB7-442E-BA6B-8B6FDB7DD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209" y="3429000"/>
                <a:ext cx="3299791" cy="646331"/>
              </a:xfrm>
              <a:prstGeom prst="rect">
                <a:avLst/>
              </a:prstGeom>
              <a:blipFill>
                <a:blip r:embed="rId4"/>
                <a:stretch>
                  <a:fillRect l="-1664" t="-5660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94FC3AB-7F9D-48E9-A66C-C2C706E90FEE}"/>
              </a:ext>
            </a:extLst>
          </p:cNvPr>
          <p:cNvSpPr txBox="1"/>
          <p:nvPr/>
        </p:nvSpPr>
        <p:spPr>
          <a:xfrm>
            <a:off x="1868557" y="5160265"/>
            <a:ext cx="41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移除</a:t>
            </a:r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，但仍然以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item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作为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label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76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C116838-CF5C-4685-9BEB-618BA4FA5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6"/>
          <a:stretch/>
        </p:blipFill>
        <p:spPr>
          <a:xfrm>
            <a:off x="1334516" y="990600"/>
            <a:ext cx="9545519" cy="52863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5379"/>
            <a:ext cx="2133600" cy="575221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9307" y="990600"/>
                <a:ext cx="5352693" cy="1285796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𝒋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𝒋𝒊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𝒋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𝒊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zh-CN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𝝐</m:t>
                                </m:r>
                                <m:r>
                                  <a:rPr lang="zh-CN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∙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𝒔𝒊𝒈𝒏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altLang="zh-CN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𝒊</m:t>
                                        </m:r>
                                      </m:e>
                                      <m:sup>
                                        <m:r>
                                          <a:rPr lang="en-US" altLang="zh-CN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zh-CN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𝒋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</a:rPr>
                                                  <m:t>𝒊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altLang="zh-CN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𝒋</m:t>
                        </m:r>
                      </m:sub>
                    </m:sSub>
                  </m:oMath>
                </a14:m>
                <a:endPara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en-US" altLang="zh-CN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𝒛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𝒋𝒊</m:t>
                        </m:r>
                      </m:sub>
                    </m:sSub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𝒋𝒊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𝒍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𝒍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𝒍</m:t>
                        </m:r>
                      </m:sup>
                    </m:sSubSup>
                  </m:oMath>
                </a14:m>
                <a:endPara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endParaRPr lang="en-US" altLang="zh-CN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9307" y="990600"/>
                <a:ext cx="5352693" cy="128579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7F79F0A-87A9-4F12-A5D3-474D56942D15}"/>
                  </a:ext>
                </a:extLst>
              </p:cNvPr>
              <p:cNvSpPr txBox="1"/>
              <p:nvPr/>
            </p:nvSpPr>
            <p:spPr>
              <a:xfrm>
                <a:off x="81197" y="2176103"/>
                <a:ext cx="2426755" cy="575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7F79F0A-87A9-4F12-A5D3-474D56942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7" y="2176103"/>
                <a:ext cx="2426755" cy="575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6D5F14-26FE-493E-B701-221BA1C8489B}"/>
              </a:ext>
            </a:extLst>
          </p:cNvPr>
          <p:cNvCxnSpPr/>
          <p:nvPr/>
        </p:nvCxnSpPr>
        <p:spPr>
          <a:xfrm flipV="1">
            <a:off x="5473148" y="2478157"/>
            <a:ext cx="622852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06ACAB-B4C7-4E18-AAE2-F8F64C910C4A}"/>
                  </a:ext>
                </a:extLst>
              </p:cNvPr>
              <p:cNvSpPr txBox="1"/>
              <p:nvPr/>
            </p:nvSpPr>
            <p:spPr>
              <a:xfrm>
                <a:off x="6151241" y="2263144"/>
                <a:ext cx="40049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06ACAB-B4C7-4E18-AAE2-F8F64C910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241" y="2263144"/>
                <a:ext cx="400494" cy="289182"/>
              </a:xfrm>
              <a:prstGeom prst="rect">
                <a:avLst/>
              </a:prstGeom>
              <a:blipFill>
                <a:blip r:embed="rId5"/>
                <a:stretch>
                  <a:fillRect l="-13636" r="-4545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7995B3-F30D-42DB-8705-BF4735DF0F4B}"/>
              </a:ext>
            </a:extLst>
          </p:cNvPr>
          <p:cNvCxnSpPr/>
          <p:nvPr/>
        </p:nvCxnSpPr>
        <p:spPr>
          <a:xfrm flipV="1">
            <a:off x="8136835" y="1802296"/>
            <a:ext cx="0" cy="94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0BB79C3-AA1A-4EC3-AFDC-38E2C3B15404}"/>
                  </a:ext>
                </a:extLst>
              </p:cNvPr>
              <p:cNvSpPr txBox="1"/>
              <p:nvPr/>
            </p:nvSpPr>
            <p:spPr>
              <a:xfrm>
                <a:off x="3293165" y="6046921"/>
                <a:ext cx="1418915" cy="789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0BB79C3-AA1A-4EC3-AFDC-38E2C3B15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65" y="6046921"/>
                <a:ext cx="1418915" cy="789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6BBDFB-5EED-416E-9DEA-D052D62CCC61}"/>
              </a:ext>
            </a:extLst>
          </p:cNvPr>
          <p:cNvCxnSpPr/>
          <p:nvPr/>
        </p:nvCxnSpPr>
        <p:spPr>
          <a:xfrm>
            <a:off x="3896139" y="5685183"/>
            <a:ext cx="0" cy="4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7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670</Words>
  <Application>Microsoft Office PowerPoint</Application>
  <PresentationFormat>宽屏</PresentationFormat>
  <Paragraphs>103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楷体</vt:lpstr>
      <vt:lpstr>Arial</vt:lpstr>
      <vt:lpstr>Cambria Math</vt:lpstr>
      <vt:lpstr>Microsoft Himalaya</vt:lpstr>
      <vt:lpstr>Palatino Linotype</vt:lpstr>
      <vt:lpstr>Wingdings</vt:lpstr>
      <vt:lpstr>Office 主题​​</vt:lpstr>
      <vt:lpstr>"RecoNet": An Interpretable Neural Architecture for Recommender Systems</vt:lpstr>
      <vt:lpstr>背景</vt:lpstr>
      <vt:lpstr>Idea</vt:lpstr>
      <vt:lpstr>挑战与创新点</vt:lpstr>
      <vt:lpstr>模型</vt:lpstr>
      <vt:lpstr>模型</vt:lpstr>
      <vt:lpstr>模型</vt:lpstr>
      <vt:lpstr>模型训练</vt:lpstr>
      <vt:lpstr>模型</vt:lpstr>
      <vt:lpstr>模型</vt:lpstr>
      <vt:lpstr>实验</vt:lpstr>
      <vt:lpstr>实验</vt:lpstr>
      <vt:lpstr>实验</vt:lpstr>
      <vt:lpstr>实验</vt:lpstr>
      <vt:lpstr>实验</vt:lpstr>
      <vt:lpstr>实验</vt:lpstr>
      <vt:lpstr>思考</vt:lpstr>
      <vt:lpstr>规格严格，功夫到家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Ju</dc:creator>
  <cp:lastModifiedBy>Xin Ju</cp:lastModifiedBy>
  <cp:revision>88</cp:revision>
  <dcterms:created xsi:type="dcterms:W3CDTF">2019-12-11T13:23:31Z</dcterms:created>
  <dcterms:modified xsi:type="dcterms:W3CDTF">2019-12-17T13:28:47Z</dcterms:modified>
</cp:coreProperties>
</file>