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1" r:id="rId2"/>
    <p:sldId id="293" r:id="rId3"/>
    <p:sldId id="256" r:id="rId4"/>
    <p:sldId id="272" r:id="rId5"/>
    <p:sldId id="273" r:id="rId6"/>
    <p:sldId id="274" r:id="rId7"/>
    <p:sldId id="287" r:id="rId8"/>
    <p:sldId id="291" r:id="rId9"/>
    <p:sldId id="278" r:id="rId10"/>
    <p:sldId id="279" r:id="rId11"/>
    <p:sldId id="289" r:id="rId12"/>
    <p:sldId id="290" r:id="rId13"/>
    <p:sldId id="292" r:id="rId14"/>
    <p:sldId id="288"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12" autoAdjust="0"/>
    <p:restoredTop sz="94660"/>
  </p:normalViewPr>
  <p:slideViewPr>
    <p:cSldViewPr snapToGrid="0">
      <p:cViewPr varScale="1">
        <p:scale>
          <a:sx n="72" d="100"/>
          <a:sy n="72" d="100"/>
        </p:scale>
        <p:origin x="68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1C16F5-D6EE-4464-AA1E-D14267E6E73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1B00D96-CD72-4F3D-A401-F36C706BFF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84DA5E9-F62C-4169-B046-C37C9E937AEB}"/>
              </a:ext>
            </a:extLst>
          </p:cNvPr>
          <p:cNvSpPr>
            <a:spLocks noGrp="1"/>
          </p:cNvSpPr>
          <p:nvPr>
            <p:ph type="dt" sz="half" idx="10"/>
          </p:nvPr>
        </p:nvSpPr>
        <p:spPr/>
        <p:txBody>
          <a:bodyPr/>
          <a:lstStyle/>
          <a:p>
            <a:fld id="{78BF72AC-D4DE-4922-AC4F-9083278063A9}" type="datetimeFigureOut">
              <a:rPr lang="zh-CN" altLang="en-US" smtClean="0"/>
              <a:t>2020/6/12</a:t>
            </a:fld>
            <a:endParaRPr lang="zh-CN" altLang="en-US"/>
          </a:p>
        </p:txBody>
      </p:sp>
      <p:sp>
        <p:nvSpPr>
          <p:cNvPr id="5" name="页脚占位符 4">
            <a:extLst>
              <a:ext uri="{FF2B5EF4-FFF2-40B4-BE49-F238E27FC236}">
                <a16:creationId xmlns:a16="http://schemas.microsoft.com/office/drawing/2014/main" id="{E1ACE3E1-9E08-479C-98F9-8B262C68BB4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2C2BD0F-B977-448A-BA07-3A624FEDE1E4}"/>
              </a:ext>
            </a:extLst>
          </p:cNvPr>
          <p:cNvSpPr>
            <a:spLocks noGrp="1"/>
          </p:cNvSpPr>
          <p:nvPr>
            <p:ph type="sldNum" sz="quarter" idx="12"/>
          </p:nvPr>
        </p:nvSpPr>
        <p:spPr/>
        <p:txBody>
          <a:bodyPr/>
          <a:lstStyle/>
          <a:p>
            <a:fld id="{8A52CB9A-4881-4491-838E-4E486E4319C1}" type="slidenum">
              <a:rPr lang="zh-CN" altLang="en-US" smtClean="0"/>
              <a:t>‹#›</a:t>
            </a:fld>
            <a:endParaRPr lang="zh-CN" altLang="en-US"/>
          </a:p>
        </p:txBody>
      </p:sp>
    </p:spTree>
    <p:extLst>
      <p:ext uri="{BB962C8B-B14F-4D97-AF65-F5344CB8AC3E}">
        <p14:creationId xmlns:p14="http://schemas.microsoft.com/office/powerpoint/2010/main" val="4260287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96B696-46D0-49BC-BFE8-B87FBD565EA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7BCF2EE-9940-4077-B964-A5A32071805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42A5CE8-6A38-42B4-8AA7-9BFC00CCEF9A}"/>
              </a:ext>
            </a:extLst>
          </p:cNvPr>
          <p:cNvSpPr>
            <a:spLocks noGrp="1"/>
          </p:cNvSpPr>
          <p:nvPr>
            <p:ph type="dt" sz="half" idx="10"/>
          </p:nvPr>
        </p:nvSpPr>
        <p:spPr/>
        <p:txBody>
          <a:bodyPr/>
          <a:lstStyle/>
          <a:p>
            <a:fld id="{78BF72AC-D4DE-4922-AC4F-9083278063A9}" type="datetimeFigureOut">
              <a:rPr lang="zh-CN" altLang="en-US" smtClean="0"/>
              <a:t>2020/6/12</a:t>
            </a:fld>
            <a:endParaRPr lang="zh-CN" altLang="en-US"/>
          </a:p>
        </p:txBody>
      </p:sp>
      <p:sp>
        <p:nvSpPr>
          <p:cNvPr id="5" name="页脚占位符 4">
            <a:extLst>
              <a:ext uri="{FF2B5EF4-FFF2-40B4-BE49-F238E27FC236}">
                <a16:creationId xmlns:a16="http://schemas.microsoft.com/office/drawing/2014/main" id="{EC8511CF-D7AD-41AB-AAA9-FAB3F9426AE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7BE75A9-CA88-4C89-AB3A-B729719EDD07}"/>
              </a:ext>
            </a:extLst>
          </p:cNvPr>
          <p:cNvSpPr>
            <a:spLocks noGrp="1"/>
          </p:cNvSpPr>
          <p:nvPr>
            <p:ph type="sldNum" sz="quarter" idx="12"/>
          </p:nvPr>
        </p:nvSpPr>
        <p:spPr/>
        <p:txBody>
          <a:bodyPr/>
          <a:lstStyle/>
          <a:p>
            <a:fld id="{8A52CB9A-4881-4491-838E-4E486E4319C1}" type="slidenum">
              <a:rPr lang="zh-CN" altLang="en-US" smtClean="0"/>
              <a:t>‹#›</a:t>
            </a:fld>
            <a:endParaRPr lang="zh-CN" altLang="en-US"/>
          </a:p>
        </p:txBody>
      </p:sp>
    </p:spTree>
    <p:extLst>
      <p:ext uri="{BB962C8B-B14F-4D97-AF65-F5344CB8AC3E}">
        <p14:creationId xmlns:p14="http://schemas.microsoft.com/office/powerpoint/2010/main" val="3146774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32F829F-873A-4F8B-A1FC-7BE2A4D6C0C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FFB4AEE-C39E-4026-A1FF-FB63B761206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93AF7F5-CABF-4876-9DF1-EE9356B72025}"/>
              </a:ext>
            </a:extLst>
          </p:cNvPr>
          <p:cNvSpPr>
            <a:spLocks noGrp="1"/>
          </p:cNvSpPr>
          <p:nvPr>
            <p:ph type="dt" sz="half" idx="10"/>
          </p:nvPr>
        </p:nvSpPr>
        <p:spPr/>
        <p:txBody>
          <a:bodyPr/>
          <a:lstStyle/>
          <a:p>
            <a:fld id="{78BF72AC-D4DE-4922-AC4F-9083278063A9}" type="datetimeFigureOut">
              <a:rPr lang="zh-CN" altLang="en-US" smtClean="0"/>
              <a:t>2020/6/12</a:t>
            </a:fld>
            <a:endParaRPr lang="zh-CN" altLang="en-US"/>
          </a:p>
        </p:txBody>
      </p:sp>
      <p:sp>
        <p:nvSpPr>
          <p:cNvPr id="5" name="页脚占位符 4">
            <a:extLst>
              <a:ext uri="{FF2B5EF4-FFF2-40B4-BE49-F238E27FC236}">
                <a16:creationId xmlns:a16="http://schemas.microsoft.com/office/drawing/2014/main" id="{8C3187F6-7AB0-413D-BE0C-DEA7F2906BA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7B3518E-052A-472B-BD98-9D1DA3E8803D}"/>
              </a:ext>
            </a:extLst>
          </p:cNvPr>
          <p:cNvSpPr>
            <a:spLocks noGrp="1"/>
          </p:cNvSpPr>
          <p:nvPr>
            <p:ph type="sldNum" sz="quarter" idx="12"/>
          </p:nvPr>
        </p:nvSpPr>
        <p:spPr/>
        <p:txBody>
          <a:bodyPr/>
          <a:lstStyle/>
          <a:p>
            <a:fld id="{8A52CB9A-4881-4491-838E-4E486E4319C1}" type="slidenum">
              <a:rPr lang="zh-CN" altLang="en-US" smtClean="0"/>
              <a:t>‹#›</a:t>
            </a:fld>
            <a:endParaRPr lang="zh-CN" altLang="en-US"/>
          </a:p>
        </p:txBody>
      </p:sp>
    </p:spTree>
    <p:extLst>
      <p:ext uri="{BB962C8B-B14F-4D97-AF65-F5344CB8AC3E}">
        <p14:creationId xmlns:p14="http://schemas.microsoft.com/office/powerpoint/2010/main" val="2750314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594E46-0971-421B-BC09-1167B688AA6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A0FA2A3-6123-4B0A-A086-F738A677891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485735E-EFB4-4927-8E47-B453480D3E53}"/>
              </a:ext>
            </a:extLst>
          </p:cNvPr>
          <p:cNvSpPr>
            <a:spLocks noGrp="1"/>
          </p:cNvSpPr>
          <p:nvPr>
            <p:ph type="dt" sz="half" idx="10"/>
          </p:nvPr>
        </p:nvSpPr>
        <p:spPr/>
        <p:txBody>
          <a:bodyPr/>
          <a:lstStyle/>
          <a:p>
            <a:fld id="{78BF72AC-D4DE-4922-AC4F-9083278063A9}" type="datetimeFigureOut">
              <a:rPr lang="zh-CN" altLang="en-US" smtClean="0"/>
              <a:t>2020/6/12</a:t>
            </a:fld>
            <a:endParaRPr lang="zh-CN" altLang="en-US"/>
          </a:p>
        </p:txBody>
      </p:sp>
      <p:sp>
        <p:nvSpPr>
          <p:cNvPr id="5" name="页脚占位符 4">
            <a:extLst>
              <a:ext uri="{FF2B5EF4-FFF2-40B4-BE49-F238E27FC236}">
                <a16:creationId xmlns:a16="http://schemas.microsoft.com/office/drawing/2014/main" id="{7F6C49E1-CD4F-4924-A368-8202667D0EC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AE7BAE8-4949-4192-9C69-AB49436D2A0C}"/>
              </a:ext>
            </a:extLst>
          </p:cNvPr>
          <p:cNvSpPr>
            <a:spLocks noGrp="1"/>
          </p:cNvSpPr>
          <p:nvPr>
            <p:ph type="sldNum" sz="quarter" idx="12"/>
          </p:nvPr>
        </p:nvSpPr>
        <p:spPr/>
        <p:txBody>
          <a:bodyPr/>
          <a:lstStyle/>
          <a:p>
            <a:fld id="{8A52CB9A-4881-4491-838E-4E486E4319C1}" type="slidenum">
              <a:rPr lang="zh-CN" altLang="en-US" smtClean="0"/>
              <a:t>‹#›</a:t>
            </a:fld>
            <a:endParaRPr lang="zh-CN" altLang="en-US"/>
          </a:p>
        </p:txBody>
      </p:sp>
    </p:spTree>
    <p:extLst>
      <p:ext uri="{BB962C8B-B14F-4D97-AF65-F5344CB8AC3E}">
        <p14:creationId xmlns:p14="http://schemas.microsoft.com/office/powerpoint/2010/main" val="326593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C48A25-8524-40AA-90B4-16BCBA0C225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799C4F6-3646-49DA-A48B-8EA9CC3329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31D4970-1349-4E9C-9801-E313FBF12B59}"/>
              </a:ext>
            </a:extLst>
          </p:cNvPr>
          <p:cNvSpPr>
            <a:spLocks noGrp="1"/>
          </p:cNvSpPr>
          <p:nvPr>
            <p:ph type="dt" sz="half" idx="10"/>
          </p:nvPr>
        </p:nvSpPr>
        <p:spPr/>
        <p:txBody>
          <a:bodyPr/>
          <a:lstStyle/>
          <a:p>
            <a:fld id="{78BF72AC-D4DE-4922-AC4F-9083278063A9}" type="datetimeFigureOut">
              <a:rPr lang="zh-CN" altLang="en-US" smtClean="0"/>
              <a:t>2020/6/12</a:t>
            </a:fld>
            <a:endParaRPr lang="zh-CN" altLang="en-US"/>
          </a:p>
        </p:txBody>
      </p:sp>
      <p:sp>
        <p:nvSpPr>
          <p:cNvPr id="5" name="页脚占位符 4">
            <a:extLst>
              <a:ext uri="{FF2B5EF4-FFF2-40B4-BE49-F238E27FC236}">
                <a16:creationId xmlns:a16="http://schemas.microsoft.com/office/drawing/2014/main" id="{74492D1E-67F2-4EDF-9B92-C781D47DCAA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D2A56C8-561C-49EC-B591-C1C060CFC3BF}"/>
              </a:ext>
            </a:extLst>
          </p:cNvPr>
          <p:cNvSpPr>
            <a:spLocks noGrp="1"/>
          </p:cNvSpPr>
          <p:nvPr>
            <p:ph type="sldNum" sz="quarter" idx="12"/>
          </p:nvPr>
        </p:nvSpPr>
        <p:spPr/>
        <p:txBody>
          <a:bodyPr/>
          <a:lstStyle/>
          <a:p>
            <a:fld id="{8A52CB9A-4881-4491-838E-4E486E4319C1}" type="slidenum">
              <a:rPr lang="zh-CN" altLang="en-US" smtClean="0"/>
              <a:t>‹#›</a:t>
            </a:fld>
            <a:endParaRPr lang="zh-CN" altLang="en-US"/>
          </a:p>
        </p:txBody>
      </p:sp>
    </p:spTree>
    <p:extLst>
      <p:ext uri="{BB962C8B-B14F-4D97-AF65-F5344CB8AC3E}">
        <p14:creationId xmlns:p14="http://schemas.microsoft.com/office/powerpoint/2010/main" val="3753876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6741E9-1419-4DC3-A21C-4C29F661BD3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0733898-147C-43A9-849A-B3484FD939F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99ED550-1D5E-4DC9-85A9-CE51124C787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F8916CA-758E-4A73-B5FB-C062C356C13D}"/>
              </a:ext>
            </a:extLst>
          </p:cNvPr>
          <p:cNvSpPr>
            <a:spLocks noGrp="1"/>
          </p:cNvSpPr>
          <p:nvPr>
            <p:ph type="dt" sz="half" idx="10"/>
          </p:nvPr>
        </p:nvSpPr>
        <p:spPr/>
        <p:txBody>
          <a:bodyPr/>
          <a:lstStyle/>
          <a:p>
            <a:fld id="{78BF72AC-D4DE-4922-AC4F-9083278063A9}" type="datetimeFigureOut">
              <a:rPr lang="zh-CN" altLang="en-US" smtClean="0"/>
              <a:t>2020/6/12</a:t>
            </a:fld>
            <a:endParaRPr lang="zh-CN" altLang="en-US"/>
          </a:p>
        </p:txBody>
      </p:sp>
      <p:sp>
        <p:nvSpPr>
          <p:cNvPr id="6" name="页脚占位符 5">
            <a:extLst>
              <a:ext uri="{FF2B5EF4-FFF2-40B4-BE49-F238E27FC236}">
                <a16:creationId xmlns:a16="http://schemas.microsoft.com/office/drawing/2014/main" id="{7AB3F11F-CE54-4CA5-9DC7-0E8BE38A492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F34A6C4-BE4F-4224-BD20-DF49516F7C99}"/>
              </a:ext>
            </a:extLst>
          </p:cNvPr>
          <p:cNvSpPr>
            <a:spLocks noGrp="1"/>
          </p:cNvSpPr>
          <p:nvPr>
            <p:ph type="sldNum" sz="quarter" idx="12"/>
          </p:nvPr>
        </p:nvSpPr>
        <p:spPr/>
        <p:txBody>
          <a:bodyPr/>
          <a:lstStyle/>
          <a:p>
            <a:fld id="{8A52CB9A-4881-4491-838E-4E486E4319C1}" type="slidenum">
              <a:rPr lang="zh-CN" altLang="en-US" smtClean="0"/>
              <a:t>‹#›</a:t>
            </a:fld>
            <a:endParaRPr lang="zh-CN" altLang="en-US"/>
          </a:p>
        </p:txBody>
      </p:sp>
    </p:spTree>
    <p:extLst>
      <p:ext uri="{BB962C8B-B14F-4D97-AF65-F5344CB8AC3E}">
        <p14:creationId xmlns:p14="http://schemas.microsoft.com/office/powerpoint/2010/main" val="3296159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8CF536-6493-4DDE-88F8-C73FF724932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D1BEC68-C46F-41BE-A6EF-B65F7B4277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34D8293-DB0D-48ED-9352-C217DAB16AF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BBFC07B-58FC-4086-A731-C904D5FAD2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244DA12F-527C-4918-97BB-B85513B7F21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8349AEC-8D05-43B3-94E1-C4BFD9F1EF65}"/>
              </a:ext>
            </a:extLst>
          </p:cNvPr>
          <p:cNvSpPr>
            <a:spLocks noGrp="1"/>
          </p:cNvSpPr>
          <p:nvPr>
            <p:ph type="dt" sz="half" idx="10"/>
          </p:nvPr>
        </p:nvSpPr>
        <p:spPr/>
        <p:txBody>
          <a:bodyPr/>
          <a:lstStyle/>
          <a:p>
            <a:fld id="{78BF72AC-D4DE-4922-AC4F-9083278063A9}" type="datetimeFigureOut">
              <a:rPr lang="zh-CN" altLang="en-US" smtClean="0"/>
              <a:t>2020/6/12</a:t>
            </a:fld>
            <a:endParaRPr lang="zh-CN" altLang="en-US"/>
          </a:p>
        </p:txBody>
      </p:sp>
      <p:sp>
        <p:nvSpPr>
          <p:cNvPr id="8" name="页脚占位符 7">
            <a:extLst>
              <a:ext uri="{FF2B5EF4-FFF2-40B4-BE49-F238E27FC236}">
                <a16:creationId xmlns:a16="http://schemas.microsoft.com/office/drawing/2014/main" id="{35D5A542-6BA4-4B10-928C-16327F2D672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5AED85E-9828-45C9-B803-26E04614581F}"/>
              </a:ext>
            </a:extLst>
          </p:cNvPr>
          <p:cNvSpPr>
            <a:spLocks noGrp="1"/>
          </p:cNvSpPr>
          <p:nvPr>
            <p:ph type="sldNum" sz="quarter" idx="12"/>
          </p:nvPr>
        </p:nvSpPr>
        <p:spPr/>
        <p:txBody>
          <a:bodyPr/>
          <a:lstStyle/>
          <a:p>
            <a:fld id="{8A52CB9A-4881-4491-838E-4E486E4319C1}" type="slidenum">
              <a:rPr lang="zh-CN" altLang="en-US" smtClean="0"/>
              <a:t>‹#›</a:t>
            </a:fld>
            <a:endParaRPr lang="zh-CN" altLang="en-US"/>
          </a:p>
        </p:txBody>
      </p:sp>
    </p:spTree>
    <p:extLst>
      <p:ext uri="{BB962C8B-B14F-4D97-AF65-F5344CB8AC3E}">
        <p14:creationId xmlns:p14="http://schemas.microsoft.com/office/powerpoint/2010/main" val="1441141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BAC677-53B0-4242-925F-9F6C4BB716D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1D235E8-7DA7-45E9-9FED-D4139B09C417}"/>
              </a:ext>
            </a:extLst>
          </p:cNvPr>
          <p:cNvSpPr>
            <a:spLocks noGrp="1"/>
          </p:cNvSpPr>
          <p:nvPr>
            <p:ph type="dt" sz="half" idx="10"/>
          </p:nvPr>
        </p:nvSpPr>
        <p:spPr/>
        <p:txBody>
          <a:bodyPr/>
          <a:lstStyle/>
          <a:p>
            <a:fld id="{78BF72AC-D4DE-4922-AC4F-9083278063A9}" type="datetimeFigureOut">
              <a:rPr lang="zh-CN" altLang="en-US" smtClean="0"/>
              <a:t>2020/6/12</a:t>
            </a:fld>
            <a:endParaRPr lang="zh-CN" altLang="en-US"/>
          </a:p>
        </p:txBody>
      </p:sp>
      <p:sp>
        <p:nvSpPr>
          <p:cNvPr id="4" name="页脚占位符 3">
            <a:extLst>
              <a:ext uri="{FF2B5EF4-FFF2-40B4-BE49-F238E27FC236}">
                <a16:creationId xmlns:a16="http://schemas.microsoft.com/office/drawing/2014/main" id="{7B601D17-9247-4B8C-96BA-EF5BC0E81FD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C632D87-1B8E-407E-9C38-83ECEC9E8A2E}"/>
              </a:ext>
            </a:extLst>
          </p:cNvPr>
          <p:cNvSpPr>
            <a:spLocks noGrp="1"/>
          </p:cNvSpPr>
          <p:nvPr>
            <p:ph type="sldNum" sz="quarter" idx="12"/>
          </p:nvPr>
        </p:nvSpPr>
        <p:spPr/>
        <p:txBody>
          <a:bodyPr/>
          <a:lstStyle/>
          <a:p>
            <a:fld id="{8A52CB9A-4881-4491-838E-4E486E4319C1}" type="slidenum">
              <a:rPr lang="zh-CN" altLang="en-US" smtClean="0"/>
              <a:t>‹#›</a:t>
            </a:fld>
            <a:endParaRPr lang="zh-CN" altLang="en-US"/>
          </a:p>
        </p:txBody>
      </p:sp>
    </p:spTree>
    <p:extLst>
      <p:ext uri="{BB962C8B-B14F-4D97-AF65-F5344CB8AC3E}">
        <p14:creationId xmlns:p14="http://schemas.microsoft.com/office/powerpoint/2010/main" val="3236419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ECC4CCB-9C82-42CE-ACBA-E1BA36DD39DD}"/>
              </a:ext>
            </a:extLst>
          </p:cNvPr>
          <p:cNvSpPr>
            <a:spLocks noGrp="1"/>
          </p:cNvSpPr>
          <p:nvPr>
            <p:ph type="dt" sz="half" idx="10"/>
          </p:nvPr>
        </p:nvSpPr>
        <p:spPr/>
        <p:txBody>
          <a:bodyPr/>
          <a:lstStyle/>
          <a:p>
            <a:fld id="{78BF72AC-D4DE-4922-AC4F-9083278063A9}" type="datetimeFigureOut">
              <a:rPr lang="zh-CN" altLang="en-US" smtClean="0"/>
              <a:t>2020/6/12</a:t>
            </a:fld>
            <a:endParaRPr lang="zh-CN" altLang="en-US"/>
          </a:p>
        </p:txBody>
      </p:sp>
      <p:sp>
        <p:nvSpPr>
          <p:cNvPr id="3" name="页脚占位符 2">
            <a:extLst>
              <a:ext uri="{FF2B5EF4-FFF2-40B4-BE49-F238E27FC236}">
                <a16:creationId xmlns:a16="http://schemas.microsoft.com/office/drawing/2014/main" id="{B417588B-0ACE-446D-BF78-D3E27179D39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F8E1EC4-22BD-4F6F-A577-E88E1B4DD997}"/>
              </a:ext>
            </a:extLst>
          </p:cNvPr>
          <p:cNvSpPr>
            <a:spLocks noGrp="1"/>
          </p:cNvSpPr>
          <p:nvPr>
            <p:ph type="sldNum" sz="quarter" idx="12"/>
          </p:nvPr>
        </p:nvSpPr>
        <p:spPr/>
        <p:txBody>
          <a:bodyPr/>
          <a:lstStyle/>
          <a:p>
            <a:fld id="{8A52CB9A-4881-4491-838E-4E486E4319C1}" type="slidenum">
              <a:rPr lang="zh-CN" altLang="en-US" smtClean="0"/>
              <a:t>‹#›</a:t>
            </a:fld>
            <a:endParaRPr lang="zh-CN" altLang="en-US"/>
          </a:p>
        </p:txBody>
      </p:sp>
    </p:spTree>
    <p:extLst>
      <p:ext uri="{BB962C8B-B14F-4D97-AF65-F5344CB8AC3E}">
        <p14:creationId xmlns:p14="http://schemas.microsoft.com/office/powerpoint/2010/main" val="1311176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13FF0D-F3F6-4FA0-8778-362503E0F7A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8CCBB72-1969-4A1F-9051-4DBE2115DA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8B1A6AA-94E6-48DB-8DEF-8D3E2311FF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0C20C16-5DF6-4CC8-9AF9-D5A72AB4050B}"/>
              </a:ext>
            </a:extLst>
          </p:cNvPr>
          <p:cNvSpPr>
            <a:spLocks noGrp="1"/>
          </p:cNvSpPr>
          <p:nvPr>
            <p:ph type="dt" sz="half" idx="10"/>
          </p:nvPr>
        </p:nvSpPr>
        <p:spPr/>
        <p:txBody>
          <a:bodyPr/>
          <a:lstStyle/>
          <a:p>
            <a:fld id="{78BF72AC-D4DE-4922-AC4F-9083278063A9}" type="datetimeFigureOut">
              <a:rPr lang="zh-CN" altLang="en-US" smtClean="0"/>
              <a:t>2020/6/12</a:t>
            </a:fld>
            <a:endParaRPr lang="zh-CN" altLang="en-US"/>
          </a:p>
        </p:txBody>
      </p:sp>
      <p:sp>
        <p:nvSpPr>
          <p:cNvPr id="6" name="页脚占位符 5">
            <a:extLst>
              <a:ext uri="{FF2B5EF4-FFF2-40B4-BE49-F238E27FC236}">
                <a16:creationId xmlns:a16="http://schemas.microsoft.com/office/drawing/2014/main" id="{0F00ABFC-D67F-41A5-BA7A-B4E83A9BA4B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85A481A-0CD6-44DA-AF76-E36B4E45C05D}"/>
              </a:ext>
            </a:extLst>
          </p:cNvPr>
          <p:cNvSpPr>
            <a:spLocks noGrp="1"/>
          </p:cNvSpPr>
          <p:nvPr>
            <p:ph type="sldNum" sz="quarter" idx="12"/>
          </p:nvPr>
        </p:nvSpPr>
        <p:spPr/>
        <p:txBody>
          <a:bodyPr/>
          <a:lstStyle/>
          <a:p>
            <a:fld id="{8A52CB9A-4881-4491-838E-4E486E4319C1}" type="slidenum">
              <a:rPr lang="zh-CN" altLang="en-US" smtClean="0"/>
              <a:t>‹#›</a:t>
            </a:fld>
            <a:endParaRPr lang="zh-CN" altLang="en-US"/>
          </a:p>
        </p:txBody>
      </p:sp>
    </p:spTree>
    <p:extLst>
      <p:ext uri="{BB962C8B-B14F-4D97-AF65-F5344CB8AC3E}">
        <p14:creationId xmlns:p14="http://schemas.microsoft.com/office/powerpoint/2010/main" val="1533063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EF18A6-C2E9-4425-B743-396671D1412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B4D08C9-88AD-4793-AB03-023739A942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E0EEF1E-2A32-4040-B859-02D29AB403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FAF313B-1942-4425-9034-615A09A95112}"/>
              </a:ext>
            </a:extLst>
          </p:cNvPr>
          <p:cNvSpPr>
            <a:spLocks noGrp="1"/>
          </p:cNvSpPr>
          <p:nvPr>
            <p:ph type="dt" sz="half" idx="10"/>
          </p:nvPr>
        </p:nvSpPr>
        <p:spPr/>
        <p:txBody>
          <a:bodyPr/>
          <a:lstStyle/>
          <a:p>
            <a:fld id="{78BF72AC-D4DE-4922-AC4F-9083278063A9}" type="datetimeFigureOut">
              <a:rPr lang="zh-CN" altLang="en-US" smtClean="0"/>
              <a:t>2020/6/12</a:t>
            </a:fld>
            <a:endParaRPr lang="zh-CN" altLang="en-US"/>
          </a:p>
        </p:txBody>
      </p:sp>
      <p:sp>
        <p:nvSpPr>
          <p:cNvPr id="6" name="页脚占位符 5">
            <a:extLst>
              <a:ext uri="{FF2B5EF4-FFF2-40B4-BE49-F238E27FC236}">
                <a16:creationId xmlns:a16="http://schemas.microsoft.com/office/drawing/2014/main" id="{BD9F19C4-253B-4D79-98AA-76949E3DBE3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44DF3B4-EED2-4CE4-AD50-BA48FDA26DFC}"/>
              </a:ext>
            </a:extLst>
          </p:cNvPr>
          <p:cNvSpPr>
            <a:spLocks noGrp="1"/>
          </p:cNvSpPr>
          <p:nvPr>
            <p:ph type="sldNum" sz="quarter" idx="12"/>
          </p:nvPr>
        </p:nvSpPr>
        <p:spPr/>
        <p:txBody>
          <a:bodyPr/>
          <a:lstStyle/>
          <a:p>
            <a:fld id="{8A52CB9A-4881-4491-838E-4E486E4319C1}" type="slidenum">
              <a:rPr lang="zh-CN" altLang="en-US" smtClean="0"/>
              <a:t>‹#›</a:t>
            </a:fld>
            <a:endParaRPr lang="zh-CN" altLang="en-US"/>
          </a:p>
        </p:txBody>
      </p:sp>
    </p:spTree>
    <p:extLst>
      <p:ext uri="{BB962C8B-B14F-4D97-AF65-F5344CB8AC3E}">
        <p14:creationId xmlns:p14="http://schemas.microsoft.com/office/powerpoint/2010/main" val="1948881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36B46CB-B8C0-44B8-B56B-3EB213DB83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F61FD1E-5974-41E2-99EB-0E8DAB7187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B87F6C8-70F9-4CDF-BF19-F97E5F2E1F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BF72AC-D4DE-4922-AC4F-9083278063A9}" type="datetimeFigureOut">
              <a:rPr lang="zh-CN" altLang="en-US" smtClean="0"/>
              <a:t>2020/6/12</a:t>
            </a:fld>
            <a:endParaRPr lang="zh-CN" altLang="en-US"/>
          </a:p>
        </p:txBody>
      </p:sp>
      <p:sp>
        <p:nvSpPr>
          <p:cNvPr id="5" name="页脚占位符 4">
            <a:extLst>
              <a:ext uri="{FF2B5EF4-FFF2-40B4-BE49-F238E27FC236}">
                <a16:creationId xmlns:a16="http://schemas.microsoft.com/office/drawing/2014/main" id="{C82FC1EC-A19A-472C-B0EA-BA6E921704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73D92D9-FAA5-4FBB-B0C4-C279D9E268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52CB9A-4881-4491-838E-4E486E4319C1}" type="slidenum">
              <a:rPr lang="zh-CN" altLang="en-US" smtClean="0"/>
              <a:t>‹#›</a:t>
            </a:fld>
            <a:endParaRPr lang="zh-CN" altLang="en-US"/>
          </a:p>
        </p:txBody>
      </p:sp>
    </p:spTree>
    <p:extLst>
      <p:ext uri="{BB962C8B-B14F-4D97-AF65-F5344CB8AC3E}">
        <p14:creationId xmlns:p14="http://schemas.microsoft.com/office/powerpoint/2010/main" val="42098114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89AB7C-7095-45BB-9967-0EBD5E891A47}"/>
              </a:ext>
            </a:extLst>
          </p:cNvPr>
          <p:cNvSpPr>
            <a:spLocks noGrp="1"/>
          </p:cNvSpPr>
          <p:nvPr>
            <p:ph type="ctrTitle"/>
          </p:nvPr>
        </p:nvSpPr>
        <p:spPr>
          <a:xfrm>
            <a:off x="1524000" y="2235200"/>
            <a:ext cx="9144000" cy="2387600"/>
          </a:xfrm>
        </p:spPr>
        <p:txBody>
          <a:bodyPr>
            <a:normAutofit fontScale="90000"/>
          </a:bodyPr>
          <a:lstStyle/>
          <a:p>
            <a:r>
              <a:rPr lang="en-US" altLang="zh-CN" dirty="0" err="1">
                <a:latin typeface="Microsoft Himalaya" panose="01010100010101010101" pitchFamily="2" charset="0"/>
                <a:ea typeface="Microsoft Himalaya" panose="01010100010101010101" pitchFamily="2" charset="0"/>
                <a:cs typeface="Microsoft Himalaya" panose="01010100010101010101" pitchFamily="2" charset="0"/>
              </a:rPr>
              <a:t>CTRec</a:t>
            </a:r>
            <a:r>
              <a:rPr lang="en-US" altLang="zh-CN" dirty="0">
                <a:latin typeface="Microsoft Himalaya" panose="01010100010101010101" pitchFamily="2" charset="0"/>
                <a:ea typeface="Microsoft Himalaya" panose="01010100010101010101" pitchFamily="2" charset="0"/>
                <a:cs typeface="Microsoft Himalaya" panose="01010100010101010101" pitchFamily="2" charset="0"/>
              </a:rPr>
              <a:t>: Long-Short Demands Evolution Model for Continuous-Time Recommendation</a:t>
            </a:r>
            <a:endParaRPr lang="zh-CN" altLang="en-US" dirty="0">
              <a:latin typeface="Microsoft Himalaya" panose="01010100010101010101" pitchFamily="2" charset="0"/>
              <a:ea typeface="楷体" panose="02010609060101010101" pitchFamily="49" charset="-122"/>
              <a:cs typeface="Microsoft Himalaya" panose="01010100010101010101" pitchFamily="2" charset="0"/>
            </a:endParaRPr>
          </a:p>
        </p:txBody>
      </p:sp>
      <p:pic>
        <p:nvPicPr>
          <p:cNvPr id="4" name="图片 3">
            <a:extLst>
              <a:ext uri="{FF2B5EF4-FFF2-40B4-BE49-F238E27FC236}">
                <a16:creationId xmlns:a16="http://schemas.microsoft.com/office/drawing/2014/main" id="{CE449124-F0CF-7245-8799-5871099000FA}"/>
              </a:ext>
            </a:extLst>
          </p:cNvPr>
          <p:cNvPicPr>
            <a:picLocks noChangeAspect="1"/>
          </p:cNvPicPr>
          <p:nvPr/>
        </p:nvPicPr>
        <p:blipFill>
          <a:blip r:embed="rId2">
            <a:duotone>
              <a:prstClr val="black"/>
              <a:schemeClr val="tx2">
                <a:tint val="45000"/>
                <a:satMod val="400000"/>
              </a:schemeClr>
            </a:duotone>
            <a:lum bright="-40000"/>
          </a:blip>
          <a:stretch>
            <a:fillRect/>
          </a:stretch>
        </p:blipFill>
        <p:spPr>
          <a:xfrm>
            <a:off x="7582690" y="92765"/>
            <a:ext cx="4476789" cy="821767"/>
          </a:xfrm>
          <a:prstGeom prst="rect">
            <a:avLst/>
          </a:prstGeom>
        </p:spPr>
      </p:pic>
      <p:sp>
        <p:nvSpPr>
          <p:cNvPr id="3" name="文本框 2">
            <a:extLst>
              <a:ext uri="{FF2B5EF4-FFF2-40B4-BE49-F238E27FC236}">
                <a16:creationId xmlns:a16="http://schemas.microsoft.com/office/drawing/2014/main" id="{E3012B20-71D7-4F2B-9053-4BFB641F5417}"/>
              </a:ext>
            </a:extLst>
          </p:cNvPr>
          <p:cNvSpPr txBox="1"/>
          <p:nvPr/>
        </p:nvSpPr>
        <p:spPr>
          <a:xfrm>
            <a:off x="8706679" y="5620302"/>
            <a:ext cx="3193774" cy="646331"/>
          </a:xfrm>
          <a:prstGeom prst="rect">
            <a:avLst/>
          </a:prstGeom>
          <a:noFill/>
        </p:spPr>
        <p:txBody>
          <a:bodyPr wrap="square" rtlCol="0">
            <a:spAutoFit/>
          </a:bodyPr>
          <a:lstStyle/>
          <a:p>
            <a:r>
              <a:rPr lang="en-US" altLang="zh-CN" dirty="0">
                <a:latin typeface="Palatino Linotype" panose="02040502050505030304" pitchFamily="18" charset="0"/>
              </a:rPr>
              <a:t>SIGIR 2019 oral</a:t>
            </a:r>
          </a:p>
          <a:p>
            <a:r>
              <a:rPr lang="en-US" altLang="zh-CN" dirty="0">
                <a:latin typeface="Palatino Linotype" panose="02040502050505030304" pitchFamily="18" charset="0"/>
              </a:rPr>
              <a:t>Presented by Ju Xin</a:t>
            </a:r>
            <a:endParaRPr lang="zh-CN" altLang="en-US" dirty="0">
              <a:latin typeface="Palatino Linotype" panose="02040502050505030304" pitchFamily="18" charset="0"/>
            </a:endParaRPr>
          </a:p>
        </p:txBody>
      </p:sp>
    </p:spTree>
    <p:extLst>
      <p:ext uri="{BB962C8B-B14F-4D97-AF65-F5344CB8AC3E}">
        <p14:creationId xmlns:p14="http://schemas.microsoft.com/office/powerpoint/2010/main" val="2773771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89AB7C-7095-45BB-9967-0EBD5E891A47}"/>
              </a:ext>
            </a:extLst>
          </p:cNvPr>
          <p:cNvSpPr>
            <a:spLocks noGrp="1"/>
          </p:cNvSpPr>
          <p:nvPr>
            <p:ph type="ctrTitle"/>
          </p:nvPr>
        </p:nvSpPr>
        <p:spPr>
          <a:xfrm>
            <a:off x="0" y="0"/>
            <a:ext cx="2133600" cy="946012"/>
          </a:xfrm>
        </p:spPr>
        <p:txBody>
          <a:bodyPr>
            <a:normAutofit/>
          </a:bodyPr>
          <a:lstStyle/>
          <a:p>
            <a:r>
              <a:rPr lang="zh-CN" altLang="en-US" sz="4000" dirty="0">
                <a:latin typeface="楷体" panose="02010609060101010101" pitchFamily="49" charset="-122"/>
                <a:ea typeface="楷体" panose="02010609060101010101" pitchFamily="49" charset="-122"/>
              </a:rPr>
              <a:t>实验</a:t>
            </a:r>
          </a:p>
        </p:txBody>
      </p:sp>
      <p:sp>
        <p:nvSpPr>
          <p:cNvPr id="3" name="副标题 2">
            <a:extLst>
              <a:ext uri="{FF2B5EF4-FFF2-40B4-BE49-F238E27FC236}">
                <a16:creationId xmlns:a16="http://schemas.microsoft.com/office/drawing/2014/main" id="{45BF3D3B-5F29-4D5D-84B8-F093F2386845}"/>
              </a:ext>
            </a:extLst>
          </p:cNvPr>
          <p:cNvSpPr>
            <a:spLocks noGrp="1"/>
          </p:cNvSpPr>
          <p:nvPr>
            <p:ph type="subTitle" idx="1"/>
          </p:nvPr>
        </p:nvSpPr>
        <p:spPr>
          <a:xfrm>
            <a:off x="1596886" y="1215322"/>
            <a:ext cx="9183757" cy="482254"/>
          </a:xfrm>
        </p:spPr>
        <p:txBody>
          <a:bodyPr/>
          <a:lstStyle/>
          <a:p>
            <a:pPr marL="342900" indent="-342900" algn="l">
              <a:buFont typeface="Wingdings" panose="05000000000000000000" pitchFamily="2" charset="2"/>
              <a:buChar char="Ø"/>
            </a:pPr>
            <a:r>
              <a:rPr lang="zh-CN" altLang="en-US" dirty="0">
                <a:latin typeface="楷体" panose="02010609060101010101" pitchFamily="49" charset="-122"/>
                <a:ea typeface="楷体" panose="02010609060101010101" pitchFamily="49" charset="-122"/>
              </a:rPr>
              <a:t>对比实验</a:t>
            </a:r>
            <a:endParaRPr lang="en-US" altLang="zh-CN" dirty="0">
              <a:latin typeface="楷体" panose="02010609060101010101" pitchFamily="49" charset="-122"/>
              <a:ea typeface="楷体" panose="02010609060101010101" pitchFamily="49" charset="-122"/>
            </a:endParaRPr>
          </a:p>
        </p:txBody>
      </p:sp>
      <p:pic>
        <p:nvPicPr>
          <p:cNvPr id="4" name="图片 3">
            <a:extLst>
              <a:ext uri="{FF2B5EF4-FFF2-40B4-BE49-F238E27FC236}">
                <a16:creationId xmlns:a16="http://schemas.microsoft.com/office/drawing/2014/main" id="{6AA450CE-10F8-4416-9BD8-885AFF20DE39}"/>
              </a:ext>
            </a:extLst>
          </p:cNvPr>
          <p:cNvPicPr>
            <a:picLocks noChangeAspect="1"/>
          </p:cNvPicPr>
          <p:nvPr/>
        </p:nvPicPr>
        <p:blipFill>
          <a:blip r:embed="rId2"/>
          <a:stretch>
            <a:fillRect/>
          </a:stretch>
        </p:blipFill>
        <p:spPr>
          <a:xfrm>
            <a:off x="2133600" y="1966886"/>
            <a:ext cx="9199304" cy="4411676"/>
          </a:xfrm>
          <a:prstGeom prst="rect">
            <a:avLst/>
          </a:prstGeom>
        </p:spPr>
      </p:pic>
    </p:spTree>
    <p:extLst>
      <p:ext uri="{BB962C8B-B14F-4D97-AF65-F5344CB8AC3E}">
        <p14:creationId xmlns:p14="http://schemas.microsoft.com/office/powerpoint/2010/main" val="2810581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89AB7C-7095-45BB-9967-0EBD5E891A47}"/>
              </a:ext>
            </a:extLst>
          </p:cNvPr>
          <p:cNvSpPr>
            <a:spLocks noGrp="1"/>
          </p:cNvSpPr>
          <p:nvPr>
            <p:ph type="ctrTitle"/>
          </p:nvPr>
        </p:nvSpPr>
        <p:spPr>
          <a:xfrm>
            <a:off x="0" y="0"/>
            <a:ext cx="2133600" cy="946012"/>
          </a:xfrm>
        </p:spPr>
        <p:txBody>
          <a:bodyPr>
            <a:normAutofit/>
          </a:bodyPr>
          <a:lstStyle/>
          <a:p>
            <a:r>
              <a:rPr lang="zh-CN" altLang="en-US" sz="4000" dirty="0">
                <a:latin typeface="楷体" panose="02010609060101010101" pitchFamily="49" charset="-122"/>
                <a:ea typeface="楷体" panose="02010609060101010101" pitchFamily="49" charset="-122"/>
              </a:rPr>
              <a:t>实验</a:t>
            </a:r>
          </a:p>
        </p:txBody>
      </p:sp>
      <p:sp>
        <p:nvSpPr>
          <p:cNvPr id="3" name="副标题 2">
            <a:extLst>
              <a:ext uri="{FF2B5EF4-FFF2-40B4-BE49-F238E27FC236}">
                <a16:creationId xmlns:a16="http://schemas.microsoft.com/office/drawing/2014/main" id="{45BF3D3B-5F29-4D5D-84B8-F093F2386845}"/>
              </a:ext>
            </a:extLst>
          </p:cNvPr>
          <p:cNvSpPr>
            <a:spLocks noGrp="1"/>
          </p:cNvSpPr>
          <p:nvPr>
            <p:ph type="subTitle" idx="1"/>
          </p:nvPr>
        </p:nvSpPr>
        <p:spPr>
          <a:xfrm>
            <a:off x="1596886" y="1215322"/>
            <a:ext cx="9183757" cy="482254"/>
          </a:xfrm>
        </p:spPr>
        <p:txBody>
          <a:bodyPr/>
          <a:lstStyle/>
          <a:p>
            <a:pPr marL="342900" indent="-342900" algn="l">
              <a:buFont typeface="Wingdings" panose="05000000000000000000" pitchFamily="2" charset="2"/>
              <a:buChar char="Ø"/>
            </a:pPr>
            <a:r>
              <a:rPr lang="zh-CN" altLang="en-US" dirty="0">
                <a:latin typeface="楷体" panose="02010609060101010101" pitchFamily="49" charset="-122"/>
                <a:ea typeface="楷体" panose="02010609060101010101" pitchFamily="49" charset="-122"/>
              </a:rPr>
              <a:t>对比实验</a:t>
            </a:r>
            <a:endParaRPr lang="en-US" altLang="zh-CN" dirty="0">
              <a:latin typeface="楷体" panose="02010609060101010101" pitchFamily="49" charset="-122"/>
              <a:ea typeface="楷体" panose="02010609060101010101" pitchFamily="49" charset="-122"/>
            </a:endParaRPr>
          </a:p>
        </p:txBody>
      </p:sp>
      <p:pic>
        <p:nvPicPr>
          <p:cNvPr id="5" name="图片 4">
            <a:extLst>
              <a:ext uri="{FF2B5EF4-FFF2-40B4-BE49-F238E27FC236}">
                <a16:creationId xmlns:a16="http://schemas.microsoft.com/office/drawing/2014/main" id="{88F0114D-E397-4C22-9A88-0A9A256F589F}"/>
              </a:ext>
            </a:extLst>
          </p:cNvPr>
          <p:cNvPicPr>
            <a:picLocks noChangeAspect="1"/>
          </p:cNvPicPr>
          <p:nvPr/>
        </p:nvPicPr>
        <p:blipFill>
          <a:blip r:embed="rId2"/>
          <a:stretch>
            <a:fillRect/>
          </a:stretch>
        </p:blipFill>
        <p:spPr>
          <a:xfrm>
            <a:off x="1422537" y="1874121"/>
            <a:ext cx="9752191" cy="3908978"/>
          </a:xfrm>
          <a:prstGeom prst="rect">
            <a:avLst/>
          </a:prstGeom>
        </p:spPr>
      </p:pic>
      <p:sp>
        <p:nvSpPr>
          <p:cNvPr id="4" name="矩形 3">
            <a:extLst>
              <a:ext uri="{FF2B5EF4-FFF2-40B4-BE49-F238E27FC236}">
                <a16:creationId xmlns:a16="http://schemas.microsoft.com/office/drawing/2014/main" id="{BBCF8E75-7DFE-48B1-A135-F0A085C964A9}"/>
              </a:ext>
            </a:extLst>
          </p:cNvPr>
          <p:cNvSpPr/>
          <p:nvPr/>
        </p:nvSpPr>
        <p:spPr>
          <a:xfrm>
            <a:off x="3061251" y="5959644"/>
            <a:ext cx="7566991" cy="369332"/>
          </a:xfrm>
          <a:prstGeom prst="rect">
            <a:avLst/>
          </a:prstGeom>
        </p:spPr>
        <p:txBody>
          <a:bodyPr wrap="square">
            <a:spAutoFit/>
          </a:bodyPr>
          <a:lstStyle/>
          <a:p>
            <a:r>
              <a:rPr lang="en-US" altLang="zh-CN" dirty="0">
                <a:latin typeface="Palatino Linotype" panose="02040502050505030304" pitchFamily="18" charset="0"/>
              </a:rPr>
              <a:t>Purchase cycles on category-level in Amazon and </a:t>
            </a:r>
            <a:r>
              <a:rPr lang="en-US" altLang="zh-CN" dirty="0" err="1">
                <a:latin typeface="Palatino Linotype" panose="02040502050505030304" pitchFamily="18" charset="0"/>
              </a:rPr>
              <a:t>JingDong</a:t>
            </a:r>
            <a:r>
              <a:rPr lang="en-US" altLang="zh-CN" dirty="0">
                <a:latin typeface="Palatino Linotype" panose="02040502050505030304" pitchFamily="18" charset="0"/>
              </a:rPr>
              <a:t> datasets</a:t>
            </a:r>
            <a:endParaRPr lang="zh-CN" altLang="en-US" dirty="0">
              <a:latin typeface="Palatino Linotype" panose="02040502050505030304" pitchFamily="18" charset="0"/>
            </a:endParaRPr>
          </a:p>
        </p:txBody>
      </p:sp>
      <p:sp>
        <p:nvSpPr>
          <p:cNvPr id="6" name="矩形 5">
            <a:extLst>
              <a:ext uri="{FF2B5EF4-FFF2-40B4-BE49-F238E27FC236}">
                <a16:creationId xmlns:a16="http://schemas.microsoft.com/office/drawing/2014/main" id="{B05A780A-5DD2-4BCC-A621-6902EDCB6643}"/>
              </a:ext>
            </a:extLst>
          </p:cNvPr>
          <p:cNvSpPr/>
          <p:nvPr/>
        </p:nvSpPr>
        <p:spPr>
          <a:xfrm>
            <a:off x="2282703" y="1697576"/>
            <a:ext cx="3476465" cy="369332"/>
          </a:xfrm>
          <a:prstGeom prst="rect">
            <a:avLst/>
          </a:prstGeom>
        </p:spPr>
        <p:txBody>
          <a:bodyPr wrap="none">
            <a:spAutoFit/>
          </a:bodyPr>
          <a:lstStyle/>
          <a:p>
            <a:r>
              <a:rPr lang="en-US" altLang="zh-CN" dirty="0">
                <a:latin typeface="Palatino Linotype" panose="02040502050505030304" pitchFamily="18" charset="0"/>
              </a:rPr>
              <a:t>Attribute-Level Purchase Cycles</a:t>
            </a:r>
            <a:endParaRPr lang="zh-CN" altLang="en-US" dirty="0">
              <a:latin typeface="Palatino Linotype" panose="02040502050505030304" pitchFamily="18" charset="0"/>
            </a:endParaRPr>
          </a:p>
        </p:txBody>
      </p:sp>
    </p:spTree>
    <p:extLst>
      <p:ext uri="{BB962C8B-B14F-4D97-AF65-F5344CB8AC3E}">
        <p14:creationId xmlns:p14="http://schemas.microsoft.com/office/powerpoint/2010/main" val="3222312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89AB7C-7095-45BB-9967-0EBD5E891A47}"/>
              </a:ext>
            </a:extLst>
          </p:cNvPr>
          <p:cNvSpPr>
            <a:spLocks noGrp="1"/>
          </p:cNvSpPr>
          <p:nvPr>
            <p:ph type="ctrTitle"/>
          </p:nvPr>
        </p:nvSpPr>
        <p:spPr>
          <a:xfrm>
            <a:off x="0" y="0"/>
            <a:ext cx="2133600" cy="946012"/>
          </a:xfrm>
        </p:spPr>
        <p:txBody>
          <a:bodyPr>
            <a:normAutofit/>
          </a:bodyPr>
          <a:lstStyle/>
          <a:p>
            <a:r>
              <a:rPr lang="zh-CN" altLang="en-US" sz="4000" dirty="0">
                <a:latin typeface="楷体" panose="02010609060101010101" pitchFamily="49" charset="-122"/>
                <a:ea typeface="楷体" panose="02010609060101010101" pitchFamily="49" charset="-122"/>
              </a:rPr>
              <a:t>实验</a:t>
            </a:r>
          </a:p>
        </p:txBody>
      </p:sp>
      <p:sp>
        <p:nvSpPr>
          <p:cNvPr id="3" name="副标题 2">
            <a:extLst>
              <a:ext uri="{FF2B5EF4-FFF2-40B4-BE49-F238E27FC236}">
                <a16:creationId xmlns:a16="http://schemas.microsoft.com/office/drawing/2014/main" id="{45BF3D3B-5F29-4D5D-84B8-F093F2386845}"/>
              </a:ext>
            </a:extLst>
          </p:cNvPr>
          <p:cNvSpPr>
            <a:spLocks noGrp="1"/>
          </p:cNvSpPr>
          <p:nvPr>
            <p:ph type="subTitle" idx="1"/>
          </p:nvPr>
        </p:nvSpPr>
        <p:spPr>
          <a:xfrm>
            <a:off x="1596886" y="1215322"/>
            <a:ext cx="9183757" cy="482254"/>
          </a:xfrm>
        </p:spPr>
        <p:txBody>
          <a:bodyPr/>
          <a:lstStyle/>
          <a:p>
            <a:pPr marL="342900" indent="-342900" algn="l">
              <a:buFont typeface="Wingdings" panose="05000000000000000000" pitchFamily="2" charset="2"/>
              <a:buChar char="Ø"/>
            </a:pPr>
            <a:r>
              <a:rPr lang="zh-CN" altLang="en-US" dirty="0">
                <a:latin typeface="楷体" panose="02010609060101010101" pitchFamily="49" charset="-122"/>
                <a:ea typeface="楷体" panose="02010609060101010101" pitchFamily="49" charset="-122"/>
              </a:rPr>
              <a:t>对比实验</a:t>
            </a:r>
            <a:endParaRPr lang="en-US" altLang="zh-CN" dirty="0">
              <a:latin typeface="楷体" panose="02010609060101010101" pitchFamily="49" charset="-122"/>
              <a:ea typeface="楷体" panose="02010609060101010101" pitchFamily="49" charset="-122"/>
            </a:endParaRPr>
          </a:p>
        </p:txBody>
      </p:sp>
      <p:pic>
        <p:nvPicPr>
          <p:cNvPr id="5" name="图片 4">
            <a:extLst>
              <a:ext uri="{FF2B5EF4-FFF2-40B4-BE49-F238E27FC236}">
                <a16:creationId xmlns:a16="http://schemas.microsoft.com/office/drawing/2014/main" id="{A768D46E-4250-4958-85F0-882591041202}"/>
              </a:ext>
            </a:extLst>
          </p:cNvPr>
          <p:cNvPicPr>
            <a:picLocks noChangeAspect="1"/>
          </p:cNvPicPr>
          <p:nvPr/>
        </p:nvPicPr>
        <p:blipFill>
          <a:blip r:embed="rId2"/>
          <a:stretch>
            <a:fillRect/>
          </a:stretch>
        </p:blipFill>
        <p:spPr>
          <a:xfrm>
            <a:off x="1451113" y="2152801"/>
            <a:ext cx="9720469" cy="3850434"/>
          </a:xfrm>
          <a:prstGeom prst="rect">
            <a:avLst/>
          </a:prstGeom>
        </p:spPr>
      </p:pic>
      <p:sp>
        <p:nvSpPr>
          <p:cNvPr id="4" name="矩形 3">
            <a:extLst>
              <a:ext uri="{FF2B5EF4-FFF2-40B4-BE49-F238E27FC236}">
                <a16:creationId xmlns:a16="http://schemas.microsoft.com/office/drawing/2014/main" id="{95E8E797-BE12-45BD-874A-4D1262E06E9A}"/>
              </a:ext>
            </a:extLst>
          </p:cNvPr>
          <p:cNvSpPr/>
          <p:nvPr/>
        </p:nvSpPr>
        <p:spPr>
          <a:xfrm>
            <a:off x="3047999" y="6103677"/>
            <a:ext cx="7553739" cy="369332"/>
          </a:xfrm>
          <a:prstGeom prst="rect">
            <a:avLst/>
          </a:prstGeom>
        </p:spPr>
        <p:txBody>
          <a:bodyPr wrap="square">
            <a:spAutoFit/>
          </a:bodyPr>
          <a:lstStyle/>
          <a:p>
            <a:r>
              <a:rPr lang="en-US" altLang="zh-CN" dirty="0">
                <a:latin typeface="Palatino Linotype" panose="02040502050505030304" pitchFamily="18" charset="0"/>
              </a:rPr>
              <a:t>Promotion and inhibition influence among different product categories</a:t>
            </a:r>
            <a:r>
              <a:rPr lang="en-US" altLang="zh-CN" dirty="0">
                <a:latin typeface="LinLibertineTB"/>
              </a:rPr>
              <a:t>.</a:t>
            </a:r>
            <a:endParaRPr lang="zh-CN" altLang="en-US" dirty="0"/>
          </a:p>
        </p:txBody>
      </p:sp>
      <p:sp>
        <p:nvSpPr>
          <p:cNvPr id="6" name="矩形 5">
            <a:extLst>
              <a:ext uri="{FF2B5EF4-FFF2-40B4-BE49-F238E27FC236}">
                <a16:creationId xmlns:a16="http://schemas.microsoft.com/office/drawing/2014/main" id="{4EE2F6B4-DE4C-4126-81F0-92677B1D6F99}"/>
              </a:ext>
            </a:extLst>
          </p:cNvPr>
          <p:cNvSpPr/>
          <p:nvPr/>
        </p:nvSpPr>
        <p:spPr>
          <a:xfrm>
            <a:off x="2048522" y="1683027"/>
            <a:ext cx="4374916" cy="369332"/>
          </a:xfrm>
          <a:prstGeom prst="rect">
            <a:avLst/>
          </a:prstGeom>
        </p:spPr>
        <p:txBody>
          <a:bodyPr wrap="none">
            <a:spAutoFit/>
          </a:bodyPr>
          <a:lstStyle/>
          <a:p>
            <a:r>
              <a:rPr lang="en-US" altLang="zh-CN" dirty="0">
                <a:latin typeface="Palatino Linotype" panose="02040502050505030304" pitchFamily="18" charset="0"/>
              </a:rPr>
              <a:t>Purchase Dependency among Categories</a:t>
            </a:r>
            <a:endParaRPr lang="zh-CN" altLang="en-US" dirty="0">
              <a:latin typeface="Palatino Linotype" panose="02040502050505030304" pitchFamily="18" charset="0"/>
            </a:endParaRPr>
          </a:p>
        </p:txBody>
      </p:sp>
    </p:spTree>
    <p:extLst>
      <p:ext uri="{BB962C8B-B14F-4D97-AF65-F5344CB8AC3E}">
        <p14:creationId xmlns:p14="http://schemas.microsoft.com/office/powerpoint/2010/main" val="19355958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89AB7C-7095-45BB-9967-0EBD5E891A47}"/>
              </a:ext>
            </a:extLst>
          </p:cNvPr>
          <p:cNvSpPr>
            <a:spLocks noGrp="1"/>
          </p:cNvSpPr>
          <p:nvPr>
            <p:ph type="ctrTitle"/>
          </p:nvPr>
        </p:nvSpPr>
        <p:spPr>
          <a:xfrm>
            <a:off x="0" y="0"/>
            <a:ext cx="2133600" cy="946012"/>
          </a:xfrm>
        </p:spPr>
        <p:txBody>
          <a:bodyPr>
            <a:normAutofit/>
          </a:bodyPr>
          <a:lstStyle/>
          <a:p>
            <a:r>
              <a:rPr lang="zh-CN" altLang="en-US" sz="4000" dirty="0">
                <a:latin typeface="楷体" panose="02010609060101010101" pitchFamily="49" charset="-122"/>
                <a:ea typeface="楷体" panose="02010609060101010101" pitchFamily="49" charset="-122"/>
              </a:rPr>
              <a:t>实验</a:t>
            </a:r>
          </a:p>
        </p:txBody>
      </p:sp>
      <p:sp>
        <p:nvSpPr>
          <p:cNvPr id="3" name="副标题 2">
            <a:extLst>
              <a:ext uri="{FF2B5EF4-FFF2-40B4-BE49-F238E27FC236}">
                <a16:creationId xmlns:a16="http://schemas.microsoft.com/office/drawing/2014/main" id="{45BF3D3B-5F29-4D5D-84B8-F093F2386845}"/>
              </a:ext>
            </a:extLst>
          </p:cNvPr>
          <p:cNvSpPr>
            <a:spLocks noGrp="1"/>
          </p:cNvSpPr>
          <p:nvPr>
            <p:ph type="subTitle" idx="1"/>
          </p:nvPr>
        </p:nvSpPr>
        <p:spPr>
          <a:xfrm>
            <a:off x="1596886" y="1215322"/>
            <a:ext cx="9183757" cy="482254"/>
          </a:xfrm>
        </p:spPr>
        <p:txBody>
          <a:bodyPr/>
          <a:lstStyle/>
          <a:p>
            <a:pPr marL="342900" indent="-342900" algn="l">
              <a:buFont typeface="Wingdings" panose="05000000000000000000" pitchFamily="2" charset="2"/>
              <a:buChar char="Ø"/>
            </a:pPr>
            <a:r>
              <a:rPr lang="zh-CN" altLang="en-US" dirty="0">
                <a:latin typeface="楷体" panose="02010609060101010101" pitchFamily="49" charset="-122"/>
                <a:ea typeface="楷体" panose="02010609060101010101" pitchFamily="49" charset="-122"/>
              </a:rPr>
              <a:t>对比实验</a:t>
            </a:r>
            <a:endParaRPr lang="en-US" altLang="zh-CN" dirty="0">
              <a:latin typeface="楷体" panose="02010609060101010101" pitchFamily="49" charset="-122"/>
              <a:ea typeface="楷体" panose="02010609060101010101" pitchFamily="49" charset="-122"/>
            </a:endParaRPr>
          </a:p>
        </p:txBody>
      </p:sp>
      <p:pic>
        <p:nvPicPr>
          <p:cNvPr id="4" name="图片 3">
            <a:extLst>
              <a:ext uri="{FF2B5EF4-FFF2-40B4-BE49-F238E27FC236}">
                <a16:creationId xmlns:a16="http://schemas.microsoft.com/office/drawing/2014/main" id="{881517DD-BA37-4243-A503-6CED75245BB4}"/>
              </a:ext>
            </a:extLst>
          </p:cNvPr>
          <p:cNvPicPr>
            <a:picLocks noChangeAspect="1"/>
          </p:cNvPicPr>
          <p:nvPr/>
        </p:nvPicPr>
        <p:blipFill>
          <a:blip r:embed="rId2"/>
          <a:stretch>
            <a:fillRect/>
          </a:stretch>
        </p:blipFill>
        <p:spPr>
          <a:xfrm>
            <a:off x="2133600" y="2523814"/>
            <a:ext cx="7763017" cy="2220464"/>
          </a:xfrm>
          <a:prstGeom prst="rect">
            <a:avLst/>
          </a:prstGeom>
        </p:spPr>
      </p:pic>
      <p:sp>
        <p:nvSpPr>
          <p:cNvPr id="6" name="矩形 5">
            <a:extLst>
              <a:ext uri="{FF2B5EF4-FFF2-40B4-BE49-F238E27FC236}">
                <a16:creationId xmlns:a16="http://schemas.microsoft.com/office/drawing/2014/main" id="{D12BBF65-571E-45D7-BFC2-97332A07EA35}"/>
              </a:ext>
            </a:extLst>
          </p:cNvPr>
          <p:cNvSpPr/>
          <p:nvPr/>
        </p:nvSpPr>
        <p:spPr>
          <a:xfrm>
            <a:off x="3692028" y="4559612"/>
            <a:ext cx="4792979" cy="369332"/>
          </a:xfrm>
          <a:prstGeom prst="rect">
            <a:avLst/>
          </a:prstGeom>
        </p:spPr>
        <p:txBody>
          <a:bodyPr wrap="none">
            <a:spAutoFit/>
          </a:bodyPr>
          <a:lstStyle/>
          <a:p>
            <a:r>
              <a:rPr lang="en-US" altLang="zh-CN" dirty="0">
                <a:latin typeface="Palatino Linotype" panose="02040502050505030304" pitchFamily="18" charset="0"/>
              </a:rPr>
              <a:t>The Accuracy of Predicting Repurchase Time</a:t>
            </a:r>
            <a:endParaRPr lang="zh-CN" altLang="en-US" dirty="0">
              <a:latin typeface="Palatino Linotype" panose="02040502050505030304" pitchFamily="18" charset="0"/>
            </a:endParaRPr>
          </a:p>
        </p:txBody>
      </p:sp>
    </p:spTree>
    <p:extLst>
      <p:ext uri="{BB962C8B-B14F-4D97-AF65-F5344CB8AC3E}">
        <p14:creationId xmlns:p14="http://schemas.microsoft.com/office/powerpoint/2010/main" val="28014413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89AB7C-7095-45BB-9967-0EBD5E891A47}"/>
              </a:ext>
            </a:extLst>
          </p:cNvPr>
          <p:cNvSpPr>
            <a:spLocks noGrp="1"/>
          </p:cNvSpPr>
          <p:nvPr>
            <p:ph type="ctrTitle"/>
          </p:nvPr>
        </p:nvSpPr>
        <p:spPr>
          <a:xfrm>
            <a:off x="225287" y="6318735"/>
            <a:ext cx="3101009" cy="304799"/>
          </a:xfrm>
        </p:spPr>
        <p:txBody>
          <a:bodyPr>
            <a:noAutofit/>
          </a:bodyPr>
          <a:lstStyle/>
          <a:p>
            <a:pPr algn="l"/>
            <a:r>
              <a:rPr lang="zh-CN" altLang="en-US" sz="2400" dirty="0">
                <a:solidFill>
                  <a:srgbClr val="002060"/>
                </a:solidFill>
                <a:latin typeface="楷体" panose="02010609060101010101" pitchFamily="49" charset="-122"/>
                <a:ea typeface="楷体" panose="02010609060101010101" pitchFamily="49" charset="-122"/>
              </a:rPr>
              <a:t>规格严格，功夫到家</a:t>
            </a:r>
            <a:endParaRPr lang="en-US" altLang="zh-CN" sz="2400" dirty="0">
              <a:solidFill>
                <a:srgbClr val="002060"/>
              </a:solidFill>
              <a:latin typeface="楷体" panose="02010609060101010101" pitchFamily="49" charset="-122"/>
              <a:ea typeface="楷体" panose="02010609060101010101" pitchFamily="49" charset="-122"/>
            </a:endParaRPr>
          </a:p>
        </p:txBody>
      </p:sp>
      <p:sp>
        <p:nvSpPr>
          <p:cNvPr id="3" name="副标题 2">
            <a:extLst>
              <a:ext uri="{FF2B5EF4-FFF2-40B4-BE49-F238E27FC236}">
                <a16:creationId xmlns:a16="http://schemas.microsoft.com/office/drawing/2014/main" id="{45BF3D3B-5F29-4D5D-84B8-F093F2386845}"/>
              </a:ext>
            </a:extLst>
          </p:cNvPr>
          <p:cNvSpPr>
            <a:spLocks noGrp="1"/>
          </p:cNvSpPr>
          <p:nvPr>
            <p:ph type="subTitle" idx="1"/>
          </p:nvPr>
        </p:nvSpPr>
        <p:spPr>
          <a:xfrm>
            <a:off x="2849217" y="3034749"/>
            <a:ext cx="6493566" cy="1417982"/>
          </a:xfrm>
        </p:spPr>
        <p:txBody>
          <a:bodyPr>
            <a:normAutofit/>
          </a:bodyPr>
          <a:lstStyle/>
          <a:p>
            <a:pPr algn="l"/>
            <a:r>
              <a:rPr lang="zh-CN" altLang="en-US" sz="8000"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感谢聆听指正</a:t>
            </a:r>
            <a:endParaRPr lang="en-US" altLang="zh-CN" sz="8000"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pic>
        <p:nvPicPr>
          <p:cNvPr id="4" name="图片 3">
            <a:extLst>
              <a:ext uri="{FF2B5EF4-FFF2-40B4-BE49-F238E27FC236}">
                <a16:creationId xmlns:a16="http://schemas.microsoft.com/office/drawing/2014/main" id="{CE449124-F0CF-7245-8799-5871099000FA}"/>
              </a:ext>
            </a:extLst>
          </p:cNvPr>
          <p:cNvPicPr>
            <a:picLocks noChangeAspect="1"/>
          </p:cNvPicPr>
          <p:nvPr/>
        </p:nvPicPr>
        <p:blipFill>
          <a:blip r:embed="rId2">
            <a:duotone>
              <a:prstClr val="black"/>
              <a:schemeClr val="tx2">
                <a:tint val="45000"/>
                <a:satMod val="400000"/>
              </a:schemeClr>
            </a:duotone>
            <a:lum bright="-40000"/>
          </a:blip>
          <a:stretch>
            <a:fillRect/>
          </a:stretch>
        </p:blipFill>
        <p:spPr>
          <a:xfrm>
            <a:off x="7422440" y="194578"/>
            <a:ext cx="4476789" cy="821767"/>
          </a:xfrm>
          <a:prstGeom prst="rect">
            <a:avLst/>
          </a:prstGeom>
        </p:spPr>
      </p:pic>
    </p:spTree>
    <p:extLst>
      <p:ext uri="{BB962C8B-B14F-4D97-AF65-F5344CB8AC3E}">
        <p14:creationId xmlns:p14="http://schemas.microsoft.com/office/powerpoint/2010/main" val="3483788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89AB7C-7095-45BB-9967-0EBD5E891A47}"/>
              </a:ext>
            </a:extLst>
          </p:cNvPr>
          <p:cNvSpPr>
            <a:spLocks noGrp="1"/>
          </p:cNvSpPr>
          <p:nvPr>
            <p:ph type="ctrTitle"/>
          </p:nvPr>
        </p:nvSpPr>
        <p:spPr>
          <a:xfrm>
            <a:off x="0" y="0"/>
            <a:ext cx="2252870" cy="946012"/>
          </a:xfrm>
        </p:spPr>
        <p:txBody>
          <a:bodyPr>
            <a:normAutofit/>
          </a:bodyPr>
          <a:lstStyle/>
          <a:p>
            <a:r>
              <a:rPr lang="zh-CN" altLang="en-US" sz="4000" dirty="0">
                <a:latin typeface="楷体" panose="02010609060101010101" pitchFamily="49" charset="-122"/>
                <a:ea typeface="楷体" panose="02010609060101010101" pitchFamily="49" charset="-122"/>
              </a:rPr>
              <a:t>背景</a:t>
            </a:r>
          </a:p>
        </p:txBody>
      </p:sp>
      <p:sp>
        <p:nvSpPr>
          <p:cNvPr id="5" name="Rectangle 1">
            <a:extLst>
              <a:ext uri="{FF2B5EF4-FFF2-40B4-BE49-F238E27FC236}">
                <a16:creationId xmlns:a16="http://schemas.microsoft.com/office/drawing/2014/main" id="{FBFF6757-FF39-406A-9431-4141CD6F7E0F}"/>
              </a:ext>
            </a:extLst>
          </p:cNvPr>
          <p:cNvSpPr>
            <a:spLocks noChangeArrowheads="1"/>
          </p:cNvSpPr>
          <p:nvPr/>
        </p:nvSpPr>
        <p:spPr bwMode="auto">
          <a:xfrm>
            <a:off x="1802296" y="5917745"/>
            <a:ext cx="18473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200" b="0" i="0" u="none" strike="noStrike" cap="none" normalizeH="0" baseline="0" dirty="0">
              <a:ln>
                <a:noFill/>
              </a:ln>
              <a:solidFill>
                <a:schemeClr val="tx1"/>
              </a:solidFill>
              <a:effectLst/>
              <a:latin typeface="Arial" panose="020B0604020202020204" pitchFamily="34" charset="0"/>
            </a:endParaRPr>
          </a:p>
        </p:txBody>
      </p:sp>
      <p:pic>
        <p:nvPicPr>
          <p:cNvPr id="1026" name="Picture 2">
            <a:extLst>
              <a:ext uri="{FF2B5EF4-FFF2-40B4-BE49-F238E27FC236}">
                <a16:creationId xmlns:a16="http://schemas.microsoft.com/office/drawing/2014/main" id="{D939F2AE-5EFA-4993-87BD-DA24F7EFB7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9325" y="-84138"/>
            <a:ext cx="114300" cy="114301"/>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a:extLst>
              <a:ext uri="{FF2B5EF4-FFF2-40B4-BE49-F238E27FC236}">
                <a16:creationId xmlns:a16="http://schemas.microsoft.com/office/drawing/2014/main" id="{4FCC6A7A-49B1-49F2-919D-AF134D1856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7225" y="-84138"/>
            <a:ext cx="114300" cy="114301"/>
          </a:xfrm>
          <a:prstGeom prst="rect">
            <a:avLst/>
          </a:prstGeom>
          <a:noFill/>
          <a:extLst>
            <a:ext uri="{909E8E84-426E-40DD-AFC4-6F175D3DCCD1}">
              <a14:hiddenFill xmlns:a14="http://schemas.microsoft.com/office/drawing/2010/main">
                <a:solidFill>
                  <a:srgbClr val="FFFFFF"/>
                </a:solidFill>
              </a14:hiddenFill>
            </a:ext>
          </a:extLst>
        </p:spPr>
      </p:pic>
      <p:sp>
        <p:nvSpPr>
          <p:cNvPr id="7" name="副标题 6">
            <a:extLst>
              <a:ext uri="{FF2B5EF4-FFF2-40B4-BE49-F238E27FC236}">
                <a16:creationId xmlns:a16="http://schemas.microsoft.com/office/drawing/2014/main" id="{FFF4D61E-B72B-48A2-8F33-CA4A8A89A5E1}"/>
              </a:ext>
            </a:extLst>
          </p:cNvPr>
          <p:cNvSpPr>
            <a:spLocks noGrp="1"/>
          </p:cNvSpPr>
          <p:nvPr>
            <p:ph type="subTitle" idx="1"/>
          </p:nvPr>
        </p:nvSpPr>
        <p:spPr>
          <a:xfrm>
            <a:off x="1126435" y="1558789"/>
            <a:ext cx="10919791" cy="4635955"/>
          </a:xfrm>
        </p:spPr>
        <p:txBody>
          <a:bodyPr>
            <a:normAutofit/>
          </a:bodyPr>
          <a:lstStyle/>
          <a:p>
            <a:pPr marL="342900" indent="-342900" algn="l">
              <a:lnSpc>
                <a:spcPct val="150000"/>
              </a:lnSpc>
              <a:buFont typeface="Wingdings" panose="05000000000000000000" pitchFamily="2" charset="2"/>
              <a:buChar char="Ø"/>
            </a:pPr>
            <a:r>
              <a:rPr lang="zh-CN" altLang="en-US" dirty="0"/>
              <a:t>马桶事件</a:t>
            </a:r>
            <a:endParaRPr lang="en-US" altLang="zh-CN" dirty="0"/>
          </a:p>
          <a:p>
            <a:pPr marL="742950" lvl="1" indent="-285750" algn="l">
              <a:lnSpc>
                <a:spcPct val="150000"/>
              </a:lnSpc>
              <a:buFont typeface="Arial" panose="020B0604020202020204" pitchFamily="34" charset="0"/>
              <a:buChar char="•"/>
            </a:pPr>
            <a:endParaRPr lang="zh-CN" altLang="en-US" sz="1800" b="1" dirty="0">
              <a:latin typeface="Palatino Linotype" panose="02040502050505030304" pitchFamily="18" charset="0"/>
            </a:endParaRPr>
          </a:p>
        </p:txBody>
      </p:sp>
      <p:sp>
        <p:nvSpPr>
          <p:cNvPr id="8" name="矩形 7">
            <a:extLst>
              <a:ext uri="{FF2B5EF4-FFF2-40B4-BE49-F238E27FC236}">
                <a16:creationId xmlns:a16="http://schemas.microsoft.com/office/drawing/2014/main" id="{87CEA69C-0539-413F-9728-CB22DF7FF40F}"/>
              </a:ext>
            </a:extLst>
          </p:cNvPr>
          <p:cNvSpPr/>
          <p:nvPr/>
        </p:nvSpPr>
        <p:spPr>
          <a:xfrm>
            <a:off x="1802296" y="2814937"/>
            <a:ext cx="7010400" cy="1296445"/>
          </a:xfrm>
          <a:prstGeom prst="rect">
            <a:avLst/>
          </a:prstGeom>
        </p:spPr>
        <p:txBody>
          <a:bodyPr wrap="square">
            <a:spAutoFit/>
          </a:bodyPr>
          <a:lstStyle/>
          <a:p>
            <a:pPr>
              <a:lnSpc>
                <a:spcPct val="150000"/>
              </a:lnSpc>
            </a:pPr>
            <a:r>
              <a:rPr lang="en-US" altLang="zh-CN" dirty="0">
                <a:solidFill>
                  <a:schemeClr val="accent1"/>
                </a:solidFill>
                <a:latin typeface="Palatino Linotype" panose="02040502050505030304" pitchFamily="18" charset="0"/>
              </a:rPr>
              <a:t>“Dear Amazon, I bought a toilet seat because I needed one. Necessity, not desire. I do not collect them. I am not a toilet seat addict"</a:t>
            </a:r>
            <a:endParaRPr lang="zh-CN" altLang="en-US" dirty="0">
              <a:solidFill>
                <a:schemeClr val="accent1"/>
              </a:solidFill>
              <a:latin typeface="Palatino Linotype" panose="02040502050505030304" pitchFamily="18" charset="0"/>
            </a:endParaRPr>
          </a:p>
        </p:txBody>
      </p:sp>
      <p:sp>
        <p:nvSpPr>
          <p:cNvPr id="9" name="文本框 8">
            <a:extLst>
              <a:ext uri="{FF2B5EF4-FFF2-40B4-BE49-F238E27FC236}">
                <a16:creationId xmlns:a16="http://schemas.microsoft.com/office/drawing/2014/main" id="{E6E8BDA7-5898-4317-BAA2-7E53688C7701}"/>
              </a:ext>
            </a:extLst>
          </p:cNvPr>
          <p:cNvSpPr txBox="1"/>
          <p:nvPr/>
        </p:nvSpPr>
        <p:spPr>
          <a:xfrm>
            <a:off x="3762099" y="4625083"/>
            <a:ext cx="8522666" cy="461665"/>
          </a:xfrm>
          <a:prstGeom prst="rect">
            <a:avLst/>
          </a:prstGeom>
          <a:noFill/>
        </p:spPr>
        <p:txBody>
          <a:bodyPr wrap="square" rtlCol="0">
            <a:spAutoFit/>
          </a:bodyPr>
          <a:lstStyle/>
          <a:p>
            <a:r>
              <a:rPr lang="zh-CN" altLang="en-US" sz="2400" dirty="0">
                <a:latin typeface="楷体" panose="02010609060101010101" pitchFamily="49" charset="-122"/>
                <a:ea typeface="楷体" panose="02010609060101010101" pitchFamily="49" charset="-122"/>
              </a:rPr>
              <a:t>在合适的时间推荐合适的商品在推荐中是一大挑战</a:t>
            </a:r>
          </a:p>
        </p:txBody>
      </p:sp>
    </p:spTree>
    <p:extLst>
      <p:ext uri="{BB962C8B-B14F-4D97-AF65-F5344CB8AC3E}">
        <p14:creationId xmlns:p14="http://schemas.microsoft.com/office/powerpoint/2010/main" val="926297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89AB7C-7095-45BB-9967-0EBD5E891A47}"/>
              </a:ext>
            </a:extLst>
          </p:cNvPr>
          <p:cNvSpPr>
            <a:spLocks noGrp="1"/>
          </p:cNvSpPr>
          <p:nvPr>
            <p:ph type="ctrTitle"/>
          </p:nvPr>
        </p:nvSpPr>
        <p:spPr>
          <a:xfrm>
            <a:off x="543339" y="190250"/>
            <a:ext cx="2252870" cy="946012"/>
          </a:xfrm>
        </p:spPr>
        <p:txBody>
          <a:bodyPr>
            <a:normAutofit/>
          </a:bodyPr>
          <a:lstStyle/>
          <a:p>
            <a:r>
              <a:rPr lang="zh-CN" altLang="en-US" sz="4000" dirty="0">
                <a:latin typeface="楷体" panose="02010609060101010101" pitchFamily="49" charset="-122"/>
                <a:ea typeface="楷体" panose="02010609060101010101" pitchFamily="49" charset="-122"/>
              </a:rPr>
              <a:t>相关工作</a:t>
            </a:r>
          </a:p>
        </p:txBody>
      </p:sp>
      <p:sp>
        <p:nvSpPr>
          <p:cNvPr id="5" name="Rectangle 1">
            <a:extLst>
              <a:ext uri="{FF2B5EF4-FFF2-40B4-BE49-F238E27FC236}">
                <a16:creationId xmlns:a16="http://schemas.microsoft.com/office/drawing/2014/main" id="{FBFF6757-FF39-406A-9431-4141CD6F7E0F}"/>
              </a:ext>
            </a:extLst>
          </p:cNvPr>
          <p:cNvSpPr>
            <a:spLocks noChangeArrowheads="1"/>
          </p:cNvSpPr>
          <p:nvPr/>
        </p:nvSpPr>
        <p:spPr bwMode="auto">
          <a:xfrm>
            <a:off x="1802296" y="5917745"/>
            <a:ext cx="18473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200" b="0" i="0" u="none" strike="noStrike" cap="none" normalizeH="0" baseline="0" dirty="0">
              <a:ln>
                <a:noFill/>
              </a:ln>
              <a:solidFill>
                <a:schemeClr val="tx1"/>
              </a:solidFill>
              <a:effectLst/>
              <a:latin typeface="Arial" panose="020B0604020202020204" pitchFamily="34" charset="0"/>
            </a:endParaRPr>
          </a:p>
        </p:txBody>
      </p:sp>
      <p:pic>
        <p:nvPicPr>
          <p:cNvPr id="1026" name="Picture 2">
            <a:extLst>
              <a:ext uri="{FF2B5EF4-FFF2-40B4-BE49-F238E27FC236}">
                <a16:creationId xmlns:a16="http://schemas.microsoft.com/office/drawing/2014/main" id="{D939F2AE-5EFA-4993-87BD-DA24F7EFB7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9325" y="-84138"/>
            <a:ext cx="114300" cy="114301"/>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a:extLst>
              <a:ext uri="{FF2B5EF4-FFF2-40B4-BE49-F238E27FC236}">
                <a16:creationId xmlns:a16="http://schemas.microsoft.com/office/drawing/2014/main" id="{4FCC6A7A-49B1-49F2-919D-AF134D1856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7225" y="-84138"/>
            <a:ext cx="114300" cy="114301"/>
          </a:xfrm>
          <a:prstGeom prst="rect">
            <a:avLst/>
          </a:prstGeom>
          <a:noFill/>
          <a:extLst>
            <a:ext uri="{909E8E84-426E-40DD-AFC4-6F175D3DCCD1}">
              <a14:hiddenFill xmlns:a14="http://schemas.microsoft.com/office/drawing/2010/main">
                <a:solidFill>
                  <a:srgbClr val="FFFFFF"/>
                </a:solidFill>
              </a14:hiddenFill>
            </a:ext>
          </a:extLst>
        </p:spPr>
      </p:pic>
      <p:sp>
        <p:nvSpPr>
          <p:cNvPr id="7" name="副标题 6">
            <a:extLst>
              <a:ext uri="{FF2B5EF4-FFF2-40B4-BE49-F238E27FC236}">
                <a16:creationId xmlns:a16="http://schemas.microsoft.com/office/drawing/2014/main" id="{FFF4D61E-B72B-48A2-8F33-CA4A8A89A5E1}"/>
              </a:ext>
            </a:extLst>
          </p:cNvPr>
          <p:cNvSpPr>
            <a:spLocks noGrp="1"/>
          </p:cNvSpPr>
          <p:nvPr>
            <p:ph type="subTitle" idx="1"/>
          </p:nvPr>
        </p:nvSpPr>
        <p:spPr>
          <a:xfrm>
            <a:off x="1126435" y="1558789"/>
            <a:ext cx="10919791" cy="4635955"/>
          </a:xfrm>
        </p:spPr>
        <p:txBody>
          <a:bodyPr>
            <a:normAutofit/>
          </a:bodyPr>
          <a:lstStyle/>
          <a:p>
            <a:pPr marL="342900" indent="-342900" algn="l">
              <a:lnSpc>
                <a:spcPct val="150000"/>
              </a:lnSpc>
              <a:buFont typeface="Wingdings" panose="05000000000000000000" pitchFamily="2" charset="2"/>
              <a:buChar char="Ø"/>
            </a:pPr>
            <a:r>
              <a:rPr lang="zh-CN" altLang="en-US" dirty="0"/>
              <a:t>时间序列模型</a:t>
            </a:r>
            <a:endParaRPr lang="en-US" altLang="zh-CN" dirty="0"/>
          </a:p>
          <a:p>
            <a:pPr marL="742950" lvl="1" indent="-285750" algn="l">
              <a:lnSpc>
                <a:spcPct val="150000"/>
              </a:lnSpc>
              <a:buFont typeface="Arial" panose="020B0604020202020204" pitchFamily="34" charset="0"/>
              <a:buChar char="•"/>
            </a:pPr>
            <a:r>
              <a:rPr lang="en-US" altLang="zh-CN" sz="1800" b="1" dirty="0" err="1">
                <a:latin typeface="Palatino Linotype" panose="02040502050505030304" pitchFamily="18" charset="0"/>
              </a:rPr>
              <a:t>LSTNet</a:t>
            </a:r>
            <a:r>
              <a:rPr lang="en-US" altLang="zh-CN" sz="1800" b="1" dirty="0">
                <a:latin typeface="Palatino Linotype" panose="02040502050505030304" pitchFamily="18" charset="0"/>
              </a:rPr>
              <a:t> </a:t>
            </a:r>
            <a:r>
              <a:rPr lang="en-US" altLang="zh-CN" sz="1800" dirty="0">
                <a:latin typeface="Palatino Linotype" panose="02040502050505030304" pitchFamily="18" charset="0"/>
              </a:rPr>
              <a:t>           short-term local dependency and long term patterns </a:t>
            </a:r>
          </a:p>
          <a:p>
            <a:pPr marL="742950" lvl="1" indent="-285750" algn="l">
              <a:lnSpc>
                <a:spcPct val="150000"/>
              </a:lnSpc>
              <a:buFont typeface="Arial" panose="020B0604020202020204" pitchFamily="34" charset="0"/>
              <a:buChar char="•"/>
            </a:pPr>
            <a:r>
              <a:rPr lang="en-US" altLang="zh-CN" sz="1800" b="1" dirty="0">
                <a:latin typeface="Palatino Linotype" panose="02040502050505030304" pitchFamily="18" charset="0"/>
              </a:rPr>
              <a:t>RSP</a:t>
            </a:r>
            <a:r>
              <a:rPr lang="en-US" altLang="zh-CN" sz="1800" dirty="0">
                <a:latin typeface="Palatino Linotype" panose="02040502050505030304" pitchFamily="18" charset="0"/>
              </a:rPr>
              <a:t>                   the co-occurrences (or dependencies) of items</a:t>
            </a:r>
          </a:p>
          <a:p>
            <a:pPr marL="742950" lvl="1" indent="-285750" algn="l">
              <a:lnSpc>
                <a:spcPct val="150000"/>
              </a:lnSpc>
              <a:buFont typeface="Arial" panose="020B0604020202020204" pitchFamily="34" charset="0"/>
              <a:buChar char="•"/>
            </a:pPr>
            <a:r>
              <a:rPr lang="en-US" altLang="zh-CN" sz="1800" b="1" dirty="0">
                <a:latin typeface="Palatino Linotype" panose="02040502050505030304" pitchFamily="18" charset="0"/>
              </a:rPr>
              <a:t>MC(</a:t>
            </a:r>
            <a:r>
              <a:rPr lang="en-US" altLang="zh-CN" sz="1800" b="1" dirty="0" err="1">
                <a:latin typeface="Palatino Linotype" panose="02040502050505030304" pitchFamily="18" charset="0"/>
              </a:rPr>
              <a:t>Morkov</a:t>
            </a:r>
            <a:r>
              <a:rPr lang="en-US" altLang="zh-CN" sz="1800" b="1" dirty="0">
                <a:latin typeface="Palatino Linotype" panose="02040502050505030304" pitchFamily="18" charset="0"/>
              </a:rPr>
              <a:t> Chains ) </a:t>
            </a:r>
            <a:r>
              <a:rPr lang="zh-CN" altLang="en-US" sz="1800" b="1" dirty="0">
                <a:latin typeface="Palatino Linotype" panose="02040502050505030304" pitchFamily="18" charset="0"/>
              </a:rPr>
              <a:t>、 </a:t>
            </a:r>
            <a:r>
              <a:rPr lang="en-US" altLang="zh-CN" sz="1800" b="1" dirty="0">
                <a:latin typeface="Palatino Linotype" panose="02040502050505030304" pitchFamily="18" charset="0"/>
              </a:rPr>
              <a:t>FPMC </a:t>
            </a:r>
            <a:r>
              <a:rPr lang="zh-CN" altLang="en-US" sz="1800" b="1" dirty="0">
                <a:latin typeface="Palatino Linotype" panose="02040502050505030304" pitchFamily="18" charset="0"/>
              </a:rPr>
              <a:t>、</a:t>
            </a:r>
            <a:r>
              <a:rPr lang="en-US" altLang="zh-CN" sz="1800" b="1" dirty="0">
                <a:latin typeface="Palatino Linotype" panose="02040502050505030304" pitchFamily="18" charset="0"/>
              </a:rPr>
              <a:t>HRM </a:t>
            </a:r>
            <a:r>
              <a:rPr lang="zh-CN" altLang="en-US" sz="1800" dirty="0">
                <a:latin typeface="Palatino Linotype" panose="02040502050505030304" pitchFamily="18" charset="0"/>
              </a:rPr>
              <a:t>、</a:t>
            </a:r>
            <a:r>
              <a:rPr lang="en-US" altLang="zh-CN" sz="1800" b="1" dirty="0">
                <a:latin typeface="Palatino Linotype" panose="02040502050505030304" pitchFamily="18" charset="0"/>
              </a:rPr>
              <a:t>Session based</a:t>
            </a:r>
            <a:endParaRPr lang="en-US" altLang="zh-CN" sz="1800" dirty="0">
              <a:latin typeface="Palatino Linotype" panose="02040502050505030304" pitchFamily="18" charset="0"/>
            </a:endParaRPr>
          </a:p>
          <a:p>
            <a:pPr marL="457200" indent="-457200" algn="l">
              <a:lnSpc>
                <a:spcPct val="150000"/>
              </a:lnSpc>
              <a:buFont typeface="Wingdings" panose="05000000000000000000" pitchFamily="2" charset="2"/>
              <a:buChar char="Ø"/>
            </a:pPr>
            <a:r>
              <a:rPr lang="zh-CN" altLang="en-US" dirty="0"/>
              <a:t>时间感知模型</a:t>
            </a:r>
            <a:endParaRPr lang="en-US" altLang="zh-CN" dirty="0"/>
          </a:p>
          <a:p>
            <a:pPr marL="742950" lvl="1" indent="-285750" algn="l">
              <a:lnSpc>
                <a:spcPct val="150000"/>
              </a:lnSpc>
              <a:buFont typeface="Arial" panose="020B0604020202020204" pitchFamily="34" charset="0"/>
              <a:buChar char="•"/>
            </a:pPr>
            <a:r>
              <a:rPr lang="en-US" altLang="zh-CN" sz="1800" b="1" dirty="0">
                <a:latin typeface="Palatino Linotype" panose="02040502050505030304" pitchFamily="18" charset="0"/>
              </a:rPr>
              <a:t>Time-LSTM</a:t>
            </a:r>
          </a:p>
          <a:p>
            <a:pPr marL="742950" lvl="1" indent="-285750" algn="l">
              <a:lnSpc>
                <a:spcPct val="150000"/>
              </a:lnSpc>
              <a:buFont typeface="Arial" panose="020B0604020202020204" pitchFamily="34" charset="0"/>
              <a:buChar char="•"/>
            </a:pPr>
            <a:r>
              <a:rPr lang="en-US" altLang="zh-CN" sz="1800" b="1" dirty="0">
                <a:latin typeface="Palatino Linotype" panose="02040502050505030304" pitchFamily="18" charset="0"/>
              </a:rPr>
              <a:t>RNN-based next POI</a:t>
            </a:r>
            <a:endParaRPr lang="zh-CN" altLang="en-US" sz="1800" b="1" dirty="0">
              <a:latin typeface="Palatino Linotype" panose="02040502050505030304" pitchFamily="18" charset="0"/>
            </a:endParaRPr>
          </a:p>
        </p:txBody>
      </p:sp>
      <p:sp>
        <p:nvSpPr>
          <p:cNvPr id="3" name="文本框 2">
            <a:extLst>
              <a:ext uri="{FF2B5EF4-FFF2-40B4-BE49-F238E27FC236}">
                <a16:creationId xmlns:a16="http://schemas.microsoft.com/office/drawing/2014/main" id="{60B4E2DB-2C9F-4ABC-9DD6-BFB81C18F195}"/>
              </a:ext>
            </a:extLst>
          </p:cNvPr>
          <p:cNvSpPr txBox="1"/>
          <p:nvPr/>
        </p:nvSpPr>
        <p:spPr>
          <a:xfrm>
            <a:off x="5897217" y="5103524"/>
            <a:ext cx="5168348" cy="646331"/>
          </a:xfrm>
          <a:prstGeom prst="rect">
            <a:avLst/>
          </a:prstGeom>
          <a:noFill/>
        </p:spPr>
        <p:txBody>
          <a:bodyPr wrap="square" rtlCol="0">
            <a:spAutoFit/>
          </a:bodyPr>
          <a:lstStyle/>
          <a:p>
            <a:r>
              <a:rPr lang="en-US" altLang="zh-CN" dirty="0">
                <a:latin typeface="Palatino Linotype" panose="02040502050505030304" pitchFamily="18" charset="0"/>
              </a:rPr>
              <a:t>dynamic dependence of items---Hawkes process</a:t>
            </a:r>
          </a:p>
          <a:p>
            <a:endParaRPr lang="zh-CN" altLang="en-US" dirty="0">
              <a:latin typeface="Palatino Linotype" panose="02040502050505030304" pitchFamily="18" charset="0"/>
            </a:endParaRPr>
          </a:p>
        </p:txBody>
      </p:sp>
      <p:sp>
        <p:nvSpPr>
          <p:cNvPr id="4" name="矩形 3">
            <a:extLst>
              <a:ext uri="{FF2B5EF4-FFF2-40B4-BE49-F238E27FC236}">
                <a16:creationId xmlns:a16="http://schemas.microsoft.com/office/drawing/2014/main" id="{456DC314-71C8-49D1-9169-12E70152632D}"/>
              </a:ext>
            </a:extLst>
          </p:cNvPr>
          <p:cNvSpPr/>
          <p:nvPr/>
        </p:nvSpPr>
        <p:spPr>
          <a:xfrm>
            <a:off x="5897217" y="5871578"/>
            <a:ext cx="6096000" cy="646331"/>
          </a:xfrm>
          <a:prstGeom prst="rect">
            <a:avLst/>
          </a:prstGeom>
        </p:spPr>
        <p:txBody>
          <a:bodyPr>
            <a:spAutoFit/>
          </a:bodyPr>
          <a:lstStyle/>
          <a:p>
            <a:r>
              <a:rPr lang="zh-CN" altLang="en-US" dirty="0">
                <a:latin typeface="华文楷体" panose="02010600040101010101" pitchFamily="2" charset="-122"/>
                <a:ea typeface="华文楷体" panose="02010600040101010101" pitchFamily="2" charset="-122"/>
              </a:rPr>
              <a:t>长期需求：捕捉重复购买信息</a:t>
            </a:r>
            <a:endParaRPr lang="en-US" altLang="zh-CN"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序列模型中：考虑时间间隔</a:t>
            </a:r>
          </a:p>
        </p:txBody>
      </p:sp>
      <p:sp>
        <p:nvSpPr>
          <p:cNvPr id="6" name="箭头: 下 5">
            <a:extLst>
              <a:ext uri="{FF2B5EF4-FFF2-40B4-BE49-F238E27FC236}">
                <a16:creationId xmlns:a16="http://schemas.microsoft.com/office/drawing/2014/main" id="{F1A0A9DE-C944-4EE7-B0C5-72F4F2D223FE}"/>
              </a:ext>
            </a:extLst>
          </p:cNvPr>
          <p:cNvSpPr/>
          <p:nvPr/>
        </p:nvSpPr>
        <p:spPr>
          <a:xfrm>
            <a:off x="8613913" y="5426689"/>
            <a:ext cx="145774" cy="3231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75511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89AB7C-7095-45BB-9967-0EBD5E891A47}"/>
              </a:ext>
            </a:extLst>
          </p:cNvPr>
          <p:cNvSpPr>
            <a:spLocks noGrp="1"/>
          </p:cNvSpPr>
          <p:nvPr>
            <p:ph type="ctrTitle"/>
          </p:nvPr>
        </p:nvSpPr>
        <p:spPr>
          <a:xfrm>
            <a:off x="0" y="0"/>
            <a:ext cx="4678018" cy="946012"/>
          </a:xfrm>
        </p:spPr>
        <p:txBody>
          <a:bodyPr>
            <a:normAutofit/>
          </a:bodyPr>
          <a:lstStyle/>
          <a:p>
            <a:r>
              <a:rPr lang="zh-CN" altLang="en-US" sz="4000" dirty="0">
                <a:latin typeface="楷体" panose="02010609060101010101" pitchFamily="49" charset="-122"/>
                <a:ea typeface="楷体" panose="02010609060101010101" pitchFamily="49" charset="-122"/>
              </a:rPr>
              <a:t>挑战与创新点</a:t>
            </a:r>
          </a:p>
        </p:txBody>
      </p:sp>
      <p:sp>
        <p:nvSpPr>
          <p:cNvPr id="3" name="副标题 2">
            <a:extLst>
              <a:ext uri="{FF2B5EF4-FFF2-40B4-BE49-F238E27FC236}">
                <a16:creationId xmlns:a16="http://schemas.microsoft.com/office/drawing/2014/main" id="{45BF3D3B-5F29-4D5D-84B8-F093F2386845}"/>
              </a:ext>
            </a:extLst>
          </p:cNvPr>
          <p:cNvSpPr>
            <a:spLocks noGrp="1"/>
          </p:cNvSpPr>
          <p:nvPr>
            <p:ph type="subTitle" idx="1"/>
          </p:nvPr>
        </p:nvSpPr>
        <p:spPr>
          <a:xfrm>
            <a:off x="1113183" y="1577008"/>
            <a:ext cx="10774017" cy="4651513"/>
          </a:xfrm>
        </p:spPr>
        <p:txBody>
          <a:bodyPr>
            <a:normAutofit fontScale="85000" lnSpcReduction="10000"/>
          </a:bodyPr>
          <a:lstStyle/>
          <a:p>
            <a:pPr marL="342900" indent="-342900" algn="l">
              <a:lnSpc>
                <a:spcPct val="160000"/>
              </a:lnSpc>
              <a:buFont typeface="Wingdings" panose="05000000000000000000" pitchFamily="2" charset="2"/>
              <a:buChar char="Ø"/>
            </a:pPr>
            <a:r>
              <a:rPr lang="zh-CN" altLang="en-US" dirty="0">
                <a:latin typeface="楷体" panose="02010609060101010101" pitchFamily="49" charset="-122"/>
                <a:ea typeface="楷体" panose="02010609060101010101" pitchFamily="49" charset="-122"/>
              </a:rPr>
              <a:t>挑战</a:t>
            </a:r>
            <a:endParaRPr lang="en-US" altLang="zh-CN" dirty="0">
              <a:latin typeface="楷体" panose="02010609060101010101" pitchFamily="49" charset="-122"/>
              <a:ea typeface="楷体" panose="02010609060101010101" pitchFamily="49" charset="-122"/>
            </a:endParaRPr>
          </a:p>
          <a:p>
            <a:pPr marL="800100" lvl="1" indent="-342900" algn="l">
              <a:lnSpc>
                <a:spcPct val="160000"/>
              </a:lnSpc>
              <a:buFont typeface="Wingdings" panose="05000000000000000000" pitchFamily="2" charset="2"/>
              <a:buChar char="l"/>
            </a:pPr>
            <a:r>
              <a:rPr lang="en-US" altLang="zh-CN" dirty="0">
                <a:latin typeface="Palatino Linotype" panose="02040502050505030304" pitchFamily="18" charset="0"/>
                <a:ea typeface="楷体" panose="02010609060101010101" pitchFamily="49" charset="-122"/>
              </a:rPr>
              <a:t>meet users’ purchase demands at the right time</a:t>
            </a:r>
          </a:p>
          <a:p>
            <a:pPr marL="800100" lvl="1" indent="-342900" algn="l">
              <a:lnSpc>
                <a:spcPct val="160000"/>
              </a:lnSpc>
              <a:buFont typeface="Wingdings" panose="05000000000000000000" pitchFamily="2" charset="2"/>
              <a:buChar char="l"/>
            </a:pPr>
            <a:r>
              <a:rPr lang="en-US" altLang="zh-CN" dirty="0">
                <a:latin typeface="Palatino Linotype" panose="02040502050505030304" pitchFamily="18" charset="0"/>
                <a:ea typeface="楷体" panose="02010609060101010101" pitchFamily="49" charset="-122"/>
              </a:rPr>
              <a:t>capture the complex time-sensitive correlations among items</a:t>
            </a:r>
          </a:p>
          <a:p>
            <a:pPr marL="800100" lvl="1" indent="-342900" algn="l">
              <a:lnSpc>
                <a:spcPct val="160000"/>
              </a:lnSpc>
              <a:buFont typeface="Wingdings" panose="05000000000000000000" pitchFamily="2" charset="2"/>
              <a:buChar char="l"/>
            </a:pPr>
            <a:r>
              <a:rPr lang="en-US" altLang="zh-CN" dirty="0">
                <a:latin typeface="Palatino Linotype" panose="02040502050505030304" pitchFamily="18" charset="0"/>
                <a:ea typeface="楷体" panose="02010609060101010101" pitchFamily="49" charset="-122"/>
              </a:rPr>
              <a:t>the information of associated items in a short time</a:t>
            </a:r>
          </a:p>
          <a:p>
            <a:pPr marL="342900" lvl="1" indent="-342900" algn="l">
              <a:lnSpc>
                <a:spcPct val="160000"/>
              </a:lnSpc>
              <a:spcBef>
                <a:spcPts val="1000"/>
              </a:spcBef>
              <a:buFont typeface="Wingdings" panose="05000000000000000000" pitchFamily="2" charset="2"/>
              <a:buChar char="Ø"/>
            </a:pPr>
            <a:r>
              <a:rPr lang="zh-CN" altLang="en-US" sz="2500" dirty="0">
                <a:latin typeface="楷体" panose="02010609060101010101" pitchFamily="49" charset="-122"/>
                <a:ea typeface="楷体" panose="02010609060101010101" pitchFamily="49" charset="-122"/>
              </a:rPr>
              <a:t>贡献</a:t>
            </a:r>
            <a:endParaRPr lang="en-US" altLang="zh-CN" dirty="0">
              <a:latin typeface="楷体" panose="02010609060101010101" pitchFamily="49" charset="-122"/>
              <a:ea typeface="楷体" panose="02010609060101010101" pitchFamily="49" charset="-122"/>
            </a:endParaRPr>
          </a:p>
          <a:p>
            <a:pPr marL="800100" lvl="1" indent="-342900" algn="l">
              <a:lnSpc>
                <a:spcPct val="160000"/>
              </a:lnSpc>
              <a:buFont typeface="Wingdings" panose="05000000000000000000" pitchFamily="2" charset="2"/>
              <a:buChar char="l"/>
            </a:pPr>
            <a:r>
              <a:rPr lang="en-US" altLang="zh-CN" dirty="0">
                <a:latin typeface="Palatino Linotype" panose="02040502050505030304" pitchFamily="18" charset="0"/>
                <a:ea typeface="楷体" panose="02010609060101010101" pitchFamily="49" charset="-122"/>
              </a:rPr>
              <a:t>A Demand-aware Hawkes Process (DHP) framework </a:t>
            </a:r>
            <a:r>
              <a:rPr lang="zh-CN" altLang="en-US" dirty="0">
                <a:latin typeface="Palatino Linotype" panose="02040502050505030304" pitchFamily="18" charset="0"/>
                <a:ea typeface="楷体" panose="02010609060101010101" pitchFamily="49" charset="-122"/>
              </a:rPr>
              <a:t>： </a:t>
            </a:r>
            <a:r>
              <a:rPr lang="en-US" altLang="zh-CN" dirty="0">
                <a:latin typeface="Palatino Linotype" panose="02040502050505030304" pitchFamily="18" charset="0"/>
                <a:ea typeface="楷体" panose="02010609060101010101" pitchFamily="49" charset="-122"/>
              </a:rPr>
              <a:t>model demand evolution in continuous time.</a:t>
            </a:r>
            <a:r>
              <a:rPr lang="zh-CN" altLang="en-US" dirty="0">
                <a:latin typeface="Palatino Linotype" panose="02040502050505030304" pitchFamily="18" charset="0"/>
                <a:ea typeface="楷体" panose="02010609060101010101" pitchFamily="49" charset="-122"/>
              </a:rPr>
              <a:t> </a:t>
            </a:r>
          </a:p>
          <a:p>
            <a:pPr marL="800100" lvl="1" indent="-342900" algn="l">
              <a:lnSpc>
                <a:spcPct val="160000"/>
              </a:lnSpc>
              <a:buFont typeface="Wingdings" panose="05000000000000000000" pitchFamily="2" charset="2"/>
              <a:buChar char="l"/>
            </a:pPr>
            <a:r>
              <a:rPr lang="en-US" altLang="zh-CN" dirty="0">
                <a:latin typeface="Palatino Linotype" panose="02040502050505030304" pitchFamily="18" charset="0"/>
                <a:ea typeface="楷体" panose="02010609060101010101" pitchFamily="49" charset="-122"/>
              </a:rPr>
              <a:t>two kinds of user purchase demands: long term demands and short-term demands </a:t>
            </a:r>
          </a:p>
          <a:p>
            <a:pPr marL="800100" lvl="1" indent="-342900" algn="l">
              <a:lnSpc>
                <a:spcPct val="160000"/>
              </a:lnSpc>
              <a:buFont typeface="Wingdings" panose="05000000000000000000" pitchFamily="2" charset="2"/>
              <a:buChar char="l"/>
            </a:pPr>
            <a:r>
              <a:rPr lang="en-US" altLang="zh-CN" dirty="0">
                <a:latin typeface="Palatino Linotype" panose="02040502050505030304" pitchFamily="18" charset="0"/>
                <a:ea typeface="楷体" panose="02010609060101010101" pitchFamily="49" charset="-122"/>
              </a:rPr>
              <a:t>Experiment super well. Learn  the purchase cycles of products and estimate the real purchase time of a product given a user. </a:t>
            </a:r>
          </a:p>
          <a:p>
            <a:pPr lvl="1" algn="l">
              <a:lnSpc>
                <a:spcPct val="160000"/>
              </a:lnSpc>
            </a:pPr>
            <a:endParaRPr lang="en-US" altLang="zh-CN"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801747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89AB7C-7095-45BB-9967-0EBD5E891A47}"/>
              </a:ext>
            </a:extLst>
          </p:cNvPr>
          <p:cNvSpPr>
            <a:spLocks noGrp="1"/>
          </p:cNvSpPr>
          <p:nvPr>
            <p:ph type="ctrTitle"/>
          </p:nvPr>
        </p:nvSpPr>
        <p:spPr>
          <a:xfrm>
            <a:off x="0" y="0"/>
            <a:ext cx="2133600" cy="946012"/>
          </a:xfrm>
        </p:spPr>
        <p:txBody>
          <a:bodyPr>
            <a:normAutofit/>
          </a:bodyPr>
          <a:lstStyle/>
          <a:p>
            <a:r>
              <a:rPr lang="zh-CN" altLang="en-US" sz="4000" dirty="0">
                <a:latin typeface="楷体" panose="02010609060101010101" pitchFamily="49" charset="-122"/>
                <a:ea typeface="楷体" panose="02010609060101010101" pitchFamily="49" charset="-122"/>
              </a:rPr>
              <a:t>模型</a:t>
            </a:r>
          </a:p>
        </p:txBody>
      </p:sp>
      <mc:AlternateContent xmlns:mc="http://schemas.openxmlformats.org/markup-compatibility/2006">
        <mc:Choice xmlns:a14="http://schemas.microsoft.com/office/drawing/2010/main" Requires="a14">
          <p:sp>
            <p:nvSpPr>
              <p:cNvPr id="3" name="副标题 2">
                <a:extLst>
                  <a:ext uri="{FF2B5EF4-FFF2-40B4-BE49-F238E27FC236}">
                    <a16:creationId xmlns:a16="http://schemas.microsoft.com/office/drawing/2014/main" id="{45BF3D3B-5F29-4D5D-84B8-F093F2386845}"/>
                  </a:ext>
                </a:extLst>
              </p:cNvPr>
              <p:cNvSpPr>
                <a:spLocks noGrp="1"/>
              </p:cNvSpPr>
              <p:nvPr>
                <p:ph type="subTitle" idx="1"/>
              </p:nvPr>
            </p:nvSpPr>
            <p:spPr>
              <a:xfrm>
                <a:off x="1815547" y="2186608"/>
                <a:ext cx="9554817" cy="2696817"/>
              </a:xfrm>
            </p:spPr>
            <p:txBody>
              <a:bodyPr>
                <a:normAutofit/>
              </a:bodyPr>
              <a:lstStyle/>
              <a:p>
                <a:pPr marL="342900" indent="-342900" algn="l">
                  <a:buFont typeface="Wingdings" panose="05000000000000000000" pitchFamily="2" charset="2"/>
                  <a:buChar char="Ø"/>
                </a:pPr>
                <a:r>
                  <a:rPr lang="zh-CN" altLang="en-US" sz="2000" dirty="0">
                    <a:latin typeface="楷体" panose="02010609060101010101" pitchFamily="49" charset="-122"/>
                    <a:ea typeface="楷体" panose="02010609060101010101" pitchFamily="49" charset="-122"/>
                  </a:rPr>
                  <a:t>基本属性符号</a:t>
                </a:r>
                <a:endParaRPr lang="en-US" altLang="zh-CN" sz="2000" dirty="0">
                  <a:latin typeface="楷体" panose="02010609060101010101" pitchFamily="49" charset="-122"/>
                  <a:ea typeface="楷体" panose="02010609060101010101" pitchFamily="49" charset="-122"/>
                </a:endParaRPr>
              </a:p>
              <a:p>
                <a:pPr algn="l"/>
                <a14:m>
                  <m:oMath xmlns:m="http://schemas.openxmlformats.org/officeDocument/2006/math">
                    <m:r>
                      <a:rPr lang="en-US" altLang="zh-CN" sz="2000" b="0" i="1" smtClean="0">
                        <a:latin typeface="Cambria Math" panose="02040503050406030204" pitchFamily="18" charset="0"/>
                        <a:ea typeface="楷体" panose="02010609060101010101" pitchFamily="49" charset="-122"/>
                      </a:rPr>
                      <m:t>𝑢</m:t>
                    </m:r>
                  </m:oMath>
                </a14:m>
                <a:r>
                  <a:rPr lang="en-US" altLang="zh-CN" sz="2000" dirty="0">
                    <a:latin typeface="Palatino Linotype" panose="02040502050505030304" pitchFamily="18" charset="0"/>
                    <a:ea typeface="楷体" panose="02010609060101010101" pitchFamily="49" charset="-122"/>
                  </a:rPr>
                  <a:t>    user</a:t>
                </a:r>
              </a:p>
              <a:p>
                <a:pPr algn="l"/>
                <a14:m>
                  <m:oMath xmlns:m="http://schemas.openxmlformats.org/officeDocument/2006/math">
                    <m:sSubSup>
                      <m:sSubSupPr>
                        <m:ctrlPr>
                          <a:rPr lang="en-US" altLang="zh-CN" sz="2000" i="1" smtClean="0">
                            <a:latin typeface="Cambria Math" panose="02040503050406030204" pitchFamily="18" charset="0"/>
                            <a:ea typeface="楷体" panose="02010609060101010101" pitchFamily="49" charset="-122"/>
                          </a:rPr>
                        </m:ctrlPr>
                      </m:sSubSupPr>
                      <m:e>
                        <m:r>
                          <a:rPr lang="en-US" altLang="zh-CN" sz="2000" b="0" i="1" smtClean="0">
                            <a:latin typeface="Cambria Math" panose="02040503050406030204" pitchFamily="18" charset="0"/>
                            <a:ea typeface="楷体" panose="02010609060101010101" pitchFamily="49" charset="-122"/>
                          </a:rPr>
                          <m:t>𝐼</m:t>
                        </m:r>
                      </m:e>
                      <m:sub>
                        <m:sSub>
                          <m:sSubPr>
                            <m:ctrlPr>
                              <a:rPr lang="en-US" altLang="zh-CN" sz="2000" i="1" smtClean="0">
                                <a:latin typeface="Cambria Math" panose="02040503050406030204" pitchFamily="18" charset="0"/>
                                <a:ea typeface="楷体" panose="02010609060101010101" pitchFamily="49" charset="-122"/>
                              </a:rPr>
                            </m:ctrlPr>
                          </m:sSubPr>
                          <m:e>
                            <m:r>
                              <a:rPr lang="en-US" altLang="zh-CN" sz="2000" b="0" i="1" smtClean="0">
                                <a:latin typeface="Cambria Math" panose="02040503050406030204" pitchFamily="18" charset="0"/>
                                <a:ea typeface="楷体" panose="02010609060101010101" pitchFamily="49" charset="-122"/>
                              </a:rPr>
                              <m:t>𝑡</m:t>
                            </m:r>
                          </m:e>
                          <m:sub>
                            <m:r>
                              <a:rPr lang="en-US" altLang="zh-CN" sz="2000" b="0" i="1" smtClean="0">
                                <a:latin typeface="Cambria Math" panose="02040503050406030204" pitchFamily="18" charset="0"/>
                                <a:ea typeface="楷体" panose="02010609060101010101" pitchFamily="49" charset="-122"/>
                              </a:rPr>
                              <m:t>𝑛</m:t>
                            </m:r>
                          </m:sub>
                        </m:sSub>
                      </m:sub>
                      <m:sup>
                        <m:r>
                          <a:rPr lang="en-US" altLang="zh-CN" sz="2000" b="0" i="1" smtClean="0">
                            <a:latin typeface="Cambria Math" panose="02040503050406030204" pitchFamily="18" charset="0"/>
                            <a:ea typeface="楷体" panose="02010609060101010101" pitchFamily="49" charset="-122"/>
                          </a:rPr>
                          <m:t>𝑢</m:t>
                        </m:r>
                      </m:sup>
                    </m:sSubSup>
                  </m:oMath>
                </a14:m>
                <a:r>
                  <a:rPr lang="en-US" altLang="zh-CN" sz="2000" dirty="0">
                    <a:latin typeface="Palatino Linotype" panose="02040502050505030304" pitchFamily="18" charset="0"/>
                    <a:ea typeface="楷体" panose="02010609060101010101" pitchFamily="49" charset="-122"/>
                  </a:rPr>
                  <a:t>   the purchase history, </a:t>
                </a:r>
              </a:p>
              <a:p>
                <a:pPr algn="l"/>
                <a14:m>
                  <m:oMath xmlns:m="http://schemas.openxmlformats.org/officeDocument/2006/math">
                    <m:sSub>
                      <m:sSubPr>
                        <m:ctrlPr>
                          <a:rPr lang="en-US" altLang="zh-CN" sz="2000" i="1" smtClean="0">
                            <a:latin typeface="Cambria Math" panose="02040503050406030204" pitchFamily="18" charset="0"/>
                            <a:ea typeface="楷体" panose="02010609060101010101" pitchFamily="49" charset="-122"/>
                          </a:rPr>
                        </m:ctrlPr>
                      </m:sSubPr>
                      <m:e>
                        <m:r>
                          <a:rPr lang="zh-CN" altLang="en-US" sz="2000" i="1" smtClean="0">
                            <a:latin typeface="Cambria Math" panose="02040503050406030204" pitchFamily="18" charset="0"/>
                            <a:ea typeface="楷体" panose="02010609060101010101" pitchFamily="49" charset="-122"/>
                          </a:rPr>
                          <m:t>𝜆</m:t>
                        </m:r>
                      </m:e>
                      <m:sub>
                        <m:r>
                          <m:rPr>
                            <m:sty m:val="p"/>
                          </m:rPr>
                          <a:rPr lang="en-US" altLang="zh-CN" sz="2000" i="1">
                            <a:latin typeface="Cambria Math" panose="02040503050406030204" pitchFamily="18" charset="0"/>
                            <a:ea typeface="楷体" panose="02010609060101010101" pitchFamily="49" charset="-122"/>
                          </a:rPr>
                          <m:t>i</m:t>
                        </m:r>
                      </m:sub>
                    </m:sSub>
                  </m:oMath>
                </a14:m>
                <a:r>
                  <a:rPr lang="en-US" altLang="zh-CN" sz="2000" dirty="0">
                    <a:latin typeface="Palatino Linotype" panose="02040502050505030304" pitchFamily="18" charset="0"/>
                    <a:ea typeface="楷体" panose="02010609060101010101" pitchFamily="49" charset="-122"/>
                  </a:rPr>
                  <a:t>    the intensity function of an event </a:t>
                </a:r>
                <a14:m>
                  <m:oMath xmlns:m="http://schemas.openxmlformats.org/officeDocument/2006/math">
                    <m:r>
                      <a:rPr lang="en-US" altLang="zh-CN" sz="2000" b="0" i="1" dirty="0" smtClean="0">
                        <a:latin typeface="Cambria Math" panose="02040503050406030204" pitchFamily="18" charset="0"/>
                        <a:ea typeface="楷体" panose="02010609060101010101" pitchFamily="49" charset="-122"/>
                      </a:rPr>
                      <m:t>𝑖</m:t>
                    </m:r>
                  </m:oMath>
                </a14:m>
                <a:r>
                  <a:rPr lang="en-US" altLang="zh-CN" sz="2000" dirty="0">
                    <a:latin typeface="Palatino Linotype" panose="02040502050505030304" pitchFamily="18" charset="0"/>
                    <a:ea typeface="楷体" panose="02010609060101010101" pitchFamily="49" charset="-122"/>
                  </a:rPr>
                  <a:t> at time point </a:t>
                </a:r>
                <a14:m>
                  <m:oMath xmlns:m="http://schemas.openxmlformats.org/officeDocument/2006/math">
                    <m:r>
                      <a:rPr lang="en-US" altLang="zh-CN" sz="2000" b="0" i="1" dirty="0" smtClean="0">
                        <a:latin typeface="Cambria Math" panose="02040503050406030204" pitchFamily="18" charset="0"/>
                        <a:ea typeface="楷体" panose="02010609060101010101" pitchFamily="49" charset="-122"/>
                      </a:rPr>
                      <m:t>𝑡</m:t>
                    </m:r>
                  </m:oMath>
                </a14:m>
                <a:endParaRPr lang="en-US" altLang="zh-CN" sz="2000" dirty="0">
                  <a:latin typeface="Palatino Linotype" panose="02040502050505030304" pitchFamily="18" charset="0"/>
                  <a:ea typeface="楷体" panose="02010609060101010101" pitchFamily="49" charset="-122"/>
                </a:endParaRPr>
              </a:p>
              <a:p>
                <a:pPr algn="l"/>
                <a:r>
                  <a:rPr lang="en-US" altLang="zh-CN" sz="2000" dirty="0">
                    <a:latin typeface="Palatino Linotype" panose="02040502050505030304" pitchFamily="18" charset="0"/>
                    <a:ea typeface="楷体" panose="02010609060101010101" pitchFamily="49" charset="-122"/>
                  </a:rPr>
                  <a:t>the probability of occurrence for the new event </a:t>
                </a:r>
                <a:r>
                  <a:rPr lang="en-US" altLang="zh-CN" sz="2000" dirty="0" err="1">
                    <a:latin typeface="Palatino Linotype" panose="02040502050505030304" pitchFamily="18" charset="0"/>
                    <a:ea typeface="楷体" panose="02010609060101010101" pitchFamily="49" charset="-122"/>
                  </a:rPr>
                  <a:t>i</a:t>
                </a:r>
                <a:r>
                  <a:rPr lang="en-US" altLang="zh-CN" sz="2000" dirty="0">
                    <a:latin typeface="Palatino Linotype" panose="02040502050505030304" pitchFamily="18" charset="0"/>
                    <a:ea typeface="楷体" panose="02010609060101010101" pitchFamily="49" charset="-122"/>
                  </a:rPr>
                  <a:t> in a small time window </a:t>
                </a:r>
                <a14:m>
                  <m:oMath xmlns:m="http://schemas.openxmlformats.org/officeDocument/2006/math">
                    <m:d>
                      <m:dPr>
                        <m:begChr m:val="["/>
                        <m:endChr m:val="]"/>
                        <m:ctrlPr>
                          <a:rPr lang="en-US" altLang="zh-CN" sz="2000" b="0" i="1" smtClean="0">
                            <a:latin typeface="Cambria Math" panose="02040503050406030204" pitchFamily="18" charset="0"/>
                            <a:ea typeface="楷体" panose="02010609060101010101" pitchFamily="49" charset="-122"/>
                          </a:rPr>
                        </m:ctrlPr>
                      </m:dPr>
                      <m:e>
                        <m:r>
                          <a:rPr lang="en-US" altLang="zh-CN" sz="2000" b="0" i="1" smtClean="0">
                            <a:latin typeface="Cambria Math" panose="02040503050406030204" pitchFamily="18" charset="0"/>
                            <a:ea typeface="楷体" panose="02010609060101010101" pitchFamily="49" charset="-122"/>
                          </a:rPr>
                          <m:t>𝑡</m:t>
                        </m:r>
                        <m:r>
                          <a:rPr lang="en-US" altLang="zh-CN" sz="2000" b="0" i="1" smtClean="0">
                            <a:latin typeface="Cambria Math" panose="02040503050406030204" pitchFamily="18" charset="0"/>
                            <a:ea typeface="楷体" panose="02010609060101010101" pitchFamily="49" charset="-122"/>
                          </a:rPr>
                          <m:t>,</m:t>
                        </m:r>
                        <m:r>
                          <a:rPr lang="en-US" altLang="zh-CN" sz="2000" b="0" i="1" smtClean="0">
                            <a:latin typeface="Cambria Math" panose="02040503050406030204" pitchFamily="18" charset="0"/>
                            <a:ea typeface="楷体" panose="02010609060101010101" pitchFamily="49" charset="-122"/>
                          </a:rPr>
                          <m:t>𝑡</m:t>
                        </m:r>
                        <m:r>
                          <a:rPr lang="en-US" altLang="zh-CN" sz="2000" b="0" i="1" smtClean="0">
                            <a:latin typeface="Cambria Math" panose="02040503050406030204" pitchFamily="18" charset="0"/>
                            <a:ea typeface="楷体" panose="02010609060101010101" pitchFamily="49" charset="-122"/>
                          </a:rPr>
                          <m:t>+</m:t>
                        </m:r>
                        <m:sSub>
                          <m:sSubPr>
                            <m:ctrlPr>
                              <a:rPr lang="en-US" altLang="zh-CN" sz="2000" b="0" i="1" smtClean="0">
                                <a:latin typeface="Cambria Math" panose="02040503050406030204" pitchFamily="18" charset="0"/>
                                <a:ea typeface="楷体" panose="02010609060101010101" pitchFamily="49" charset="-122"/>
                              </a:rPr>
                            </m:ctrlPr>
                          </m:sSubPr>
                          <m:e>
                            <m:r>
                              <a:rPr lang="en-US" altLang="zh-CN" sz="2000" b="0" i="1" smtClean="0">
                                <a:latin typeface="Cambria Math" panose="02040503050406030204" pitchFamily="18" charset="0"/>
                                <a:ea typeface="楷体" panose="02010609060101010101" pitchFamily="49" charset="-122"/>
                              </a:rPr>
                              <m:t>𝑑</m:t>
                            </m:r>
                          </m:e>
                          <m:sub>
                            <m:r>
                              <a:rPr lang="en-US" altLang="zh-CN" sz="2000" b="0" i="1" smtClean="0">
                                <a:latin typeface="Cambria Math" panose="02040503050406030204" pitchFamily="18" charset="0"/>
                                <a:ea typeface="楷体" panose="02010609060101010101" pitchFamily="49" charset="-122"/>
                              </a:rPr>
                              <m:t>𝑡</m:t>
                            </m:r>
                          </m:sub>
                        </m:sSub>
                      </m:e>
                    </m:d>
                    <m:r>
                      <a:rPr lang="en-US" altLang="zh-CN" sz="2000" b="0" i="1" smtClean="0">
                        <a:latin typeface="Cambria Math" panose="02040503050406030204" pitchFamily="18" charset="0"/>
                        <a:ea typeface="楷体" panose="02010609060101010101" pitchFamily="49" charset="-122"/>
                      </a:rPr>
                      <m:t>:</m:t>
                    </m:r>
                  </m:oMath>
                </a14:m>
                <a:endParaRPr lang="en-US" altLang="zh-CN" sz="2000" b="0" dirty="0">
                  <a:latin typeface="Palatino Linotype" panose="02040502050505030304" pitchFamily="18" charset="0"/>
                  <a:ea typeface="楷体" panose="02010609060101010101" pitchFamily="49" charset="-122"/>
                </a:endParaRPr>
              </a:p>
              <a:p>
                <a:pPr algn="l"/>
                <a:endParaRPr lang="en-US" altLang="zh-CN" sz="1600" dirty="0">
                  <a:latin typeface="Palatino Linotype" panose="02040502050505030304" pitchFamily="18" charset="0"/>
                  <a:ea typeface="楷体" panose="02010609060101010101" pitchFamily="49" charset="-122"/>
                </a:endParaRPr>
              </a:p>
            </p:txBody>
          </p:sp>
        </mc:Choice>
        <mc:Fallback>
          <p:sp>
            <p:nvSpPr>
              <p:cNvPr id="3" name="副标题 2">
                <a:extLst>
                  <a:ext uri="{FF2B5EF4-FFF2-40B4-BE49-F238E27FC236}">
                    <a16:creationId xmlns:a16="http://schemas.microsoft.com/office/drawing/2014/main" id="{45BF3D3B-5F29-4D5D-84B8-F093F2386845}"/>
                  </a:ext>
                </a:extLst>
              </p:cNvPr>
              <p:cNvSpPr>
                <a:spLocks noGrp="1" noRot="1" noChangeAspect="1" noMove="1" noResize="1" noEditPoints="1" noAdjustHandles="1" noChangeArrowheads="1" noChangeShapeType="1" noTextEdit="1"/>
              </p:cNvSpPr>
              <p:nvPr>
                <p:ph type="subTitle" idx="1"/>
              </p:nvPr>
            </p:nvSpPr>
            <p:spPr>
              <a:xfrm>
                <a:off x="1815547" y="2186608"/>
                <a:ext cx="9554817" cy="2696817"/>
              </a:xfrm>
              <a:blipFill>
                <a:blip r:embed="rId2"/>
                <a:stretch>
                  <a:fillRect l="-702" t="-2489"/>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359CC08F-AAC5-457C-9924-E75045506156}"/>
              </a:ext>
            </a:extLst>
          </p:cNvPr>
          <p:cNvPicPr>
            <a:picLocks noChangeAspect="1"/>
          </p:cNvPicPr>
          <p:nvPr/>
        </p:nvPicPr>
        <p:blipFill>
          <a:blip r:embed="rId3"/>
          <a:stretch>
            <a:fillRect/>
          </a:stretch>
        </p:blipFill>
        <p:spPr>
          <a:xfrm>
            <a:off x="4533277" y="4485240"/>
            <a:ext cx="2596392" cy="590343"/>
          </a:xfrm>
          <a:prstGeom prst="rect">
            <a:avLst/>
          </a:prstGeom>
        </p:spPr>
      </p:pic>
    </p:spTree>
    <p:extLst>
      <p:ext uri="{BB962C8B-B14F-4D97-AF65-F5344CB8AC3E}">
        <p14:creationId xmlns:p14="http://schemas.microsoft.com/office/powerpoint/2010/main" val="3627976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89AB7C-7095-45BB-9967-0EBD5E891A47}"/>
              </a:ext>
            </a:extLst>
          </p:cNvPr>
          <p:cNvSpPr>
            <a:spLocks noGrp="1"/>
          </p:cNvSpPr>
          <p:nvPr>
            <p:ph type="ctrTitle"/>
          </p:nvPr>
        </p:nvSpPr>
        <p:spPr>
          <a:xfrm>
            <a:off x="0" y="0"/>
            <a:ext cx="2133600" cy="813892"/>
          </a:xfrm>
        </p:spPr>
        <p:txBody>
          <a:bodyPr>
            <a:normAutofit/>
          </a:bodyPr>
          <a:lstStyle/>
          <a:p>
            <a:r>
              <a:rPr lang="zh-CN" altLang="en-US" sz="4000" dirty="0">
                <a:latin typeface="楷体" panose="02010609060101010101" pitchFamily="49" charset="-122"/>
                <a:ea typeface="楷体" panose="02010609060101010101" pitchFamily="49" charset="-122"/>
              </a:rPr>
              <a:t>模型</a:t>
            </a:r>
          </a:p>
        </p:txBody>
      </p:sp>
      <p:pic>
        <p:nvPicPr>
          <p:cNvPr id="3" name="图片 2">
            <a:extLst>
              <a:ext uri="{FF2B5EF4-FFF2-40B4-BE49-F238E27FC236}">
                <a16:creationId xmlns:a16="http://schemas.microsoft.com/office/drawing/2014/main" id="{4EF51747-1E73-4085-B2A2-ECAA741D9FAD}"/>
              </a:ext>
            </a:extLst>
          </p:cNvPr>
          <p:cNvPicPr>
            <a:picLocks noChangeAspect="1"/>
          </p:cNvPicPr>
          <p:nvPr/>
        </p:nvPicPr>
        <p:blipFill>
          <a:blip r:embed="rId2"/>
          <a:stretch>
            <a:fillRect/>
          </a:stretch>
        </p:blipFill>
        <p:spPr>
          <a:xfrm>
            <a:off x="990600" y="1860687"/>
            <a:ext cx="10210800" cy="4063035"/>
          </a:xfrm>
          <a:prstGeom prst="rect">
            <a:avLst/>
          </a:prstGeom>
        </p:spPr>
      </p:pic>
      <p:sp>
        <p:nvSpPr>
          <p:cNvPr id="4" name="矩形 3">
            <a:extLst>
              <a:ext uri="{FF2B5EF4-FFF2-40B4-BE49-F238E27FC236}">
                <a16:creationId xmlns:a16="http://schemas.microsoft.com/office/drawing/2014/main" id="{E1F07A0B-42EE-4E91-856D-F85B70148492}"/>
              </a:ext>
            </a:extLst>
          </p:cNvPr>
          <p:cNvSpPr/>
          <p:nvPr/>
        </p:nvSpPr>
        <p:spPr>
          <a:xfrm>
            <a:off x="4147931" y="406946"/>
            <a:ext cx="7673008" cy="1200329"/>
          </a:xfrm>
          <a:prstGeom prst="rect">
            <a:avLst/>
          </a:prstGeom>
        </p:spPr>
        <p:txBody>
          <a:bodyPr wrap="square">
            <a:spAutoFit/>
          </a:bodyPr>
          <a:lstStyle/>
          <a:p>
            <a:pPr algn="just"/>
            <a:r>
              <a:rPr lang="zh-CN" altLang="en-US" dirty="0">
                <a:solidFill>
                  <a:srgbClr val="424242"/>
                </a:solidFill>
                <a:latin typeface="楷体" panose="02010609060101010101" pitchFamily="49" charset="-122"/>
                <a:ea typeface="楷体" panose="02010609060101010101" pitchFamily="49" charset="-122"/>
              </a:rPr>
              <a:t>短期需求</a:t>
            </a:r>
            <a:r>
              <a:rPr lang="en-US" altLang="zh-CN" dirty="0">
                <a:solidFill>
                  <a:srgbClr val="424242"/>
                </a:solidFill>
                <a:latin typeface="楷体" panose="02010609060101010101" pitchFamily="49" charset="-122"/>
                <a:ea typeface="楷体" panose="02010609060101010101" pitchFamily="49" charset="-122"/>
              </a:rPr>
              <a:t>——</a:t>
            </a:r>
            <a:r>
              <a:rPr lang="zh-CN" altLang="en-US" dirty="0">
                <a:solidFill>
                  <a:srgbClr val="424242"/>
                </a:solidFill>
                <a:latin typeface="楷体" panose="02010609060101010101" pitchFamily="49" charset="-122"/>
                <a:ea typeface="楷体" panose="02010609060101010101" pitchFamily="49" charset="-122"/>
              </a:rPr>
              <a:t>卷积</a:t>
            </a:r>
            <a:r>
              <a:rPr lang="en-US" altLang="zh-CN" dirty="0">
                <a:solidFill>
                  <a:srgbClr val="424242"/>
                </a:solidFill>
                <a:latin typeface="楷体" panose="02010609060101010101" pitchFamily="49" charset="-122"/>
                <a:ea typeface="楷体" panose="02010609060101010101" pitchFamily="49" charset="-122"/>
              </a:rPr>
              <a:t>LSTM</a:t>
            </a:r>
          </a:p>
          <a:p>
            <a:pPr algn="just"/>
            <a:r>
              <a:rPr lang="zh-CN" altLang="en-US" dirty="0">
                <a:solidFill>
                  <a:srgbClr val="424242"/>
                </a:solidFill>
                <a:latin typeface="楷体" panose="02010609060101010101" pitchFamily="49" charset="-122"/>
                <a:ea typeface="楷体" panose="02010609060101010101" pitchFamily="49" charset="-122"/>
              </a:rPr>
              <a:t>长期需求</a:t>
            </a:r>
            <a:r>
              <a:rPr lang="en-US" altLang="zh-CN" dirty="0">
                <a:solidFill>
                  <a:srgbClr val="424242"/>
                </a:solidFill>
                <a:latin typeface="楷体" panose="02010609060101010101" pitchFamily="49" charset="-122"/>
                <a:ea typeface="楷体" panose="02010609060101010101" pitchFamily="49" charset="-122"/>
              </a:rPr>
              <a:t>——</a:t>
            </a:r>
            <a:r>
              <a:rPr lang="zh-CN" altLang="en-US" dirty="0">
                <a:solidFill>
                  <a:srgbClr val="424242"/>
                </a:solidFill>
                <a:latin typeface="楷体" panose="02010609060101010101" pitchFamily="49" charset="-122"/>
                <a:ea typeface="楷体" panose="02010609060101010101" pitchFamily="49" charset="-122"/>
              </a:rPr>
              <a:t>注意力循环</a:t>
            </a:r>
          </a:p>
          <a:p>
            <a:pPr algn="just"/>
            <a:r>
              <a:rPr lang="zh-CN" altLang="en-US" dirty="0">
                <a:solidFill>
                  <a:srgbClr val="424242"/>
                </a:solidFill>
                <a:latin typeface="楷体" panose="02010609060101010101" pitchFamily="49" charset="-122"/>
                <a:ea typeface="楷体" panose="02010609060101010101" pitchFamily="49" charset="-122"/>
              </a:rPr>
              <a:t>霍克斯过程中的激励效应随着长期需求的周期性增加而增加，短期需求的周期性减少</a:t>
            </a:r>
            <a:endParaRPr lang="zh-CN" altLang="en-US" b="0" i="0" dirty="0">
              <a:solidFill>
                <a:srgbClr val="424242"/>
              </a:solidFill>
              <a:effectLst/>
              <a:latin typeface="楷体" panose="02010609060101010101" pitchFamily="49" charset="-122"/>
              <a:ea typeface="楷体" panose="02010609060101010101" pitchFamily="49" charset="-122"/>
            </a:endParaRPr>
          </a:p>
        </p:txBody>
      </p:sp>
      <p:pic>
        <p:nvPicPr>
          <p:cNvPr id="5" name="图片 4">
            <a:extLst>
              <a:ext uri="{FF2B5EF4-FFF2-40B4-BE49-F238E27FC236}">
                <a16:creationId xmlns:a16="http://schemas.microsoft.com/office/drawing/2014/main" id="{EE8CDD4F-20E4-45A9-8E86-12A22406E9FF}"/>
              </a:ext>
            </a:extLst>
          </p:cNvPr>
          <p:cNvPicPr>
            <a:picLocks noChangeAspect="1"/>
          </p:cNvPicPr>
          <p:nvPr/>
        </p:nvPicPr>
        <p:blipFill>
          <a:blip r:embed="rId3"/>
          <a:stretch>
            <a:fillRect/>
          </a:stretch>
        </p:blipFill>
        <p:spPr>
          <a:xfrm>
            <a:off x="2513357" y="6053966"/>
            <a:ext cx="5954781" cy="804034"/>
          </a:xfrm>
          <a:prstGeom prst="rect">
            <a:avLst/>
          </a:prstGeom>
        </p:spPr>
      </p:pic>
    </p:spTree>
    <p:extLst>
      <p:ext uri="{BB962C8B-B14F-4D97-AF65-F5344CB8AC3E}">
        <p14:creationId xmlns:p14="http://schemas.microsoft.com/office/powerpoint/2010/main" val="4291641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89AB7C-7095-45BB-9967-0EBD5E891A47}"/>
              </a:ext>
            </a:extLst>
          </p:cNvPr>
          <p:cNvSpPr>
            <a:spLocks noGrp="1"/>
          </p:cNvSpPr>
          <p:nvPr>
            <p:ph type="ctrTitle"/>
          </p:nvPr>
        </p:nvSpPr>
        <p:spPr>
          <a:xfrm>
            <a:off x="0" y="11509"/>
            <a:ext cx="2133600" cy="787388"/>
          </a:xfrm>
        </p:spPr>
        <p:txBody>
          <a:bodyPr>
            <a:normAutofit/>
          </a:bodyPr>
          <a:lstStyle/>
          <a:p>
            <a:r>
              <a:rPr lang="zh-CN" altLang="en-US" sz="4000" dirty="0">
                <a:latin typeface="楷体" panose="02010609060101010101" pitchFamily="49" charset="-122"/>
                <a:ea typeface="楷体" panose="02010609060101010101" pitchFamily="49" charset="-122"/>
              </a:rPr>
              <a:t>模型</a:t>
            </a:r>
          </a:p>
        </p:txBody>
      </p:sp>
      <p:sp>
        <p:nvSpPr>
          <p:cNvPr id="7" name="副标题 6">
            <a:extLst>
              <a:ext uri="{FF2B5EF4-FFF2-40B4-BE49-F238E27FC236}">
                <a16:creationId xmlns:a16="http://schemas.microsoft.com/office/drawing/2014/main" id="{FA131403-0819-4968-A229-786DF8C4E1B7}"/>
              </a:ext>
            </a:extLst>
          </p:cNvPr>
          <p:cNvSpPr>
            <a:spLocks noGrp="1"/>
          </p:cNvSpPr>
          <p:nvPr>
            <p:ph type="subTitle" idx="1"/>
          </p:nvPr>
        </p:nvSpPr>
        <p:spPr>
          <a:xfrm>
            <a:off x="1066799" y="1905852"/>
            <a:ext cx="9959009" cy="3244453"/>
          </a:xfrm>
        </p:spPr>
        <p:txBody>
          <a:bodyPr>
            <a:normAutofit/>
          </a:bodyPr>
          <a:lstStyle/>
          <a:p>
            <a:pPr marL="342900" indent="-342900" algn="l">
              <a:buFont typeface="Wingdings" panose="05000000000000000000" pitchFamily="2" charset="2"/>
              <a:buChar char="l"/>
            </a:pPr>
            <a:r>
              <a:rPr lang="zh-CN" altLang="en-US" sz="2000" dirty="0">
                <a:latin typeface="楷体" panose="02010609060101010101" pitchFamily="49" charset="-122"/>
                <a:ea typeface="楷体" panose="02010609060101010101" pitchFamily="49" charset="-122"/>
              </a:rPr>
              <a:t>卷积表示（</a:t>
            </a:r>
            <a:r>
              <a:rPr lang="zh-CN" altLang="en-US" sz="2000" dirty="0">
                <a:solidFill>
                  <a:srgbClr val="424242"/>
                </a:solidFill>
                <a:latin typeface="楷体" panose="02010609060101010101" pitchFamily="49" charset="-122"/>
                <a:ea typeface="楷体" panose="02010609060101010101" pitchFamily="49" charset="-122"/>
              </a:rPr>
              <a:t>用户的短期需求可以看作是项目之间在接近时间范围内的局部序列模式</a:t>
            </a:r>
            <a:r>
              <a:rPr lang="zh-CN" altLang="en-US" sz="2000" dirty="0">
                <a:latin typeface="楷体" panose="02010609060101010101" pitchFamily="49" charset="-122"/>
                <a:ea typeface="楷体" panose="02010609060101010101" pitchFamily="49" charset="-122"/>
              </a:rPr>
              <a:t>）</a:t>
            </a:r>
            <a:endParaRPr lang="en-US" altLang="zh-CN" sz="2000" dirty="0">
              <a:latin typeface="楷体" panose="02010609060101010101" pitchFamily="49" charset="-122"/>
              <a:ea typeface="楷体" panose="02010609060101010101" pitchFamily="49" charset="-122"/>
            </a:endParaRPr>
          </a:p>
          <a:p>
            <a:pPr algn="l"/>
            <a:endParaRPr lang="en-US" altLang="zh-CN" sz="2000" dirty="0">
              <a:latin typeface="楷体" panose="02010609060101010101" pitchFamily="49" charset="-122"/>
              <a:ea typeface="楷体" panose="02010609060101010101" pitchFamily="49" charset="-122"/>
            </a:endParaRPr>
          </a:p>
          <a:p>
            <a:pPr marL="342900" indent="-342900" algn="l">
              <a:buFont typeface="Wingdings" panose="05000000000000000000" pitchFamily="2" charset="2"/>
              <a:buChar char="l"/>
            </a:pPr>
            <a:endParaRPr lang="en-US" altLang="zh-CN" sz="2000" dirty="0">
              <a:latin typeface="楷体" panose="02010609060101010101" pitchFamily="49" charset="-122"/>
              <a:ea typeface="楷体" panose="02010609060101010101" pitchFamily="49" charset="-122"/>
            </a:endParaRPr>
          </a:p>
          <a:p>
            <a:pPr marL="342900" indent="-342900" algn="l">
              <a:buFont typeface="Wingdings" panose="05000000000000000000" pitchFamily="2" charset="2"/>
              <a:buChar char="l"/>
            </a:pPr>
            <a:r>
              <a:rPr lang="en-US" altLang="zh-CN" sz="2000" dirty="0">
                <a:latin typeface="Palatino Linotype" panose="02040502050505030304" pitchFamily="18" charset="0"/>
                <a:ea typeface="楷体" panose="02010609060101010101" pitchFamily="49" charset="-122"/>
              </a:rPr>
              <a:t>Time-Aware LSTM</a:t>
            </a:r>
            <a:r>
              <a:rPr lang="zh-CN" altLang="en-US" sz="2000" dirty="0">
                <a:latin typeface="楷体" panose="02010609060101010101" pitchFamily="49" charset="-122"/>
                <a:ea typeface="楷体" panose="02010609060101010101" pitchFamily="49" charset="-122"/>
              </a:rPr>
              <a:t>（</a:t>
            </a:r>
            <a:r>
              <a:rPr lang="zh-CN" altLang="en-US" sz="2000" dirty="0">
                <a:solidFill>
                  <a:srgbClr val="424242"/>
                </a:solidFill>
                <a:latin typeface="楷体" panose="02010609060101010101" pitchFamily="49" charset="-122"/>
                <a:ea typeface="楷体" panose="02010609060101010101" pitchFamily="49" charset="-122"/>
              </a:rPr>
              <a:t>进一步考虑连续时间</a:t>
            </a:r>
            <a:r>
              <a:rPr lang="zh-CN" altLang="en-US" sz="2000" dirty="0">
                <a:latin typeface="楷体" panose="02010609060101010101" pitchFamily="49" charset="-122"/>
                <a:ea typeface="楷体" panose="02010609060101010101" pitchFamily="49" charset="-122"/>
              </a:rPr>
              <a:t>）</a:t>
            </a:r>
            <a:endParaRPr lang="en-US" altLang="zh-CN" sz="2000" dirty="0">
              <a:latin typeface="楷体" panose="02010609060101010101" pitchFamily="49" charset="-122"/>
              <a:ea typeface="楷体" panose="02010609060101010101" pitchFamily="49" charset="-122"/>
            </a:endParaRPr>
          </a:p>
          <a:p>
            <a:pPr algn="l"/>
            <a:endParaRPr lang="zh-CN" altLang="en-US" dirty="0"/>
          </a:p>
        </p:txBody>
      </p:sp>
      <p:sp>
        <p:nvSpPr>
          <p:cNvPr id="5" name="矩形 4">
            <a:extLst>
              <a:ext uri="{FF2B5EF4-FFF2-40B4-BE49-F238E27FC236}">
                <a16:creationId xmlns:a16="http://schemas.microsoft.com/office/drawing/2014/main" id="{8CA0E68A-165C-4FAD-AA45-02363A785180}"/>
              </a:ext>
            </a:extLst>
          </p:cNvPr>
          <p:cNvSpPr/>
          <p:nvPr/>
        </p:nvSpPr>
        <p:spPr>
          <a:xfrm>
            <a:off x="768624" y="921568"/>
            <a:ext cx="6762267" cy="369332"/>
          </a:xfrm>
          <a:prstGeom prst="rect">
            <a:avLst/>
          </a:prstGeom>
        </p:spPr>
        <p:txBody>
          <a:bodyPr wrap="square">
            <a:spAutoFit/>
          </a:bodyPr>
          <a:lstStyle/>
          <a:p>
            <a:r>
              <a:rPr lang="en-US" altLang="zh-CN" dirty="0">
                <a:latin typeface="Palatino Linotype" panose="02040502050505030304" pitchFamily="18" charset="0"/>
              </a:rPr>
              <a:t>Short-Term Demands by Convolutional Time-Aware LSTM</a:t>
            </a:r>
            <a:endParaRPr lang="zh-CN" altLang="en-US" dirty="0">
              <a:latin typeface="Palatino Linotype" panose="02040502050505030304" pitchFamily="18" charset="0"/>
            </a:endParaRPr>
          </a:p>
        </p:txBody>
      </p:sp>
      <p:pic>
        <p:nvPicPr>
          <p:cNvPr id="6" name="图片 5">
            <a:extLst>
              <a:ext uri="{FF2B5EF4-FFF2-40B4-BE49-F238E27FC236}">
                <a16:creationId xmlns:a16="http://schemas.microsoft.com/office/drawing/2014/main" id="{46537CEA-CAC7-4072-8929-797ABD2D8631}"/>
              </a:ext>
            </a:extLst>
          </p:cNvPr>
          <p:cNvPicPr>
            <a:picLocks noChangeAspect="1"/>
          </p:cNvPicPr>
          <p:nvPr/>
        </p:nvPicPr>
        <p:blipFill>
          <a:blip r:embed="rId2"/>
          <a:stretch>
            <a:fillRect/>
          </a:stretch>
        </p:blipFill>
        <p:spPr>
          <a:xfrm>
            <a:off x="7131326" y="2815227"/>
            <a:ext cx="5060674" cy="2835818"/>
          </a:xfrm>
          <a:prstGeom prst="rect">
            <a:avLst/>
          </a:prstGeom>
        </p:spPr>
      </p:pic>
      <p:pic>
        <p:nvPicPr>
          <p:cNvPr id="8" name="图片 7">
            <a:extLst>
              <a:ext uri="{FF2B5EF4-FFF2-40B4-BE49-F238E27FC236}">
                <a16:creationId xmlns:a16="http://schemas.microsoft.com/office/drawing/2014/main" id="{DF22FEC4-6F72-47D6-84C3-C92264FC0518}"/>
              </a:ext>
            </a:extLst>
          </p:cNvPr>
          <p:cNvPicPr>
            <a:picLocks noChangeAspect="1"/>
          </p:cNvPicPr>
          <p:nvPr/>
        </p:nvPicPr>
        <p:blipFill>
          <a:blip r:embed="rId3"/>
          <a:stretch>
            <a:fillRect/>
          </a:stretch>
        </p:blipFill>
        <p:spPr>
          <a:xfrm>
            <a:off x="2717523" y="2406592"/>
            <a:ext cx="2079350" cy="611968"/>
          </a:xfrm>
          <a:prstGeom prst="rect">
            <a:avLst/>
          </a:prstGeom>
        </p:spPr>
      </p:pic>
      <mc:AlternateContent xmlns:mc="http://schemas.openxmlformats.org/markup-compatibility/2006">
        <mc:Choice xmlns:a14="http://schemas.microsoft.com/office/drawing/2010/main" Requires="a14">
          <p:sp>
            <p:nvSpPr>
              <p:cNvPr id="9" name="矩形 8">
                <a:extLst>
                  <a:ext uri="{FF2B5EF4-FFF2-40B4-BE49-F238E27FC236}">
                    <a16:creationId xmlns:a16="http://schemas.microsoft.com/office/drawing/2014/main" id="{4A0E36F0-8A04-4134-B5C8-B0ACFE61F673}"/>
                  </a:ext>
                </a:extLst>
              </p:cNvPr>
              <p:cNvSpPr/>
              <p:nvPr/>
            </p:nvSpPr>
            <p:spPr>
              <a:xfrm>
                <a:off x="1329357" y="5637090"/>
                <a:ext cx="9959009" cy="923330"/>
              </a:xfrm>
              <a:prstGeom prst="rect">
                <a:avLst/>
              </a:prstGeom>
            </p:spPr>
            <p:txBody>
              <a:bodyPr wrap="square">
                <a:spAutoFit/>
              </a:bodyPr>
              <a:lstStyle/>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𝑐</m:t>
                        </m:r>
                      </m:e>
                      <m:sub>
                        <m:r>
                          <m:rPr>
                            <m:sty m:val="p"/>
                          </m:rPr>
                          <a:rPr lang="en-US" altLang="zh-CN" i="1">
                            <a:latin typeface="Cambria Math" panose="02040503050406030204" pitchFamily="18" charset="0"/>
                          </a:rPr>
                          <m:t>k</m:t>
                        </m:r>
                        <m:r>
                          <a:rPr lang="en-US" altLang="zh-CN" i="1">
                            <a:latin typeface="Cambria Math" panose="02040503050406030204" pitchFamily="18" charset="0"/>
                          </a:rPr>
                          <m:t>+1</m:t>
                        </m:r>
                      </m:sub>
                    </m:sSub>
                  </m:oMath>
                </a14:m>
                <a:r>
                  <a:rPr lang="en-US" altLang="zh-CN" dirty="0">
                    <a:latin typeface="Palatino Linotype" panose="02040502050505030304" pitchFamily="18" charset="0"/>
                  </a:rPr>
                  <a:t>  the information of user’s previous actions, </a:t>
                </a:r>
              </a:p>
              <a:p>
                <a14:m>
                  <m:oMath xmlns:m="http://schemas.openxmlformats.org/officeDocument/2006/math">
                    <m:sSub>
                      <m:sSubPr>
                        <m:ctrlPr>
                          <a:rPr lang="en-US" altLang="zh-CN" i="1" smtClean="0">
                            <a:latin typeface="Cambria Math" panose="02040503050406030204" pitchFamily="18" charset="0"/>
                          </a:rPr>
                        </m:ctrlPr>
                      </m:sSubPr>
                      <m:e>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𝑐</m:t>
                            </m:r>
                          </m:e>
                        </m:acc>
                      </m:e>
                      <m:sub>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Sub>
                  </m:oMath>
                </a14:m>
                <a:r>
                  <a:rPr lang="en-US" altLang="zh-CN" dirty="0">
                    <a:latin typeface="Palatino Linotype" panose="02040502050505030304" pitchFamily="18" charset="0"/>
                  </a:rPr>
                  <a:t>   target item</a:t>
                </a:r>
              </a:p>
              <a:p>
                <a14:m>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𝛿</m:t>
                        </m:r>
                      </m:e>
                      <m:sub>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Sub>
                  </m:oMath>
                </a14:m>
                <a:r>
                  <a:rPr lang="en-US" altLang="zh-CN" dirty="0">
                    <a:latin typeface="Palatino Linotype" panose="02040502050505030304" pitchFamily="18" charset="0"/>
                  </a:rPr>
                  <a:t>  (the decay rate) the influence of the last consumed item on recommendations at time t .</a:t>
                </a:r>
                <a:endParaRPr lang="zh-CN" altLang="en-US" dirty="0">
                  <a:latin typeface="Palatino Linotype" panose="02040502050505030304" pitchFamily="18" charset="0"/>
                </a:endParaRPr>
              </a:p>
            </p:txBody>
          </p:sp>
        </mc:Choice>
        <mc:Fallback>
          <p:sp>
            <p:nvSpPr>
              <p:cNvPr id="9" name="矩形 8">
                <a:extLst>
                  <a:ext uri="{FF2B5EF4-FFF2-40B4-BE49-F238E27FC236}">
                    <a16:creationId xmlns:a16="http://schemas.microsoft.com/office/drawing/2014/main" id="{4A0E36F0-8A04-4134-B5C8-B0ACFE61F673}"/>
                  </a:ext>
                </a:extLst>
              </p:cNvPr>
              <p:cNvSpPr>
                <a:spLocks noRot="1" noChangeAspect="1" noMove="1" noResize="1" noEditPoints="1" noAdjustHandles="1" noChangeArrowheads="1" noChangeShapeType="1" noTextEdit="1"/>
              </p:cNvSpPr>
              <p:nvPr/>
            </p:nvSpPr>
            <p:spPr>
              <a:xfrm>
                <a:off x="1329357" y="5637090"/>
                <a:ext cx="9959009" cy="923330"/>
              </a:xfrm>
              <a:prstGeom prst="rect">
                <a:avLst/>
              </a:prstGeom>
              <a:blipFill>
                <a:blip r:embed="rId4"/>
                <a:stretch>
                  <a:fillRect t="-3974" b="-9934"/>
                </a:stretch>
              </a:blipFill>
            </p:spPr>
            <p:txBody>
              <a:bodyPr/>
              <a:lstStyle/>
              <a:p>
                <a:r>
                  <a:rPr lang="zh-CN" altLang="en-US">
                    <a:noFill/>
                  </a:rPr>
                  <a:t> </a:t>
                </a:r>
              </a:p>
            </p:txBody>
          </p:sp>
        </mc:Fallback>
      </mc:AlternateContent>
      <p:pic>
        <p:nvPicPr>
          <p:cNvPr id="10" name="图片 9">
            <a:extLst>
              <a:ext uri="{FF2B5EF4-FFF2-40B4-BE49-F238E27FC236}">
                <a16:creationId xmlns:a16="http://schemas.microsoft.com/office/drawing/2014/main" id="{171ABF9D-4055-4854-8654-F11C5177DDA8}"/>
              </a:ext>
            </a:extLst>
          </p:cNvPr>
          <p:cNvPicPr>
            <a:picLocks noChangeAspect="1"/>
          </p:cNvPicPr>
          <p:nvPr/>
        </p:nvPicPr>
        <p:blipFill>
          <a:blip r:embed="rId5"/>
          <a:stretch>
            <a:fillRect/>
          </a:stretch>
        </p:blipFill>
        <p:spPr>
          <a:xfrm>
            <a:off x="2425147" y="3839441"/>
            <a:ext cx="3883714" cy="1010855"/>
          </a:xfrm>
          <a:prstGeom prst="rect">
            <a:avLst/>
          </a:prstGeom>
        </p:spPr>
      </p:pic>
    </p:spTree>
    <p:extLst>
      <p:ext uri="{BB962C8B-B14F-4D97-AF65-F5344CB8AC3E}">
        <p14:creationId xmlns:p14="http://schemas.microsoft.com/office/powerpoint/2010/main" val="352597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89AB7C-7095-45BB-9967-0EBD5E891A47}"/>
              </a:ext>
            </a:extLst>
          </p:cNvPr>
          <p:cNvSpPr>
            <a:spLocks noGrp="1"/>
          </p:cNvSpPr>
          <p:nvPr>
            <p:ph type="ctrTitle"/>
          </p:nvPr>
        </p:nvSpPr>
        <p:spPr>
          <a:xfrm>
            <a:off x="0" y="11509"/>
            <a:ext cx="2133600" cy="787388"/>
          </a:xfrm>
        </p:spPr>
        <p:txBody>
          <a:bodyPr>
            <a:normAutofit/>
          </a:bodyPr>
          <a:lstStyle/>
          <a:p>
            <a:r>
              <a:rPr lang="zh-CN" altLang="en-US" sz="4000" dirty="0">
                <a:latin typeface="楷体" panose="02010609060101010101" pitchFamily="49" charset="-122"/>
                <a:ea typeface="楷体" panose="02010609060101010101" pitchFamily="49" charset="-122"/>
              </a:rPr>
              <a:t>模型</a:t>
            </a:r>
          </a:p>
        </p:txBody>
      </p:sp>
      <mc:AlternateContent xmlns:mc="http://schemas.openxmlformats.org/markup-compatibility/2006">
        <mc:Choice xmlns:a14="http://schemas.microsoft.com/office/drawing/2010/main" Requires="a14">
          <p:sp>
            <p:nvSpPr>
              <p:cNvPr id="7" name="副标题 6">
                <a:extLst>
                  <a:ext uri="{FF2B5EF4-FFF2-40B4-BE49-F238E27FC236}">
                    <a16:creationId xmlns:a16="http://schemas.microsoft.com/office/drawing/2014/main" id="{FA131403-0819-4968-A229-786DF8C4E1B7}"/>
                  </a:ext>
                </a:extLst>
              </p:cNvPr>
              <p:cNvSpPr>
                <a:spLocks noGrp="1"/>
              </p:cNvSpPr>
              <p:nvPr>
                <p:ph type="subTitle" idx="1"/>
              </p:nvPr>
            </p:nvSpPr>
            <p:spPr>
              <a:xfrm>
                <a:off x="1066800" y="4892035"/>
                <a:ext cx="11734800" cy="1655762"/>
              </a:xfrm>
            </p:spPr>
            <p:txBody>
              <a:bodyPr>
                <a:normAutofit/>
              </a:bodyPr>
              <a:lstStyle/>
              <a:p>
                <a:pPr algn="l"/>
                <a14:m>
                  <m:oMath xmlns:m="http://schemas.openxmlformats.org/officeDocument/2006/math">
                    <m:sSup>
                      <m:sSupPr>
                        <m:ctrlPr>
                          <a:rPr lang="en-US" altLang="zh-CN" sz="1600" i="1" smtClean="0">
                            <a:latin typeface="Cambria Math" panose="02040503050406030204" pitchFamily="18" charset="0"/>
                          </a:rPr>
                        </m:ctrlPr>
                      </m:sSupPr>
                      <m:e>
                        <m:r>
                          <a:rPr lang="en-US" altLang="zh-CN" sz="1600" b="0" i="1" smtClean="0">
                            <a:latin typeface="Cambria Math" panose="02040503050406030204" pitchFamily="18" charset="0"/>
                          </a:rPr>
                          <m:t>h</m:t>
                        </m:r>
                        <m:r>
                          <a:rPr lang="en-US" altLang="zh-CN" sz="1600" b="0" i="1" smtClean="0">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𝑡</m:t>
                            </m:r>
                          </m:e>
                          <m:sub>
                            <m:r>
                              <a:rPr lang="en-US" altLang="zh-CN" sz="1600" i="1">
                                <a:latin typeface="Cambria Math" panose="02040503050406030204" pitchFamily="18" charset="0"/>
                              </a:rPr>
                              <m:t>𝑗</m:t>
                            </m:r>
                          </m:sub>
                        </m:sSub>
                        <m:r>
                          <a:rPr lang="en-US" altLang="zh-CN" sz="1600" b="0" i="1" smtClean="0">
                            <a:latin typeface="Cambria Math" panose="02040503050406030204" pitchFamily="18" charset="0"/>
                          </a:rPr>
                          <m:t>)</m:t>
                        </m:r>
                      </m:e>
                      <m:sup>
                        <m:r>
                          <a:rPr lang="en-US" altLang="zh-CN" sz="1600" b="0" i="1" smtClean="0">
                            <a:latin typeface="Cambria Math" panose="02040503050406030204" pitchFamily="18" charset="0"/>
                          </a:rPr>
                          <m:t>𝑇</m:t>
                        </m:r>
                      </m:sup>
                    </m:sSup>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𝑖</m:t>
                        </m:r>
                      </m:e>
                      <m:sub>
                        <m:r>
                          <a:rPr lang="en-US" altLang="zh-CN" sz="1600" b="0" i="1" smtClean="0">
                            <a:latin typeface="Cambria Math" panose="02040503050406030204" pitchFamily="18" charset="0"/>
                          </a:rPr>
                          <m:t>𝑡</m:t>
                        </m:r>
                      </m:sub>
                    </m:sSub>
                  </m:oMath>
                </a14:m>
                <a:r>
                  <a:rPr lang="en-US" altLang="zh-CN" sz="1600" dirty="0">
                    <a:latin typeface="Palatino Linotype" panose="02040502050505030304" pitchFamily="18" charset="0"/>
                  </a:rPr>
                  <a:t> : computes the original </a:t>
                </a:r>
                <a:r>
                  <a:rPr lang="en-US" altLang="zh-CN" sz="1600" b="1" dirty="0">
                    <a:latin typeface="Palatino Linotype" panose="02040502050505030304" pitchFamily="18" charset="0"/>
                  </a:rPr>
                  <a:t>similarity</a:t>
                </a:r>
                <a:r>
                  <a:rPr lang="en-US" altLang="zh-CN" sz="1600" dirty="0">
                    <a:latin typeface="Palatino Linotype" panose="02040502050505030304" pitchFamily="18" charset="0"/>
                  </a:rPr>
                  <a:t> of item </a:t>
                </a:r>
                <a14:m>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𝑖</m:t>
                        </m:r>
                      </m:e>
                      <m:sub>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𝑡</m:t>
                            </m:r>
                          </m:e>
                          <m:sub>
                            <m:r>
                              <a:rPr lang="en-US" altLang="zh-CN" sz="1600" b="0" i="1" smtClean="0">
                                <a:latin typeface="Cambria Math" panose="02040503050406030204" pitchFamily="18" charset="0"/>
                              </a:rPr>
                              <m:t>𝑗</m:t>
                            </m:r>
                          </m:sub>
                        </m:sSub>
                      </m:sub>
                    </m:sSub>
                    <m:r>
                      <a:rPr lang="en-US" altLang="zh-CN" sz="1600" b="0" i="1" smtClean="0">
                        <a:latin typeface="Cambria Math" panose="02040503050406030204" pitchFamily="18" charset="0"/>
                      </a:rPr>
                      <m:t> </m:t>
                    </m:r>
                  </m:oMath>
                </a14:m>
                <a:r>
                  <a:rPr lang="en-US" altLang="zh-CN" sz="1600" dirty="0">
                    <a:latin typeface="Palatino Linotype" panose="02040502050505030304" pitchFamily="18" charset="0"/>
                  </a:rPr>
                  <a:t>predicted item </a:t>
                </a:r>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𝑖</m:t>
                        </m:r>
                      </m:e>
                      <m:sub>
                        <m:r>
                          <a:rPr lang="en-US" altLang="zh-CN" sz="1600" i="1">
                            <a:latin typeface="Cambria Math" panose="02040503050406030204" pitchFamily="18" charset="0"/>
                          </a:rPr>
                          <m:t>𝑡</m:t>
                        </m:r>
                      </m:sub>
                    </m:sSub>
                  </m:oMath>
                </a14:m>
                <a:r>
                  <a:rPr lang="en-US" altLang="zh-CN" sz="1600" dirty="0">
                    <a:latin typeface="Palatino Linotype" panose="02040502050505030304" pitchFamily="18" charset="0"/>
                  </a:rPr>
                  <a:t> </a:t>
                </a:r>
              </a:p>
              <a:p>
                <a:pPr algn="l"/>
                <a14:m>
                  <m:oMath xmlns:m="http://schemas.openxmlformats.org/officeDocument/2006/math">
                    <m:sSubSup>
                      <m:sSubSupPr>
                        <m:ctrlPr>
                          <a:rPr lang="en-US" altLang="zh-CN" sz="1600" i="1" smtClean="0">
                            <a:latin typeface="Cambria Math" panose="02040503050406030204" pitchFamily="18" charset="0"/>
                          </a:rPr>
                        </m:ctrlPr>
                      </m:sSubSupPr>
                      <m:e>
                        <m:r>
                          <a:rPr lang="en-US" altLang="zh-CN" sz="1600" b="0" i="1" smtClean="0">
                            <a:latin typeface="Cambria Math" panose="02040503050406030204" pitchFamily="18" charset="0"/>
                          </a:rPr>
                          <m:t>𝑑</m:t>
                        </m:r>
                      </m:e>
                      <m:sub>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𝑎</m:t>
                            </m:r>
                          </m:e>
                          <m:sub>
                            <m:r>
                              <a:rPr lang="en-US" altLang="zh-CN" sz="1600" b="0" i="1" smtClean="0">
                                <a:latin typeface="Cambria Math" panose="02040503050406030204" pitchFamily="18" charset="0"/>
                              </a:rPr>
                              <m:t>𝑡</m:t>
                            </m:r>
                          </m:sub>
                        </m:sSub>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𝑎</m:t>
                            </m:r>
                          </m:e>
                          <m:sub>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𝑡</m:t>
                                </m:r>
                              </m:e>
                              <m:sub>
                                <m:r>
                                  <a:rPr lang="en-US" altLang="zh-CN" sz="1600" b="0" i="1" smtClean="0">
                                    <a:latin typeface="Cambria Math" panose="02040503050406030204" pitchFamily="18" charset="0"/>
                                  </a:rPr>
                                  <m:t>𝑗</m:t>
                                </m:r>
                              </m:sub>
                            </m:sSub>
                          </m:sub>
                        </m:sSub>
                      </m:sub>
                      <m:sup>
                        <m:r>
                          <a:rPr lang="en-US" altLang="zh-CN" sz="1600" b="0" i="1" smtClean="0">
                            <a:latin typeface="Cambria Math" panose="02040503050406030204" pitchFamily="18" charset="0"/>
                          </a:rPr>
                          <m:t>𝑢</m:t>
                        </m:r>
                      </m:sup>
                    </m:sSubSup>
                  </m:oMath>
                </a14:m>
                <a:r>
                  <a:rPr lang="en-US" altLang="zh-CN" sz="1600" dirty="0">
                    <a:latin typeface="Palatino Linotype" panose="02040502050505030304" pitchFamily="18" charset="0"/>
                  </a:rPr>
                  <a:t> : the estimated </a:t>
                </a:r>
                <a:r>
                  <a:rPr lang="en-US" altLang="zh-CN" sz="1600" b="1" dirty="0">
                    <a:latin typeface="Palatino Linotype" panose="02040502050505030304" pitchFamily="18" charset="0"/>
                  </a:rPr>
                  <a:t>purchase time distance </a:t>
                </a:r>
                <a:r>
                  <a:rPr lang="en-US" altLang="zh-CN" sz="1600" dirty="0">
                    <a:latin typeface="Palatino Linotype" panose="02040502050505030304" pitchFamily="18" charset="0"/>
                  </a:rPr>
                  <a:t>of the current predicting item </a:t>
                </a:r>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𝑖</m:t>
                        </m:r>
                      </m:e>
                      <m:sub>
                        <m:r>
                          <a:rPr lang="en-US" altLang="zh-CN" sz="1600" i="1">
                            <a:latin typeface="Cambria Math" panose="02040503050406030204" pitchFamily="18" charset="0"/>
                          </a:rPr>
                          <m:t>𝑡</m:t>
                        </m:r>
                      </m:sub>
                    </m:sSub>
                  </m:oMath>
                </a14:m>
                <a:r>
                  <a:rPr lang="en-US" altLang="zh-CN" sz="1600" dirty="0">
                    <a:latin typeface="Palatino Linotype" panose="02040502050505030304" pitchFamily="18" charset="0"/>
                  </a:rPr>
                  <a:t> and all previous item </a:t>
                </a:r>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𝑖</m:t>
                        </m:r>
                      </m:e>
                      <m: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𝑡</m:t>
                            </m:r>
                          </m:e>
                          <m:sub>
                            <m:r>
                              <a:rPr lang="en-US" altLang="zh-CN" sz="1600" i="1">
                                <a:latin typeface="Cambria Math" panose="02040503050406030204" pitchFamily="18" charset="0"/>
                              </a:rPr>
                              <m:t>𝑗</m:t>
                            </m:r>
                          </m:sub>
                        </m:sSub>
                      </m:sub>
                    </m:sSub>
                    <m:r>
                      <a:rPr lang="en-US" altLang="zh-CN" sz="1600" i="1">
                        <a:latin typeface="Cambria Math" panose="02040503050406030204" pitchFamily="18" charset="0"/>
                      </a:rPr>
                      <m:t> </m:t>
                    </m:r>
                  </m:oMath>
                </a14:m>
                <a:r>
                  <a:rPr lang="en-US" altLang="zh-CN" sz="1600" dirty="0">
                    <a:latin typeface="Palatino Linotype" panose="02040502050505030304" pitchFamily="18" charset="0"/>
                  </a:rPr>
                  <a:t>with attribute </a:t>
                </a:r>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𝑎</m:t>
                        </m:r>
                      </m:e>
                      <m: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𝑡</m:t>
                            </m:r>
                          </m:e>
                          <m:sub>
                            <m:r>
                              <a:rPr lang="en-US" altLang="zh-CN" sz="1600" i="1">
                                <a:latin typeface="Cambria Math" panose="02040503050406030204" pitchFamily="18" charset="0"/>
                              </a:rPr>
                              <m:t>𝑗</m:t>
                            </m:r>
                          </m:sub>
                        </m:sSub>
                      </m:sub>
                    </m:sSub>
                  </m:oMath>
                </a14:m>
                <a:endParaRPr lang="en-US" altLang="zh-CN" sz="1600" dirty="0">
                  <a:latin typeface="Palatino Linotype" panose="02040502050505030304" pitchFamily="18" charset="0"/>
                </a:endParaRPr>
              </a:p>
              <a:p>
                <a:pPr algn="l"/>
                <a14:m>
                  <m:oMath xmlns:m="http://schemas.openxmlformats.org/officeDocument/2006/math">
                    <m:sSubSup>
                      <m:sSubSupPr>
                        <m:ctrlPr>
                          <a:rPr lang="en-US" altLang="zh-CN" sz="1600" i="1" smtClean="0">
                            <a:latin typeface="Cambria Math" panose="02040503050406030204" pitchFamily="18" charset="0"/>
                          </a:rPr>
                        </m:ctrlPr>
                      </m:sSubSupPr>
                      <m:e>
                        <m:r>
                          <a:rPr lang="en-US" altLang="zh-CN" sz="1600" i="1" smtClean="0">
                            <a:latin typeface="Cambria Math" panose="02040503050406030204" pitchFamily="18" charset="0"/>
                            <a:ea typeface="Cambria Math" panose="02040503050406030204" pitchFamily="18" charset="0"/>
                          </a:rPr>
                          <m:t>∆</m:t>
                        </m:r>
                      </m:e>
                      <m: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𝑎</m:t>
                            </m:r>
                          </m:e>
                          <m:sub>
                            <m:r>
                              <a:rPr lang="en-US" altLang="zh-CN" sz="1600" i="1">
                                <a:latin typeface="Cambria Math" panose="02040503050406030204" pitchFamily="18" charset="0"/>
                              </a:rPr>
                              <m:t>𝑡</m:t>
                            </m:r>
                          </m:sub>
                        </m:sSub>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𝑎</m:t>
                            </m:r>
                          </m:e>
                          <m: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𝑡</m:t>
                                </m:r>
                              </m:e>
                              <m:sub>
                                <m:r>
                                  <a:rPr lang="en-US" altLang="zh-CN" sz="1600" i="1">
                                    <a:latin typeface="Cambria Math" panose="02040503050406030204" pitchFamily="18" charset="0"/>
                                  </a:rPr>
                                  <m:t>𝑗</m:t>
                                </m:r>
                              </m:sub>
                            </m:sSub>
                          </m:sub>
                        </m:sSub>
                      </m:sub>
                      <m:sup>
                        <m:r>
                          <a:rPr lang="en-US" altLang="zh-CN" sz="1600" i="1">
                            <a:latin typeface="Cambria Math" panose="02040503050406030204" pitchFamily="18" charset="0"/>
                          </a:rPr>
                          <m:t>𝑢</m:t>
                        </m:r>
                      </m:sup>
                    </m:sSubSup>
                    <m:r>
                      <a:rPr lang="en-US" altLang="zh-CN" sz="1600" i="1">
                        <a:latin typeface="Cambria Math" panose="02040503050406030204" pitchFamily="18" charset="0"/>
                      </a:rPr>
                      <m:t> </m:t>
                    </m:r>
                  </m:oMath>
                </a14:m>
                <a:r>
                  <a:rPr lang="en-US" altLang="zh-CN" sz="1600" dirty="0">
                    <a:latin typeface="Palatino Linotype" panose="02040502050505030304" pitchFamily="18" charset="0"/>
                  </a:rPr>
                  <a:t> : the observed </a:t>
                </a:r>
                <a:r>
                  <a:rPr lang="en-US" altLang="zh-CN" sz="1600" b="1" dirty="0">
                    <a:latin typeface="Palatino Linotype" panose="02040502050505030304" pitchFamily="18" charset="0"/>
                  </a:rPr>
                  <a:t>time interval </a:t>
                </a:r>
                <a:r>
                  <a:rPr lang="en-US" altLang="zh-CN" sz="1600" dirty="0">
                    <a:latin typeface="Palatino Linotype" panose="02040502050505030304" pitchFamily="18" charset="0"/>
                  </a:rPr>
                  <a:t>from purchase history between </a:t>
                </a:r>
                <a14:m>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𝑎</m:t>
                        </m:r>
                      </m:e>
                      <m:sub>
                        <m:r>
                          <a:rPr lang="en-US" altLang="zh-CN" sz="1600" b="0" i="1" smtClean="0">
                            <a:latin typeface="Cambria Math" panose="02040503050406030204" pitchFamily="18" charset="0"/>
                          </a:rPr>
                          <m:t>𝑡</m:t>
                        </m:r>
                      </m:sub>
                    </m:sSub>
                  </m:oMath>
                </a14:m>
                <a:r>
                  <a:rPr lang="en-US" altLang="zh-CN" sz="1600" dirty="0">
                    <a:latin typeface="Palatino Linotype" panose="02040502050505030304" pitchFamily="18" charset="0"/>
                  </a:rPr>
                  <a:t> and the most recent purchase of </a:t>
                </a:r>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𝑎</m:t>
                        </m:r>
                      </m:e>
                      <m: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𝑡</m:t>
                            </m:r>
                          </m:e>
                          <m:sub>
                            <m:r>
                              <a:rPr lang="en-US" altLang="zh-CN" sz="1600" i="1">
                                <a:latin typeface="Cambria Math" panose="02040503050406030204" pitchFamily="18" charset="0"/>
                              </a:rPr>
                              <m:t>𝑗</m:t>
                            </m:r>
                          </m:sub>
                        </m:sSub>
                      </m:sub>
                    </m:sSub>
                  </m:oMath>
                </a14:m>
                <a:endParaRPr lang="zh-CN" altLang="en-US" sz="1600" dirty="0">
                  <a:latin typeface="Palatino Linotype" panose="02040502050505030304" pitchFamily="18" charset="0"/>
                </a:endParaRPr>
              </a:p>
            </p:txBody>
          </p:sp>
        </mc:Choice>
        <mc:Fallback>
          <p:sp>
            <p:nvSpPr>
              <p:cNvPr id="7" name="副标题 6">
                <a:extLst>
                  <a:ext uri="{FF2B5EF4-FFF2-40B4-BE49-F238E27FC236}">
                    <a16:creationId xmlns:a16="http://schemas.microsoft.com/office/drawing/2014/main" id="{FA131403-0819-4968-A229-786DF8C4E1B7}"/>
                  </a:ext>
                </a:extLst>
              </p:cNvPr>
              <p:cNvSpPr>
                <a:spLocks noGrp="1" noRot="1" noChangeAspect="1" noMove="1" noResize="1" noEditPoints="1" noAdjustHandles="1" noChangeArrowheads="1" noChangeShapeType="1" noTextEdit="1"/>
              </p:cNvSpPr>
              <p:nvPr>
                <p:ph type="subTitle" idx="1"/>
              </p:nvPr>
            </p:nvSpPr>
            <p:spPr>
              <a:xfrm>
                <a:off x="1066800" y="4892035"/>
                <a:ext cx="11734800" cy="1655762"/>
              </a:xfrm>
              <a:blipFill>
                <a:blip r:embed="rId2"/>
                <a:stretch>
                  <a:fillRect t="-1838"/>
                </a:stretch>
              </a:blipFill>
            </p:spPr>
            <p:txBody>
              <a:bodyPr/>
              <a:lstStyle/>
              <a:p>
                <a:r>
                  <a:rPr lang="zh-CN" altLang="en-US">
                    <a:noFill/>
                  </a:rPr>
                  <a:t> </a:t>
                </a:r>
              </a:p>
            </p:txBody>
          </p:sp>
        </mc:Fallback>
      </mc:AlternateContent>
      <p:sp>
        <p:nvSpPr>
          <p:cNvPr id="3" name="矩形 2">
            <a:extLst>
              <a:ext uri="{FF2B5EF4-FFF2-40B4-BE49-F238E27FC236}">
                <a16:creationId xmlns:a16="http://schemas.microsoft.com/office/drawing/2014/main" id="{91A3449A-4AF7-4CFE-ABCF-7E1DE88A5DF3}"/>
              </a:ext>
            </a:extLst>
          </p:cNvPr>
          <p:cNvSpPr/>
          <p:nvPr/>
        </p:nvSpPr>
        <p:spPr>
          <a:xfrm>
            <a:off x="1066800" y="1775400"/>
            <a:ext cx="10283686" cy="646331"/>
          </a:xfrm>
          <a:prstGeom prst="rect">
            <a:avLst/>
          </a:prstGeom>
        </p:spPr>
        <p:txBody>
          <a:bodyPr wrap="square">
            <a:spAutoFit/>
          </a:bodyPr>
          <a:lstStyle/>
          <a:p>
            <a:r>
              <a:rPr lang="zh-CN" altLang="en-US" dirty="0">
                <a:solidFill>
                  <a:srgbClr val="424242"/>
                </a:solidFill>
                <a:latin typeface="楷体" panose="02010609060101010101" pitchFamily="49" charset="-122"/>
                <a:ea typeface="楷体" panose="02010609060101010101" pitchFamily="49" charset="-122"/>
              </a:rPr>
              <a:t>如果一件商品是很久以前消费的，它很难通过时间感知的</a:t>
            </a:r>
            <a:r>
              <a:rPr lang="en-US" altLang="zh-CN" dirty="0">
                <a:solidFill>
                  <a:srgbClr val="424242"/>
                </a:solidFill>
                <a:latin typeface="楷体" panose="02010609060101010101" pitchFamily="49" charset="-122"/>
                <a:ea typeface="楷体" panose="02010609060101010101" pitchFamily="49" charset="-122"/>
              </a:rPr>
              <a:t>LSTM</a:t>
            </a:r>
            <a:r>
              <a:rPr lang="zh-CN" altLang="en-US" dirty="0">
                <a:solidFill>
                  <a:srgbClr val="424242"/>
                </a:solidFill>
                <a:latin typeface="楷体" panose="02010609060101010101" pitchFamily="49" charset="-122"/>
                <a:ea typeface="楷体" panose="02010609060101010101" pitchFamily="49" charset="-122"/>
              </a:rPr>
              <a:t>捕捉到需求对当前的购买产生的影响，假设产品的周期性购买需求随着时间的推移而增加，用户经常会购买相似的商品</a:t>
            </a:r>
            <a:endParaRPr lang="zh-CN" altLang="en-US" dirty="0">
              <a:latin typeface="楷体" panose="02010609060101010101" pitchFamily="49" charset="-122"/>
              <a:ea typeface="楷体" panose="02010609060101010101" pitchFamily="49" charset="-122"/>
            </a:endParaRPr>
          </a:p>
        </p:txBody>
      </p:sp>
      <p:sp>
        <p:nvSpPr>
          <p:cNvPr id="4" name="矩形 3">
            <a:extLst>
              <a:ext uri="{FF2B5EF4-FFF2-40B4-BE49-F238E27FC236}">
                <a16:creationId xmlns:a16="http://schemas.microsoft.com/office/drawing/2014/main" id="{864C369B-033D-4864-A0C0-05C2388EBE22}"/>
              </a:ext>
            </a:extLst>
          </p:cNvPr>
          <p:cNvSpPr/>
          <p:nvPr/>
        </p:nvSpPr>
        <p:spPr>
          <a:xfrm>
            <a:off x="1066800" y="867158"/>
            <a:ext cx="7805530" cy="369332"/>
          </a:xfrm>
          <a:prstGeom prst="rect">
            <a:avLst/>
          </a:prstGeom>
        </p:spPr>
        <p:txBody>
          <a:bodyPr wrap="square">
            <a:spAutoFit/>
          </a:bodyPr>
          <a:lstStyle/>
          <a:p>
            <a:r>
              <a:rPr lang="en-US" altLang="zh-CN" dirty="0">
                <a:latin typeface="Palatino Linotype" panose="02040502050505030304" pitchFamily="18" charset="0"/>
              </a:rPr>
              <a:t>Long-Term Demands by Self-Attentive Mechanism</a:t>
            </a:r>
            <a:endParaRPr lang="zh-CN" altLang="en-US" dirty="0">
              <a:latin typeface="Palatino Linotype" panose="02040502050505030304" pitchFamily="18" charset="0"/>
            </a:endParaRPr>
          </a:p>
        </p:txBody>
      </p:sp>
      <p:pic>
        <p:nvPicPr>
          <p:cNvPr id="6" name="图片 5">
            <a:extLst>
              <a:ext uri="{FF2B5EF4-FFF2-40B4-BE49-F238E27FC236}">
                <a16:creationId xmlns:a16="http://schemas.microsoft.com/office/drawing/2014/main" id="{BECE4590-97B7-4F43-AEE7-AD14C02282C0}"/>
              </a:ext>
            </a:extLst>
          </p:cNvPr>
          <p:cNvPicPr>
            <a:picLocks noChangeAspect="1"/>
          </p:cNvPicPr>
          <p:nvPr/>
        </p:nvPicPr>
        <p:blipFill>
          <a:blip r:embed="rId3"/>
          <a:stretch>
            <a:fillRect/>
          </a:stretch>
        </p:blipFill>
        <p:spPr>
          <a:xfrm>
            <a:off x="1836048" y="2679815"/>
            <a:ext cx="4949066" cy="718407"/>
          </a:xfrm>
          <a:prstGeom prst="rect">
            <a:avLst/>
          </a:prstGeom>
        </p:spPr>
      </p:pic>
      <p:pic>
        <p:nvPicPr>
          <p:cNvPr id="8" name="图片 7">
            <a:extLst>
              <a:ext uri="{FF2B5EF4-FFF2-40B4-BE49-F238E27FC236}">
                <a16:creationId xmlns:a16="http://schemas.microsoft.com/office/drawing/2014/main" id="{10A21AFB-1601-4C9A-9C5B-58C767AA63D9}"/>
              </a:ext>
            </a:extLst>
          </p:cNvPr>
          <p:cNvPicPr>
            <a:picLocks noChangeAspect="1"/>
          </p:cNvPicPr>
          <p:nvPr/>
        </p:nvPicPr>
        <p:blipFill>
          <a:blip r:embed="rId4"/>
          <a:stretch>
            <a:fillRect/>
          </a:stretch>
        </p:blipFill>
        <p:spPr>
          <a:xfrm>
            <a:off x="1836047" y="3606974"/>
            <a:ext cx="2391396" cy="749186"/>
          </a:xfrm>
          <a:prstGeom prst="rect">
            <a:avLst/>
          </a:prstGeom>
        </p:spPr>
      </p:pic>
      <p:pic>
        <p:nvPicPr>
          <p:cNvPr id="9" name="图片 8">
            <a:extLst>
              <a:ext uri="{FF2B5EF4-FFF2-40B4-BE49-F238E27FC236}">
                <a16:creationId xmlns:a16="http://schemas.microsoft.com/office/drawing/2014/main" id="{25E2CEE2-B2FC-410F-9754-1A3EB5E52405}"/>
              </a:ext>
            </a:extLst>
          </p:cNvPr>
          <p:cNvPicPr>
            <a:picLocks noChangeAspect="1"/>
          </p:cNvPicPr>
          <p:nvPr/>
        </p:nvPicPr>
        <p:blipFill>
          <a:blip r:embed="rId5"/>
          <a:stretch>
            <a:fillRect/>
          </a:stretch>
        </p:blipFill>
        <p:spPr>
          <a:xfrm>
            <a:off x="8242852" y="2421731"/>
            <a:ext cx="3107634" cy="2724150"/>
          </a:xfrm>
          <a:prstGeom prst="rect">
            <a:avLst/>
          </a:prstGeom>
        </p:spPr>
      </p:pic>
    </p:spTree>
    <p:extLst>
      <p:ext uri="{BB962C8B-B14F-4D97-AF65-F5344CB8AC3E}">
        <p14:creationId xmlns:p14="http://schemas.microsoft.com/office/powerpoint/2010/main" val="890683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89AB7C-7095-45BB-9967-0EBD5E891A47}"/>
              </a:ext>
            </a:extLst>
          </p:cNvPr>
          <p:cNvSpPr>
            <a:spLocks noGrp="1"/>
          </p:cNvSpPr>
          <p:nvPr>
            <p:ph type="ctrTitle"/>
          </p:nvPr>
        </p:nvSpPr>
        <p:spPr>
          <a:xfrm>
            <a:off x="0" y="0"/>
            <a:ext cx="2133600" cy="946012"/>
          </a:xfrm>
        </p:spPr>
        <p:txBody>
          <a:bodyPr>
            <a:normAutofit/>
          </a:bodyPr>
          <a:lstStyle/>
          <a:p>
            <a:r>
              <a:rPr lang="zh-CN" altLang="en-US" sz="4000" dirty="0">
                <a:latin typeface="楷体" panose="02010609060101010101" pitchFamily="49" charset="-122"/>
                <a:ea typeface="楷体" panose="02010609060101010101" pitchFamily="49" charset="-122"/>
              </a:rPr>
              <a:t>实验</a:t>
            </a:r>
          </a:p>
        </p:txBody>
      </p:sp>
      <p:sp>
        <p:nvSpPr>
          <p:cNvPr id="3" name="副标题 2">
            <a:extLst>
              <a:ext uri="{FF2B5EF4-FFF2-40B4-BE49-F238E27FC236}">
                <a16:creationId xmlns:a16="http://schemas.microsoft.com/office/drawing/2014/main" id="{45BF3D3B-5F29-4D5D-84B8-F093F2386845}"/>
              </a:ext>
            </a:extLst>
          </p:cNvPr>
          <p:cNvSpPr>
            <a:spLocks noGrp="1"/>
          </p:cNvSpPr>
          <p:nvPr>
            <p:ph type="subTitle" idx="1"/>
          </p:nvPr>
        </p:nvSpPr>
        <p:spPr>
          <a:xfrm>
            <a:off x="1504121" y="1177884"/>
            <a:ext cx="9183757" cy="5183160"/>
          </a:xfrm>
        </p:spPr>
        <p:txBody>
          <a:bodyPr>
            <a:normAutofit/>
          </a:bodyPr>
          <a:lstStyle/>
          <a:p>
            <a:pPr marL="342900" indent="-342900" algn="l">
              <a:buFont typeface="Wingdings" panose="05000000000000000000" pitchFamily="2" charset="2"/>
              <a:buChar char="Ø"/>
            </a:pPr>
            <a:r>
              <a:rPr lang="zh-CN" altLang="en-US" sz="2600" b="1" dirty="0">
                <a:latin typeface="楷体" panose="02010609060101010101" pitchFamily="49" charset="-122"/>
                <a:ea typeface="楷体" panose="02010609060101010101" pitchFamily="49" charset="-122"/>
              </a:rPr>
              <a:t>预测能力</a:t>
            </a:r>
            <a:endParaRPr lang="en-US" altLang="zh-CN" sz="2600" b="1" dirty="0">
              <a:latin typeface="楷体" panose="02010609060101010101" pitchFamily="49" charset="-122"/>
              <a:ea typeface="楷体" panose="02010609060101010101" pitchFamily="49" charset="-122"/>
            </a:endParaRPr>
          </a:p>
          <a:p>
            <a:pPr marL="800100" lvl="1" indent="-342900" algn="l">
              <a:buFont typeface="Wingdings" panose="05000000000000000000" pitchFamily="2" charset="2"/>
              <a:buChar char="Ø"/>
            </a:pPr>
            <a:endParaRPr lang="en-US" altLang="zh-CN" sz="1700" dirty="0">
              <a:latin typeface="楷体" panose="02010609060101010101" pitchFamily="49" charset="-122"/>
              <a:ea typeface="楷体" panose="02010609060101010101" pitchFamily="49" charset="-122"/>
            </a:endParaRPr>
          </a:p>
          <a:p>
            <a:pPr marL="800100" lvl="1" indent="-342900" algn="l">
              <a:buFont typeface="Wingdings" panose="05000000000000000000" pitchFamily="2" charset="2"/>
              <a:buChar char="Ø"/>
            </a:pPr>
            <a:r>
              <a:rPr lang="zh-CN" altLang="en-US" sz="2100" dirty="0">
                <a:latin typeface="楷体" panose="02010609060101010101" pitchFamily="49" charset="-122"/>
                <a:ea typeface="楷体" panose="02010609060101010101" pitchFamily="49" charset="-122"/>
              </a:rPr>
              <a:t>对比实验</a:t>
            </a:r>
            <a:endParaRPr lang="en-US" altLang="zh-CN" sz="2100" dirty="0">
              <a:latin typeface="楷体" panose="02010609060101010101" pitchFamily="49" charset="-122"/>
              <a:ea typeface="楷体" panose="02010609060101010101" pitchFamily="49" charset="-122"/>
            </a:endParaRPr>
          </a:p>
          <a:p>
            <a:pPr marL="1257300" lvl="2" indent="-342900" algn="l">
              <a:buFont typeface="Wingdings" panose="05000000000000000000" pitchFamily="2" charset="2"/>
              <a:buChar char="l"/>
            </a:pPr>
            <a:r>
              <a:rPr lang="en-US" altLang="zh-CN" dirty="0">
                <a:latin typeface="Palatino Linotype" panose="02040502050505030304" pitchFamily="18" charset="0"/>
              </a:rPr>
              <a:t>BPR FPMC</a:t>
            </a:r>
          </a:p>
          <a:p>
            <a:pPr marL="1257300" lvl="2" indent="-342900" algn="l">
              <a:buFont typeface="Wingdings" panose="05000000000000000000" pitchFamily="2" charset="2"/>
              <a:buChar char="l"/>
            </a:pPr>
            <a:r>
              <a:rPr lang="en-US" altLang="zh-CN" dirty="0">
                <a:latin typeface="Palatino Linotype" panose="02040502050505030304" pitchFamily="18" charset="0"/>
              </a:rPr>
              <a:t>RRN  NARM </a:t>
            </a:r>
          </a:p>
          <a:p>
            <a:pPr marL="1257300" lvl="2" indent="-342900" algn="l">
              <a:buFont typeface="Wingdings" panose="05000000000000000000" pitchFamily="2" charset="2"/>
              <a:buChar char="l"/>
            </a:pPr>
            <a:r>
              <a:rPr lang="en-US" altLang="zh-CN" dirty="0">
                <a:latin typeface="Palatino Linotype" panose="02040502050505030304" pitchFamily="18" charset="0"/>
              </a:rPr>
              <a:t>STAMP  RMTPP Time-LSTM </a:t>
            </a:r>
          </a:p>
          <a:p>
            <a:pPr marL="800100" lvl="1" indent="-342900" algn="l">
              <a:buFont typeface="Wingdings" panose="05000000000000000000" pitchFamily="2" charset="2"/>
              <a:buChar char="Ø"/>
            </a:pPr>
            <a:r>
              <a:rPr lang="zh-CN" altLang="en-US" sz="2100" dirty="0">
                <a:latin typeface="楷体" panose="02010609060101010101" pitchFamily="49" charset="-122"/>
                <a:ea typeface="楷体" panose="02010609060101010101" pitchFamily="49" charset="-122"/>
              </a:rPr>
              <a:t>指标</a:t>
            </a:r>
            <a:endParaRPr lang="en-US" altLang="zh-CN" sz="2100" dirty="0">
              <a:latin typeface="楷体" panose="02010609060101010101" pitchFamily="49" charset="-122"/>
              <a:ea typeface="楷体" panose="02010609060101010101" pitchFamily="49" charset="-122"/>
            </a:endParaRPr>
          </a:p>
          <a:p>
            <a:pPr algn="l"/>
            <a:endParaRPr lang="en-US" altLang="zh-CN" dirty="0">
              <a:latin typeface="楷体" panose="02010609060101010101" pitchFamily="49" charset="-122"/>
              <a:ea typeface="楷体" panose="02010609060101010101" pitchFamily="49" charset="-122"/>
            </a:endParaRPr>
          </a:p>
          <a:p>
            <a:pPr algn="l"/>
            <a:endParaRPr lang="en-US" altLang="zh-CN" dirty="0">
              <a:latin typeface="楷体" panose="02010609060101010101" pitchFamily="49" charset="-122"/>
              <a:ea typeface="楷体" panose="02010609060101010101" pitchFamily="49" charset="-122"/>
            </a:endParaRPr>
          </a:p>
          <a:p>
            <a:pPr algn="l"/>
            <a:r>
              <a:rPr lang="zh-CN" altLang="en-US" sz="100" dirty="0">
                <a:latin typeface="楷体" panose="02010609060101010101" pitchFamily="49" charset="-122"/>
                <a:ea typeface="楷体" panose="02010609060101010101" pitchFamily="49" charset="-122"/>
              </a:rPr>
              <a:t>   </a:t>
            </a:r>
            <a:endParaRPr lang="en-US" altLang="zh-CN" sz="3100" dirty="0">
              <a:latin typeface="楷体" panose="02010609060101010101" pitchFamily="49" charset="-122"/>
              <a:ea typeface="楷体" panose="02010609060101010101" pitchFamily="49" charset="-122"/>
            </a:endParaRPr>
          </a:p>
          <a:p>
            <a:pPr marL="342900" indent="-342900" algn="l">
              <a:buFont typeface="Wingdings" panose="05000000000000000000" pitchFamily="2" charset="2"/>
              <a:buChar char="Ø"/>
            </a:pPr>
            <a:r>
              <a:rPr lang="zh-CN" altLang="en-US" sz="2600" b="1" dirty="0">
                <a:latin typeface="楷体" panose="02010609060101010101" pitchFamily="49" charset="-122"/>
                <a:ea typeface="楷体" panose="02010609060101010101" pitchFamily="49" charset="-122"/>
              </a:rPr>
              <a:t>数据集</a:t>
            </a:r>
            <a:endParaRPr lang="en-US" altLang="zh-CN" sz="2600" b="1" dirty="0">
              <a:latin typeface="楷体" panose="02010609060101010101" pitchFamily="49" charset="-122"/>
              <a:ea typeface="楷体" panose="02010609060101010101" pitchFamily="49" charset="-122"/>
            </a:endParaRPr>
          </a:p>
          <a:p>
            <a:pPr algn="l"/>
            <a:endParaRPr lang="en-US" altLang="zh-CN" dirty="0">
              <a:latin typeface="楷体" panose="02010609060101010101" pitchFamily="49" charset="-122"/>
              <a:ea typeface="楷体" panose="02010609060101010101" pitchFamily="49" charset="-122"/>
            </a:endParaRPr>
          </a:p>
        </p:txBody>
      </p:sp>
      <p:pic>
        <p:nvPicPr>
          <p:cNvPr id="4" name="图片 3">
            <a:extLst>
              <a:ext uri="{FF2B5EF4-FFF2-40B4-BE49-F238E27FC236}">
                <a16:creationId xmlns:a16="http://schemas.microsoft.com/office/drawing/2014/main" id="{3AE77A99-A026-41B5-A93A-C439EFF92E65}"/>
              </a:ext>
            </a:extLst>
          </p:cNvPr>
          <p:cNvPicPr>
            <a:picLocks noChangeAspect="1"/>
          </p:cNvPicPr>
          <p:nvPr/>
        </p:nvPicPr>
        <p:blipFill>
          <a:blip r:embed="rId2"/>
          <a:stretch>
            <a:fillRect/>
          </a:stretch>
        </p:blipFill>
        <p:spPr>
          <a:xfrm>
            <a:off x="3220743" y="5032513"/>
            <a:ext cx="5372100" cy="1676400"/>
          </a:xfrm>
          <a:prstGeom prst="rect">
            <a:avLst/>
          </a:prstGeom>
        </p:spPr>
      </p:pic>
      <p:pic>
        <p:nvPicPr>
          <p:cNvPr id="5" name="图片 4">
            <a:extLst>
              <a:ext uri="{FF2B5EF4-FFF2-40B4-BE49-F238E27FC236}">
                <a16:creationId xmlns:a16="http://schemas.microsoft.com/office/drawing/2014/main" id="{4082E9C4-EED7-4033-91C5-A1E5C2D49EE1}"/>
              </a:ext>
            </a:extLst>
          </p:cNvPr>
          <p:cNvPicPr>
            <a:picLocks noChangeAspect="1"/>
          </p:cNvPicPr>
          <p:nvPr/>
        </p:nvPicPr>
        <p:blipFill>
          <a:blip r:embed="rId3"/>
          <a:stretch>
            <a:fillRect/>
          </a:stretch>
        </p:blipFill>
        <p:spPr>
          <a:xfrm>
            <a:off x="3807928" y="3485323"/>
            <a:ext cx="4197731" cy="1063900"/>
          </a:xfrm>
          <a:prstGeom prst="rect">
            <a:avLst/>
          </a:prstGeom>
        </p:spPr>
      </p:pic>
    </p:spTree>
    <p:extLst>
      <p:ext uri="{BB962C8B-B14F-4D97-AF65-F5344CB8AC3E}">
        <p14:creationId xmlns:p14="http://schemas.microsoft.com/office/powerpoint/2010/main" val="327601670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1580</TotalTime>
  <Words>521</Words>
  <Application>Microsoft Office PowerPoint</Application>
  <PresentationFormat>宽屏</PresentationFormat>
  <Paragraphs>79</Paragraphs>
  <Slides>14</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14</vt:i4>
      </vt:variant>
    </vt:vector>
  </HeadingPairs>
  <TitlesOfParts>
    <vt:vector size="25" baseType="lpstr">
      <vt:lpstr>LinLibertineTB</vt:lpstr>
      <vt:lpstr>等线</vt:lpstr>
      <vt:lpstr>等线 Light</vt:lpstr>
      <vt:lpstr>华文楷体</vt:lpstr>
      <vt:lpstr>楷体</vt:lpstr>
      <vt:lpstr>Arial</vt:lpstr>
      <vt:lpstr>Cambria Math</vt:lpstr>
      <vt:lpstr>Microsoft Himalaya</vt:lpstr>
      <vt:lpstr>Palatino Linotype</vt:lpstr>
      <vt:lpstr>Wingdings</vt:lpstr>
      <vt:lpstr>Office 主题​​</vt:lpstr>
      <vt:lpstr>CTRec: Long-Short Demands Evolution Model for Continuous-Time Recommendation</vt:lpstr>
      <vt:lpstr>背景</vt:lpstr>
      <vt:lpstr>相关工作</vt:lpstr>
      <vt:lpstr>挑战与创新点</vt:lpstr>
      <vt:lpstr>模型</vt:lpstr>
      <vt:lpstr>模型</vt:lpstr>
      <vt:lpstr>模型</vt:lpstr>
      <vt:lpstr>模型</vt:lpstr>
      <vt:lpstr>实验</vt:lpstr>
      <vt:lpstr>实验</vt:lpstr>
      <vt:lpstr>实验</vt:lpstr>
      <vt:lpstr>实验</vt:lpstr>
      <vt:lpstr>实验</vt:lpstr>
      <vt:lpstr>规格严格，功夫到家</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Xin Ju</dc:creator>
  <cp:lastModifiedBy>Xin Ju</cp:lastModifiedBy>
  <cp:revision>119</cp:revision>
  <dcterms:created xsi:type="dcterms:W3CDTF">2019-12-11T13:23:31Z</dcterms:created>
  <dcterms:modified xsi:type="dcterms:W3CDTF">2020-06-12T12:39:13Z</dcterms:modified>
</cp:coreProperties>
</file>