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81" r:id="rId4"/>
    <p:sldId id="303" r:id="rId5"/>
    <p:sldId id="273" r:id="rId6"/>
    <p:sldId id="274" r:id="rId7"/>
    <p:sldId id="275" r:id="rId8"/>
    <p:sldId id="294" r:id="rId9"/>
    <p:sldId id="292" r:id="rId10"/>
    <p:sldId id="296" r:id="rId11"/>
    <p:sldId id="297" r:id="rId12"/>
    <p:sldId id="298" r:id="rId13"/>
    <p:sldId id="301" r:id="rId14"/>
    <p:sldId id="278" r:id="rId15"/>
    <p:sldId id="279" r:id="rId16"/>
    <p:sldId id="299" r:id="rId17"/>
    <p:sldId id="300" r:id="rId18"/>
    <p:sldId id="302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C16F5-D6EE-4464-AA1E-D14267E6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B00D96-CD72-4F3D-A401-F36C706BF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DA5E9-F62C-4169-B046-C37C9E93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CE3E1-9E08-479C-98F9-8B262C68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2BD0F-B977-448A-BA07-3A624FED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8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B696-46D0-49BC-BFE8-B87FBD56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CF2EE-9940-4077-B964-A5A32071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A5CE8-6A38-42B4-8AA7-9BFC00CC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11CF-D7AD-41AB-AAA9-FAB3F942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E75A9-CA88-4C89-AB3A-B729719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F829F-873A-4F8B-A1FC-7BE2A4D6C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B4AEE-C39E-4026-A1FF-FB63B761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F7F5-CABF-4876-9DF1-EE9356B7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187F6-7AB0-413D-BE0C-DEA7F290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3518E-052A-472B-BD98-9D1DA3E8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4E46-0971-421B-BC09-1167B688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FA2A3-6123-4B0A-A086-F738A677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5735E-EFB4-4927-8E47-B453480D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C49E1-CD4F-4924-A368-8202667D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7BAE8-4949-4192-9C69-AB49436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48A25-8524-40AA-90B4-16BCBA0C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9C4F6-3646-49DA-A48B-8EA9CC33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D4970-1349-4E9C-9801-E313FBF1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92D1E-67F2-4EDF-9B92-C781D47D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A56C8-561C-49EC-B591-C1C060CF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741E9-1419-4DC3-A21C-4C29F661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3898-147C-43A9-849A-B3484FD9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ED550-1D5E-4DC9-85A9-CE51124C7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916CA-758E-4A73-B5FB-C062C356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3F11F-CE54-4CA5-9DC7-0E8BE38A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4A6C4-BE4F-4224-BD20-DF49516F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CF536-6493-4DDE-88F8-C73FF724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BEC68-C46F-41BE-A6EF-B65F7B42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D8293-DB0D-48ED-9352-C217DAB1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FC07B-58FC-4086-A731-C904D5FA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4DA12F-527C-4918-97BB-B85513B7F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349AEC-8D05-43B3-94E1-C4BFD9F1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D5A542-6BA4-4B10-928C-16327F2D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AED85E-9828-45C9-B803-26E04614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4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C677-53B0-4242-925F-9F6C4BB7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D235E8-7DA7-45E9-9FED-D4139B09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01D17-9247-4B8C-96BA-EF5BC0E8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632D87-1B8E-407E-9C38-83ECEC9E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C4CCB-9C82-42CE-ACBA-E1BA36DD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7588B-0ACE-446D-BF78-D3E27179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E1EC4-22BD-4F6F-A577-E88E1B4D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7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3FF0D-F3F6-4FA0-8778-362503E0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BB72-1969-4A1F-9051-4DBE2115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B1A6AA-94E6-48DB-8DEF-8D3E2311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20C16-5DF6-4CC8-9AF9-D5A72AB4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0ABFC-D67F-41A5-BA7A-B4E83A9B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A481A-0CD6-44DA-AF76-E36B4E45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6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F18A6-C2E9-4425-B743-396671D1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D08C9-88AD-4793-AB03-023739A94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EEF1E-2A32-4040-B859-02D29AB4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F313B-1942-4425-9034-615A09A9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F19C4-253B-4D79-98AA-76949E3D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DF3B4-EED2-4CE4-AD50-BA48FDA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8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B46CB-B8C0-44B8-B56B-3EB213DB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1FD1E-5974-41E2-99EB-0E8DAB71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7F6C8-70F9-4CDF-BF19-F97E5F2E1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72AC-D4DE-4922-AC4F-9083278063A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FC1EC-A19A-472C-B0EA-BA6E92170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D92D9-FAA5-4FBB-B0C4-C279D9E26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1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9AB7C-7095-45BB-9967-0EBD5E891A4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2102678"/>
                <a:ext cx="9144000" cy="23876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Hierarchical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Temporal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Convolutional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Networks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dynamic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recommender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4800" dirty="0">
                          <a:latin typeface="Palatino Linotype" panose="02040502050505030304" pitchFamily="18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m:t>system</m:t>
                      </m:r>
                    </m:oMath>
                  </m:oMathPara>
                </a14:m>
                <a:endParaRPr lang="zh-CN" altLang="en-US" sz="4800" dirty="0">
                  <a:latin typeface="Palatino Linotype" panose="02040502050505030304" pitchFamily="18" charset="0"/>
                  <a:ea typeface="楷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9AB7C-7095-45BB-9967-0EBD5E891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2102678"/>
                <a:ext cx="9144000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E449124-F0CF-7245-8799-5871099000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7582690" y="92765"/>
            <a:ext cx="4476789" cy="8217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975EEA-B8CD-4A1E-A14A-AF01ED0EF384}"/>
              </a:ext>
            </a:extLst>
          </p:cNvPr>
          <p:cNvSpPr txBox="1"/>
          <p:nvPr/>
        </p:nvSpPr>
        <p:spPr>
          <a:xfrm>
            <a:off x="7932649" y="5830956"/>
            <a:ext cx="37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Presented by Ju Xin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2020/04/01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08174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时序卷积网络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TCN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D772883-6A7D-4A90-9337-2A7E2252D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895" y="1656521"/>
            <a:ext cx="10827026" cy="45587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causal convolutions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dilated convolutions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AA7F1A-1833-46EA-9AC7-3850AA72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68" y="2576098"/>
            <a:ext cx="4006919" cy="8529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DCD007-8D22-438C-8A50-3BCF3A08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87" y="1759225"/>
            <a:ext cx="6110081" cy="33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08174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时序卷积网络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TCN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D772883-6A7D-4A90-9337-2A7E2252D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895" y="1656521"/>
            <a:ext cx="10827026" cy="45587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causal convolutions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dilated convolutions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33B372-6DB9-4176-92DD-95C694D0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85" y="4530794"/>
            <a:ext cx="3900902" cy="8529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04C4A4-4C7F-49D1-BA4B-A9FEDCF1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46" y="1820104"/>
            <a:ext cx="5667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51791"/>
            <a:ext cx="3445566" cy="81389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实时更新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-GCN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E9FFCC-993A-4820-8F73-67396A49659A}"/>
                  </a:ext>
                </a:extLst>
              </p:cNvPr>
              <p:cNvSpPr txBox="1"/>
              <p:nvPr/>
            </p:nvSpPr>
            <p:spPr>
              <a:xfrm>
                <a:off x="957831" y="1524000"/>
                <a:ext cx="5187503" cy="5123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Item embedding</a:t>
                </a:r>
              </a:p>
              <a:p>
                <a:endParaRPr lang="en-US" altLang="zh-CN" sz="2400" dirty="0">
                  <a:latin typeface="Palatino Linotype" panose="02040502050505030304" pitchFamily="18" charset="0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Palatino Linotype" panose="02040502050505030304" pitchFamily="18" charset="0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Palatino Linotype" panose="02040502050505030304" pitchFamily="18" charset="0"/>
                  <a:ea typeface="楷体" panose="02010609060101010101" pitchFamily="49" charset="-122"/>
                </a:endParaRPr>
              </a:p>
              <a:p>
                <a:pPr marL="360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User embedding</a:t>
                </a:r>
              </a:p>
              <a:p>
                <a:pPr marL="36000">
                  <a:lnSpc>
                    <a:spcPct val="150000"/>
                  </a:lnSpc>
                </a:pPr>
                <a:r>
                  <a:rPr lang="en-US" altLang="zh-CN" sz="2000" dirty="0">
                    <a:ea typeface="楷体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Palatino Linotype" panose="02040502050505030304" pitchFamily="18" charset="0"/>
                        <a:ea typeface="楷体" panose="02010609060101010101" pitchFamily="49" charset="-122"/>
                      </a:rPr>
                      <m:t>HierTCN</m:t>
                    </m:r>
                  </m:oMath>
                </a14:m>
                <a:r>
                  <a:rPr lang="zh-CN" altLang="en-US" sz="2000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更新</a:t>
                </a:r>
                <a:endParaRPr lang="en-US" altLang="zh-CN" sz="2000" dirty="0">
                  <a:latin typeface="Palatino Linotype" panose="02040502050505030304" pitchFamily="18" charset="0"/>
                  <a:ea typeface="楷体" panose="02010609060101010101" pitchFamily="49" charset="-122"/>
                </a:endParaRPr>
              </a:p>
              <a:p>
                <a:pPr marL="360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Training user and item models</a:t>
                </a:r>
              </a:p>
              <a:p>
                <a:pPr marL="360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Palatino Linotype" panose="02040502050505030304" pitchFamily="18" charset="0"/>
                  <a:ea typeface="楷体" panose="02010609060101010101" pitchFamily="49" charset="-122"/>
                </a:endParaRPr>
              </a:p>
              <a:p>
                <a:pPr marL="360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Cache</a:t>
                </a:r>
              </a:p>
              <a:p>
                <a:pPr marL="4932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User hidden state</a:t>
                </a:r>
              </a:p>
              <a:p>
                <a:pPr marL="4932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Item hidden state</a:t>
                </a:r>
                <a:endParaRPr lang="en-US" altLang="zh-CN" sz="2000" dirty="0">
                  <a:latin typeface="Palatino Linotype" panose="0204050205050503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E9FFCC-993A-4820-8F73-67396A49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1" y="1524000"/>
                <a:ext cx="5187503" cy="5123775"/>
              </a:xfrm>
              <a:prstGeom prst="rect">
                <a:avLst/>
              </a:prstGeom>
              <a:blipFill>
                <a:blip r:embed="rId2"/>
                <a:stretch>
                  <a:fillRect l="-1528" t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3F5358F-095E-4BA3-97E1-84FC86B21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480" y="2095802"/>
            <a:ext cx="3298343" cy="985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EF83939-92EE-4C0B-9E01-818ACD38F3A0}"/>
                  </a:ext>
                </a:extLst>
              </p:cNvPr>
              <p:cNvSpPr txBox="1"/>
              <p:nvPr/>
            </p:nvSpPr>
            <p:spPr>
              <a:xfrm>
                <a:off x="6957391" y="2200596"/>
                <a:ext cx="4505740" cy="255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node:  item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edge : interacted by the same user.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 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 level node embedding for node u,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: local neighborhood of u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 negative sampling distribution for u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C: the number of negative samples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EF83939-92EE-4C0B-9E01-818ACD38F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200596"/>
                <a:ext cx="4505740" cy="2550570"/>
              </a:xfrm>
              <a:prstGeom prst="rect">
                <a:avLst/>
              </a:prstGeom>
              <a:blipFill>
                <a:blip r:embed="rId4"/>
                <a:stretch>
                  <a:fillRect l="-1083" b="-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7A4842F-8B94-43EF-A3BD-78CC0D35F6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98" r="1982"/>
          <a:stretch/>
        </p:blipFill>
        <p:spPr>
          <a:xfrm>
            <a:off x="1564480" y="4751166"/>
            <a:ext cx="3895416" cy="5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模型训练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121" y="1257397"/>
            <a:ext cx="9183757" cy="518316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Loss 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L2 Loss    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Palatino Linotype" panose="02040502050505030304" pitchFamily="18" charset="0"/>
              </a:rPr>
              <a:t>Noise Contrastive Estimation (NCE)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Palatino Linotype" panose="02040502050505030304" pitchFamily="18" charset="0"/>
              </a:rPr>
              <a:t>Bayesian personalized ranking (BPR)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Palatino Linotype" panose="02040502050505030304" pitchFamily="18" charset="0"/>
              </a:rPr>
              <a:t>Hinge loss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Palatino Linotype" panose="02040502050505030304" pitchFamily="18" charset="0"/>
              </a:rPr>
              <a:t>Cross entropy loss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dropout and batch normalization</a:t>
            </a:r>
          </a:p>
          <a:p>
            <a:pPr algn="l"/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          GRU </a:t>
            </a:r>
          </a:p>
          <a:p>
            <a:pPr algn="l"/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          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遮盖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zero padding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058B8-7D33-4A54-8657-248D0F2A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63" y="1736654"/>
            <a:ext cx="1266825" cy="333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5A858A-FEAD-4BF4-BBA2-17A96679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938" y="2285379"/>
            <a:ext cx="2800350" cy="352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B7EDE2-4509-4357-A87E-CC404E41F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938" y="2637804"/>
            <a:ext cx="219075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A7C993-801C-4A36-B4FF-EEC84D956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6" y="3133104"/>
            <a:ext cx="2676525" cy="47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07E807-17CF-4E99-97F1-DDA9BD968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973" y="3706102"/>
            <a:ext cx="1162050" cy="285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BB517A-D0CB-47DF-9DF3-289E91AD5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244" y="4596330"/>
            <a:ext cx="31432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4121" y="1257397"/>
                <a:ext cx="9183757" cy="5183160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数据集</a:t>
                </a:r>
                <a:endParaRPr lang="en-US" altLang="zh-CN" sz="26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XING  </a:t>
                </a:r>
                <a:r>
                  <a:rPr lang="zh-CN" altLang="en-US" sz="1600" dirty="0">
                    <a:latin typeface="Palatino Linotype" panose="02040502050505030304" pitchFamily="18" charset="0"/>
                  </a:rPr>
                  <a:t>求职</a:t>
                </a:r>
                <a:endParaRPr lang="en-US" altLang="zh-CN" sz="1600" dirty="0">
                  <a:latin typeface="Palatino Linotype" panose="02040502050505030304" pitchFamily="18" charset="0"/>
                </a:endParaRP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>
                        <a:latin typeface="Palatino Linotype" panose="02040502050505030304" pitchFamily="18" charset="0"/>
                      </a:rPr>
                      <m:t>Pinterest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Palatino Linotype" panose="02040502050505030304" pitchFamily="18" charset="0"/>
                      </a:rPr>
                      <m:t>   </m:t>
                    </m:r>
                  </m:oMath>
                </a14:m>
                <a:r>
                  <a:rPr lang="zh-CN" altLang="en-US" dirty="0"/>
                  <a:t>图片社交分享</a:t>
                </a:r>
                <a:endParaRPr lang="en-US" altLang="zh-CN" sz="1600" dirty="0">
                  <a:latin typeface="Palatino Linotype" panose="0204050205050503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5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对比实验</a:t>
                </a:r>
                <a:endParaRPr lang="en-US" altLang="zh-CN" sz="25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Rule-based models: Moving average (MV)</a:t>
                </a:r>
                <a:r>
                  <a:rPr lang="zh-CN" altLang="en-US" sz="1600" dirty="0">
                    <a:latin typeface="Palatino Linotype" panose="02040502050505030304" pitchFamily="18" charset="0"/>
                  </a:rPr>
                  <a:t>  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Maximum item similarity (</a:t>
                </a:r>
                <a:r>
                  <a:rPr lang="en-US" altLang="zh-CN" sz="1600" dirty="0" err="1">
                    <a:latin typeface="Palatino Linotype" panose="02040502050505030304" pitchFamily="18" charset="0"/>
                  </a:rPr>
                  <a:t>MaxItem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)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Single-level sequence models</a:t>
                </a:r>
                <a:r>
                  <a:rPr lang="zh-CN" altLang="en-US" sz="1600" dirty="0">
                    <a:latin typeface="Palatino Linotype" panose="02040502050505030304" pitchFamily="18" charset="0"/>
                  </a:rPr>
                  <a:t>： 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TCN GRU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Hierarchical sequence models</a:t>
                </a:r>
                <a:r>
                  <a:rPr lang="zh-CN" altLang="en-US" sz="1600" dirty="0">
                    <a:latin typeface="Palatino Linotype" panose="02040502050505030304" pitchFamily="18" charset="0"/>
                  </a:rPr>
                  <a:t>： 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HRNN</a:t>
                </a:r>
                <a:r>
                  <a:rPr lang="en-US" altLang="zh-CN" sz="1000" dirty="0">
                    <a:latin typeface="Palatino Linotype" panose="02040502050505030304" pitchFamily="18" charset="0"/>
                  </a:rPr>
                  <a:t>2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   </a:t>
                </a:r>
                <a:r>
                  <a:rPr lang="en-US" altLang="zh-CN" sz="1600" dirty="0" err="1">
                    <a:latin typeface="Palatino Linotype" panose="02040502050505030304" pitchFamily="18" charset="0"/>
                  </a:rPr>
                  <a:t>HierGRU</a:t>
                </a:r>
                <a:endParaRPr lang="en-US" altLang="zh-CN" sz="1600" dirty="0">
                  <a:latin typeface="Palatino Linotype" panose="02040502050505030304" pitchFamily="18" charset="0"/>
                  <a:ea typeface="楷体" panose="02010609060101010101" pitchFamily="49" charset="-122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5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指标</a:t>
                </a:r>
                <a:endParaRPr lang="en-US" altLang="zh-CN" sz="25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1600" dirty="0" err="1">
                    <a:latin typeface="Palatino Linotype" panose="02040502050505030304" pitchFamily="18" charset="0"/>
                  </a:rPr>
                  <a:t>Recall@K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      higher is better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Mean Reciprocal Rank (MRR)      higher is better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Mean Rank Percentile (MRP)        lower is better</a:t>
                </a:r>
                <a:endParaRPr lang="en-US" altLang="zh-CN" sz="1200" dirty="0"/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sz="2600" b="1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Setting</a:t>
                </a:r>
              </a:p>
              <a:p>
                <a:pPr marL="1200150" lvl="2" indent="-285750" algn="l"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Cold-start</a:t>
                </a:r>
                <a:r>
                  <a:rPr lang="zh-CN" altLang="en-US" sz="1600" dirty="0">
                    <a:latin typeface="Palatino Linotype" panose="02040502050505030304" pitchFamily="18" charset="0"/>
                  </a:rPr>
                  <a:t>   </a:t>
                </a:r>
                <a:endParaRPr lang="en-US" altLang="zh-CN" sz="1600" dirty="0">
                  <a:latin typeface="Palatino Linotype" panose="02040502050505030304" pitchFamily="18" charset="0"/>
                </a:endParaRPr>
              </a:p>
              <a:p>
                <a:pPr marL="1200150" lvl="2" indent="-285750" algn="l"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Warm-start   </a:t>
                </a:r>
                <a:r>
                  <a:rPr lang="zh-CN" altLang="en-US" sz="1600" dirty="0">
                    <a:latin typeface="Palatino Linotype" panose="02040502050505030304" pitchFamily="18" charset="0"/>
                  </a:rPr>
                  <a:t>固定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user</a:t>
                </a:r>
                <a:r>
                  <a:rPr lang="zh-CN" altLang="en-US" sz="1600" dirty="0">
                    <a:latin typeface="Palatino Linotype" panose="02040502050505030304" pitchFamily="18" charset="0"/>
                  </a:rPr>
                  <a:t>训练前两个月</a:t>
                </a:r>
                <a:endParaRPr lang="en-US" altLang="zh-CN" sz="1600" dirty="0">
                  <a:latin typeface="Palatino Linotype" panose="02040502050505030304" pitchFamily="18" charset="0"/>
                </a:endParaRPr>
              </a:p>
              <a:p>
                <a:pPr algn="l"/>
                <a:r>
                  <a:rPr lang="zh-CN" altLang="en-US" sz="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endParaRPr lang="en-US" altLang="zh-CN" sz="3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4121" y="1257397"/>
                <a:ext cx="9183757" cy="5183160"/>
              </a:xfrm>
              <a:blipFill>
                <a:blip r:embed="rId2"/>
                <a:stretch>
                  <a:fillRect l="-1062" t="-1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3505876-0CA0-44FD-8892-16EA5D3AF00F}"/>
              </a:ext>
            </a:extLst>
          </p:cNvPr>
          <p:cNvSpPr txBox="1"/>
          <p:nvPr/>
        </p:nvSpPr>
        <p:spPr>
          <a:xfrm>
            <a:off x="397565" y="6440557"/>
            <a:ext cx="1143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2.Personalizing Session-based Recommendations with Hierarchical Recurrent Neural Networks     </a:t>
            </a:r>
            <a:r>
              <a:rPr lang="en-US" altLang="zh-CN" i="1" dirty="0">
                <a:latin typeface="Palatino Linotype" panose="02040502050505030304" pitchFamily="18" charset="0"/>
              </a:rPr>
              <a:t>recsys2017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01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3DA33F7-6243-44FF-86B6-FEF65DBD7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145036"/>
            <a:ext cx="1881809" cy="453127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对比实验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264810-2F19-4EA7-BB37-C1DE2B37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97187"/>
            <a:ext cx="10356574" cy="48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8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58784D-2F62-4772-B70D-B2D46A70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2" y="1439516"/>
            <a:ext cx="3076575" cy="3158987"/>
          </a:xfrm>
          <a:prstGeom prst="rect">
            <a:avLst/>
          </a:prstGeom>
        </p:spPr>
      </p:pic>
      <p:sp>
        <p:nvSpPr>
          <p:cNvPr id="7" name="副标题 6">
            <a:extLst>
              <a:ext uri="{FF2B5EF4-FFF2-40B4-BE49-F238E27FC236}">
                <a16:creationId xmlns:a16="http://schemas.microsoft.com/office/drawing/2014/main" id="{F3DA33F7-6243-44FF-86B6-FEF65DBD7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59776"/>
            <a:ext cx="9144000" cy="165576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Interaction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越多，性能越好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时间间隔越小，性能越好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E82FCB-0785-4DCD-A3A8-E6B9F05D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15108"/>
            <a:ext cx="3219450" cy="29833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517D98-FD65-48D3-AB95-3D27FA0FD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766" y="1736036"/>
            <a:ext cx="3352800" cy="26504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DB95B3-2A9C-4C96-9647-89EE6023321E}"/>
              </a:ext>
            </a:extLst>
          </p:cNvPr>
          <p:cNvSpPr txBox="1"/>
          <p:nvPr/>
        </p:nvSpPr>
        <p:spPr>
          <a:xfrm>
            <a:off x="1219199" y="1125368"/>
            <a:ext cx="300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模型性能</a:t>
            </a:r>
          </a:p>
        </p:txBody>
      </p:sp>
    </p:spTree>
    <p:extLst>
      <p:ext uri="{BB962C8B-B14F-4D97-AF65-F5344CB8AC3E}">
        <p14:creationId xmlns:p14="http://schemas.microsoft.com/office/powerpoint/2010/main" val="382487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3DA33F7-6243-44FF-86B6-FEF65DBD7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182" y="1190143"/>
            <a:ext cx="2319130" cy="46637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时间性能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BBDA42-08A1-45FB-A330-3DA280073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791"/>
          <a:stretch/>
        </p:blipFill>
        <p:spPr>
          <a:xfrm>
            <a:off x="2133600" y="1900653"/>
            <a:ext cx="8312014" cy="30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4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5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121" y="1257397"/>
            <a:ext cx="9183757" cy="518316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Loss 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algn="l"/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dropout and batch normalization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D9A4D-5504-43DC-8211-03083923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2" y="1970433"/>
            <a:ext cx="6970644" cy="2095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C8D5DB-806D-4766-9A90-7EBFF9E0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40" y="5122586"/>
            <a:ext cx="6123125" cy="1171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EE93992-9EB7-49AD-ADDE-2FC71964BDB0}"/>
              </a:ext>
            </a:extLst>
          </p:cNvPr>
          <p:cNvSpPr/>
          <p:nvPr/>
        </p:nvSpPr>
        <p:spPr>
          <a:xfrm>
            <a:off x="9044608" y="5385207"/>
            <a:ext cx="3286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adding batch normalization</a:t>
            </a:r>
          </a:p>
          <a:p>
            <a:r>
              <a:rPr lang="en-US" altLang="zh-CN" dirty="0">
                <a:latin typeface="LinLibertineT"/>
              </a:rPr>
              <a:t>do help.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16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6318735"/>
            <a:ext cx="3101009" cy="304799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规格严格，功夫到家</a:t>
            </a:r>
            <a:endParaRPr lang="en-US" altLang="zh-CN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217" y="3034749"/>
            <a:ext cx="6493566" cy="1417982"/>
          </a:xfrm>
        </p:spPr>
        <p:txBody>
          <a:bodyPr>
            <a:normAutofit/>
          </a:bodyPr>
          <a:lstStyle/>
          <a:p>
            <a:pPr algn="l"/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感谢聆听指正</a:t>
            </a:r>
            <a:endParaRPr lang="en-US" altLang="zh-CN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49124-F0CF-7245-8799-5871099000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7422440" y="194578"/>
            <a:ext cx="4476789" cy="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5287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背景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FF6757-FF39-406A-9431-4141CD6F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96" y="5917745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6">
                <a:extLst>
                  <a:ext uri="{FF2B5EF4-FFF2-40B4-BE49-F238E27FC236}">
                    <a16:creationId xmlns:a16="http://schemas.microsoft.com/office/drawing/2014/main" id="{7D93F8E0-9E16-47FB-AF48-9B62CE4539D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44386" y="1672921"/>
                <a:ext cx="9144000" cy="4873651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Palatino Linotype" panose="020405020505050303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dynamic</m:t>
                    </m:r>
                    <m:r>
                      <m:rPr>
                        <m:nor/>
                      </m:rPr>
                      <a:rPr lang="en-US" altLang="zh-CN" dirty="0">
                        <a:latin typeface="Palatino Linotype" panose="020405020505050303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Palatino Linotype" panose="020405020505050303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recommend</m:t>
                    </m:r>
                  </m:oMath>
                </a14:m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Palatino Linotype" panose="02040502050505030304" pitchFamily="18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sequence-based deep learning models---- temporal dimension </a:t>
                </a:r>
              </a:p>
              <a:p>
                <a:pPr algn="l"/>
                <a:r>
                  <a:rPr lang="en-US" altLang="zh-CN" dirty="0">
                    <a:latin typeface="Palatino Linotype" panose="02040502050505030304" pitchFamily="18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   TCN RNN LSTM</a:t>
                </a:r>
              </a:p>
            </p:txBody>
          </p:sp>
        </mc:Choice>
        <mc:Fallback xmlns="">
          <p:sp>
            <p:nvSpPr>
              <p:cNvPr id="7" name="副标题 6">
                <a:extLst>
                  <a:ext uri="{FF2B5EF4-FFF2-40B4-BE49-F238E27FC236}">
                    <a16:creationId xmlns:a16="http://schemas.microsoft.com/office/drawing/2014/main" id="{7D93F8E0-9E16-47FB-AF48-9B62CE45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4386" y="1672921"/>
                <a:ext cx="9144000" cy="4873651"/>
              </a:xfrm>
              <a:blipFill>
                <a:blip r:embed="rId2"/>
                <a:stretch>
                  <a:fillRect l="-933" t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8912E45-A674-4581-B9E5-F8B57881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91" y="1225116"/>
            <a:ext cx="5724939" cy="13418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E491E5-795C-487E-86E4-B7DDFA2F2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765" y="3341937"/>
            <a:ext cx="4081669" cy="10287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7C7410-CDE5-4D67-9A3B-EEE3874E210B}"/>
              </a:ext>
            </a:extLst>
          </p:cNvPr>
          <p:cNvSpPr txBox="1"/>
          <p:nvPr/>
        </p:nvSpPr>
        <p:spPr>
          <a:xfrm>
            <a:off x="4823791" y="2849217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904E4B-19DF-4304-BA93-CBD228DFB5F0}"/>
              </a:ext>
            </a:extLst>
          </p:cNvPr>
          <p:cNvCxnSpPr/>
          <p:nvPr/>
        </p:nvCxnSpPr>
        <p:spPr>
          <a:xfrm>
            <a:off x="8998226" y="3816626"/>
            <a:ext cx="33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4808F62-D52F-4304-91BC-5775F65E5F89}"/>
              </a:ext>
            </a:extLst>
          </p:cNvPr>
          <p:cNvSpPr txBox="1"/>
          <p:nvPr/>
        </p:nvSpPr>
        <p:spPr>
          <a:xfrm>
            <a:off x="9329529" y="3608663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接下来会点击什么？</a:t>
            </a:r>
          </a:p>
        </p:txBody>
      </p:sp>
    </p:spTree>
    <p:extLst>
      <p:ext uri="{BB962C8B-B14F-4D97-AF65-F5344CB8AC3E}">
        <p14:creationId xmlns:p14="http://schemas.microsoft.com/office/powerpoint/2010/main" val="407551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Idea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DD66B044-C95B-4962-B8A2-F14EBF176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295" y="1547950"/>
            <a:ext cx="9144000" cy="4707075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现有推荐没有利用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cross-session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用户的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实时推荐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是不断变化的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一个好的推荐应该捕捉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的动态兴趣并给予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交互实时更新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挑战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数据集大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每天有数亿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，数十亿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item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和数百亿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interaction</a:t>
            </a: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现有技术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CNN RNN</a:t>
            </a:r>
          </a:p>
          <a:p>
            <a:pPr lvl="1" algn="l">
              <a:lnSpc>
                <a:spcPct val="16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无法捕捉会话中和会话间用户兴趣的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Hierarchical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训练困难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海量数据、梯度反向传播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l">
              <a:lnSpc>
                <a:spcPct val="160000"/>
              </a:lnSpc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94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贡献</a:t>
            </a: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DD66B044-C95B-4962-B8A2-F14EBF176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038281"/>
            <a:ext cx="10449340" cy="47070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与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RNN-based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相比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, </a:t>
            </a:r>
            <a:r>
              <a:rPr lang="en-US" altLang="zh-CN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HierTCN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训练时间快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2.5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倍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       gradient backpropagation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更简单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与</a:t>
            </a:r>
            <a:r>
              <a:rPr lang="en-US" altLang="zh-CN" dirty="0">
                <a:latin typeface="Palatino Linotype" panose="02040502050505030304" pitchFamily="18" charset="0"/>
              </a:rPr>
              <a:t>CNN</a:t>
            </a:r>
            <a:r>
              <a:rPr lang="zh-CN" altLang="en-US" dirty="0">
                <a:latin typeface="Palatino Linotype" panose="02040502050505030304" pitchFamily="18" charset="0"/>
              </a:rPr>
              <a:t>相比，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HierTCN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节省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10%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的内存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实现了实时推荐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08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31235" y="1696278"/>
                <a:ext cx="9501808" cy="4373218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基本属性符号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 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User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交互的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item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embedding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在时间步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时交互的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item embedding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user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交互的总数量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user embedding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间的相似度，预测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默认开始标记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session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在时间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31235" y="1696278"/>
                <a:ext cx="9501808" cy="4373218"/>
              </a:xfrm>
              <a:blipFill>
                <a:blip r:embed="rId2"/>
                <a:stretch>
                  <a:fillRect l="-578" t="-2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97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81389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148863-F8E5-4225-A82D-2FBE9E22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6" y="1524000"/>
            <a:ext cx="7951304" cy="45852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854B84-BFE8-4B13-A1C5-5D9CB3ABF2DC}"/>
              </a:ext>
            </a:extLst>
          </p:cNvPr>
          <p:cNvSpPr txBox="1"/>
          <p:nvPr/>
        </p:nvSpPr>
        <p:spPr>
          <a:xfrm>
            <a:off x="424070" y="2425148"/>
            <a:ext cx="19255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长期兴趣</a:t>
            </a:r>
            <a:endParaRPr lang="en-US" altLang="zh-CN" dirty="0"/>
          </a:p>
          <a:p>
            <a:r>
              <a:rPr lang="zh-CN" altLang="en-US" sz="1200" dirty="0"/>
              <a:t>在不同时间有</a:t>
            </a:r>
            <a:r>
              <a:rPr lang="en-US" altLang="zh-CN" sz="1200" dirty="0"/>
              <a:t>hidden state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6CD9E8-010D-4FBA-A861-C4CA5DA80609}"/>
              </a:ext>
            </a:extLst>
          </p:cNvPr>
          <p:cNvSpPr txBox="1"/>
          <p:nvPr/>
        </p:nvSpPr>
        <p:spPr>
          <a:xfrm>
            <a:off x="424070" y="4085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短期兴趣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B5792-274A-4BB6-9AF7-B8DA9F34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20" y="944902"/>
            <a:ext cx="4960985" cy="4480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F7E865-4C28-4A7F-8771-8D47B9C7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035" y="6187250"/>
            <a:ext cx="4552286" cy="4647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CDB809-0812-46E6-9E9B-A5619EAB2A37}"/>
              </a:ext>
            </a:extLst>
          </p:cNvPr>
          <p:cNvSpPr txBox="1"/>
          <p:nvPr/>
        </p:nvSpPr>
        <p:spPr>
          <a:xfrm>
            <a:off x="9753600" y="229262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session</a:t>
            </a:r>
            <a:r>
              <a:rPr lang="zh-CN" altLang="en-US" dirty="0"/>
              <a:t>做一个</a:t>
            </a:r>
            <a:r>
              <a:rPr lang="en-US" altLang="zh-CN" dirty="0"/>
              <a:t>aggerate,</a:t>
            </a:r>
            <a:r>
              <a:rPr lang="zh-CN" altLang="en-US" dirty="0"/>
              <a:t>减少反向传播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2646E7-BEF0-4126-895B-B4433CF11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502" y="4236805"/>
            <a:ext cx="1397898" cy="46479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B963898-73FA-4450-9B9F-88357F586C1F}"/>
              </a:ext>
            </a:extLst>
          </p:cNvPr>
          <p:cNvCxnSpPr/>
          <p:nvPr/>
        </p:nvCxnSpPr>
        <p:spPr>
          <a:xfrm>
            <a:off x="9753600" y="4454461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220278" cy="94601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GRU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6">
                <a:extLst>
                  <a:ext uri="{FF2B5EF4-FFF2-40B4-BE49-F238E27FC236}">
                    <a16:creationId xmlns:a16="http://schemas.microsoft.com/office/drawing/2014/main" id="{6D772883-6A7D-4A90-9337-2A7E2252DC9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878417" y="2412654"/>
                <a:ext cx="3770243" cy="1655762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  update gate,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reset gate, 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  candidate activation,</a:t>
                </a:r>
              </a:p>
              <a:p>
                <a:pPr algn="l"/>
                <a:r>
                  <a:rPr lang="el-GR" altLang="zh-CN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σ(</a:t>
                </a:r>
                <a:r>
                  <a:rPr lang="zh-CN" altLang="el-GR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・</a:t>
                </a:r>
                <a:r>
                  <a:rPr lang="el-GR" altLang="zh-CN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)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sigmoid function,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副标题 6">
                <a:extLst>
                  <a:ext uri="{FF2B5EF4-FFF2-40B4-BE49-F238E27FC236}">
                    <a16:creationId xmlns:a16="http://schemas.microsoft.com/office/drawing/2014/main" id="{6D772883-6A7D-4A90-9337-2A7E2252D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78417" y="2412654"/>
                <a:ext cx="3770243" cy="1655762"/>
              </a:xfrm>
              <a:blipFill>
                <a:blip r:embed="rId2"/>
                <a:stretch>
                  <a:fillRect l="-2100" t="-6273" b="-1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849E8E7-DFFF-4221-BD6E-F56F1E7A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9" y="4141685"/>
            <a:ext cx="4802049" cy="18030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E139C0-FD47-4D2D-8F2F-CBF5DB6E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330" y="913260"/>
            <a:ext cx="4377670" cy="2781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653205-AF5F-4BAC-B5EC-7EBB5C0351E6}"/>
              </a:ext>
            </a:extLst>
          </p:cNvPr>
          <p:cNvSpPr txBox="1"/>
          <p:nvPr/>
        </p:nvSpPr>
        <p:spPr>
          <a:xfrm>
            <a:off x="8560904" y="886756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计算成本少、更快</a:t>
            </a:r>
          </a:p>
        </p:txBody>
      </p:sp>
    </p:spTree>
    <p:extLst>
      <p:ext uri="{BB962C8B-B14F-4D97-AF65-F5344CB8AC3E}">
        <p14:creationId xmlns:p14="http://schemas.microsoft.com/office/powerpoint/2010/main" val="425176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9AB7C-7095-45BB-9967-0EBD5E891A4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4108174" cy="946012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时序卷积网络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4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rPr>
                          <m:t>TCN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9AB7C-7095-45BB-9967-0EBD5E891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4108174" cy="946012"/>
              </a:xfrm>
              <a:blipFill>
                <a:blip r:embed="rId2"/>
                <a:stretch>
                  <a:fillRect l="-890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副标题 6">
            <a:extLst>
              <a:ext uri="{FF2B5EF4-FFF2-40B4-BE49-F238E27FC236}">
                <a16:creationId xmlns:a16="http://schemas.microsoft.com/office/drawing/2014/main" id="{6D772883-6A7D-4A90-9337-2A7E2252D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453" y="2251213"/>
            <a:ext cx="10827026" cy="296517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形式简洁：卷积形式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convolutions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适用序列模型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因果卷积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causal convolutions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对历史有记忆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膨胀卷积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dilated convolutions+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残差模块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residual block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输入输出维度一致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全卷积网络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fully convolutional network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7E900B-7404-4D21-BE76-3A61417FC7BE}"/>
              </a:ext>
            </a:extLst>
          </p:cNvPr>
          <p:cNvSpPr txBox="1"/>
          <p:nvPr/>
        </p:nvSpPr>
        <p:spPr>
          <a:xfrm>
            <a:off x="2941982" y="1360086"/>
            <a:ext cx="592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CNN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实现序列建模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低内存、并行、可变感受野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A148E-D905-4A13-8AB4-55DA163E4EA6}"/>
              </a:ext>
            </a:extLst>
          </p:cNvPr>
          <p:cNvSpPr txBox="1"/>
          <p:nvPr/>
        </p:nvSpPr>
        <p:spPr>
          <a:xfrm>
            <a:off x="265044" y="5986387"/>
            <a:ext cx="1127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1.An Empirical Evaluation of Generic Convolutional and Recurrent Networks  for Sequence Modeling     </a:t>
            </a:r>
            <a:r>
              <a:rPr lang="en-US" altLang="zh-CN" i="1" dirty="0">
                <a:latin typeface="Palatino Linotype" panose="02040502050505030304" pitchFamily="18" charset="0"/>
                <a:ea typeface="楷体" panose="02010609060101010101" pitchFamily="49" charset="-122"/>
              </a:rPr>
              <a:t>Facebook</a:t>
            </a:r>
            <a:r>
              <a:rPr lang="zh-CN" altLang="en-US" i="1" dirty="0">
                <a:latin typeface="Palatino Linotype" panose="0204050205050503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i="1" dirty="0">
                <a:latin typeface="Palatino Linotype" panose="02040502050505030304" pitchFamily="18" charset="0"/>
                <a:ea typeface="楷体" panose="02010609060101010101" pitchFamily="49" charset="-122"/>
              </a:rPr>
              <a:t>Google</a:t>
            </a:r>
            <a:endParaRPr lang="zh-CN" altLang="en-US" i="1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1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08174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时序卷积网络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TCN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D772883-6A7D-4A90-9337-2A7E2252D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895" y="1656521"/>
            <a:ext cx="10827026" cy="45587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causal convolutions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dilated convolutions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AA7F1A-1833-46EA-9AC7-3850AA72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68" y="2576098"/>
            <a:ext cx="4006919" cy="8529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1AA080-68B5-4781-969D-3EE85E43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85" y="4530794"/>
            <a:ext cx="3900902" cy="8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583</Words>
  <Application>Microsoft Office PowerPoint</Application>
  <PresentationFormat>宽屏</PresentationFormat>
  <Paragraphs>138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LinLibertineT</vt:lpstr>
      <vt:lpstr>等线</vt:lpstr>
      <vt:lpstr>等线 Light</vt:lpstr>
      <vt:lpstr>楷体</vt:lpstr>
      <vt:lpstr>Arial</vt:lpstr>
      <vt:lpstr>Cambria Math</vt:lpstr>
      <vt:lpstr>Palatino Linotype</vt:lpstr>
      <vt:lpstr>Wingdings</vt:lpstr>
      <vt:lpstr>Office 主题​​</vt:lpstr>
      <vt:lpstr>"Hierarchical Temporal Convolutional Networks for dynamic recommender system"</vt:lpstr>
      <vt:lpstr>背景</vt:lpstr>
      <vt:lpstr>Idea</vt:lpstr>
      <vt:lpstr>贡献</vt:lpstr>
      <vt:lpstr>模型</vt:lpstr>
      <vt:lpstr>模型</vt:lpstr>
      <vt:lpstr>GRU</vt:lpstr>
      <vt:lpstr>时序卷积网络〖"TCN" 〗^1</vt:lpstr>
      <vt:lpstr>时序卷积网络TCN</vt:lpstr>
      <vt:lpstr>时序卷积网络TCN</vt:lpstr>
      <vt:lpstr>时序卷积网络TCN</vt:lpstr>
      <vt:lpstr>实时更新-GCN</vt:lpstr>
      <vt:lpstr>模型训练</vt:lpstr>
      <vt:lpstr>实验</vt:lpstr>
      <vt:lpstr>实验</vt:lpstr>
      <vt:lpstr>实验</vt:lpstr>
      <vt:lpstr>实验</vt:lpstr>
      <vt:lpstr>实验</vt:lpstr>
      <vt:lpstr>规格严格，功夫到家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Ju</dc:creator>
  <cp:lastModifiedBy>Xin Ju</cp:lastModifiedBy>
  <cp:revision>132</cp:revision>
  <dcterms:created xsi:type="dcterms:W3CDTF">2019-12-11T13:23:31Z</dcterms:created>
  <dcterms:modified xsi:type="dcterms:W3CDTF">2020-04-03T08:13:31Z</dcterms:modified>
</cp:coreProperties>
</file>