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8" r:id="rId2"/>
    <p:sldId id="294" r:id="rId3"/>
    <p:sldId id="295" r:id="rId4"/>
    <p:sldId id="286" r:id="rId5"/>
    <p:sldId id="287" r:id="rId6"/>
    <p:sldId id="288" r:id="rId7"/>
    <p:sldId id="289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70" r:id="rId16"/>
    <p:sldId id="292" r:id="rId17"/>
    <p:sldId id="297" r:id="rId18"/>
    <p:sldId id="296" r:id="rId19"/>
    <p:sldId id="290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3A9"/>
    <a:srgbClr val="116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3096D-FDEA-446D-9508-151E3CAA26C1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17C7F-8C12-45D0-85D9-50751BF73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Assuming: the model can select the operation only when the network weights are properly learned so that can "make its proper decision"α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17C7F-8C12-45D0-85D9-50751BF73F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4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CD247243-602B-452C-935A-237E64D50C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47604" y="136525"/>
            <a:ext cx="1612392" cy="13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CAA3AF-34FB-4C19-AD6B-D6D99C402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b="1" i="0" baseline="0">
                <a:latin typeface="Arial" panose="020B0604020202020204" pitchFamily="34" charset="0"/>
                <a:ea typeface="新宋体" panose="0201060903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25C91-41DD-402F-A373-C41FC1BAE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6CB4D-E679-4979-8891-90B447EC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8AE5-00B6-4C55-9056-4C8DE3F80DE4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5449D-7679-4713-86EC-0B883064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5820F-C980-416F-9AFA-BE79D894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A0787B-ABDB-4CEE-913F-F539CED40104}"/>
              </a:ext>
            </a:extLst>
          </p:cNvPr>
          <p:cNvCxnSpPr/>
          <p:nvPr userDrawn="1"/>
        </p:nvCxnSpPr>
        <p:spPr>
          <a:xfrm>
            <a:off x="1524000" y="3564364"/>
            <a:ext cx="9144000" cy="0"/>
          </a:xfrm>
          <a:prstGeom prst="line">
            <a:avLst/>
          </a:prstGeom>
          <a:ln w="28575">
            <a:solidFill>
              <a:srgbClr val="11628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A3BD3D1-0341-47CB-BBAE-09EC8AB8ACBF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28575">
            <a:solidFill>
              <a:srgbClr val="11628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8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F0FF5D-A16E-4D5E-9F48-AD398575B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7F08D-3628-4FF5-9C9E-D737292B9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488BE-5937-432A-8BF8-0CCB54AD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0238-5675-4174-BE70-233C194888FC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6AFA7-0425-4E40-927A-C5F062BA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E84D4-41BE-48A8-BD29-486AEF92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A77-35D1-48B8-BA2E-E66D608E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374"/>
            <a:ext cx="10515600" cy="1084926"/>
          </a:xfrm>
        </p:spPr>
        <p:txBody>
          <a:bodyPr>
            <a:normAutofit/>
          </a:bodyPr>
          <a:lstStyle>
            <a:lvl1pPr>
              <a:defRPr sz="2600" u="dbl" baseline="0">
                <a:solidFill>
                  <a:srgbClr val="11628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29CA1-85CE-4A87-8873-F93EE817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587"/>
            <a:ext cx="10515600" cy="5138056"/>
          </a:xfrm>
        </p:spPr>
        <p:txBody>
          <a:bodyPr/>
          <a:lstStyle>
            <a:lvl1pPr>
              <a:lnSpc>
                <a:spcPct val="150000"/>
              </a:lnSpc>
              <a:buClr>
                <a:srgbClr val="116280"/>
              </a:buClr>
              <a:defRPr sz="24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defRPr sz="200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defRPr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E4E70-C029-467E-9C7D-174E7F95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26CA-04FB-41FE-B308-3E00760885D1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27357-9B9E-42A7-9341-59B72E5A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C75F0-10B4-450B-BFCB-045E8A6F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 b="0" cap="none" spc="0">
                <a:ln>
                  <a:noFill/>
                </a:ln>
                <a:solidFill>
                  <a:srgbClr val="116280"/>
                </a:solidFill>
                <a:effectLst/>
              </a:defRPr>
            </a:lvl1pPr>
          </a:lstStyle>
          <a:p>
            <a:fld id="{79829009-82E0-4E23-880B-089107F0F7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0C305E3-5FEB-4A67-AAF7-148B8FF4AA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47604" y="136525"/>
            <a:ext cx="1612392" cy="13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3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48E28-0C98-4FA2-A77D-7BFF403A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0472"/>
            <a:ext cx="5181600" cy="4686491"/>
          </a:xfrm>
        </p:spPr>
        <p:txBody>
          <a:bodyPr/>
          <a:lstStyle>
            <a:lvl1pPr>
              <a:buClr>
                <a:srgbClr val="116280"/>
              </a:buClr>
              <a:defRPr sz="24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55609-720C-44B7-92C0-0CF02A2F4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0472"/>
            <a:ext cx="5181600" cy="4686491"/>
          </a:xfrm>
        </p:spPr>
        <p:txBody>
          <a:bodyPr/>
          <a:lstStyle>
            <a:lvl1pPr marL="0" indent="0">
              <a:buClr>
                <a:srgbClr val="116280"/>
              </a:buClr>
              <a:buNone/>
              <a:defRPr lang="zh-CN" altLang="en-US" sz="2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85800" indent="-228600">
              <a:defRPr lang="zh-CN" alt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>
              <a:defRPr lang="zh-CN" altLang="en-US" sz="1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>
              <a:defRPr lang="zh-CN" altLang="en-US" sz="1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indent="0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单击此处编辑母版文本样式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三级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四级</a:t>
            </a:r>
          </a:p>
          <a:p>
            <a:pPr lvl="4"/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FB0F3-BF5F-4BA2-A879-0E6C21A8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41D9-E889-4194-995A-7A084247DFCB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81935-3901-4D9B-959F-AE5F04F6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1DAFC-F182-4E52-8D7E-DF14FCBD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116280"/>
                </a:solidFill>
              </a:defRPr>
            </a:lvl1pPr>
          </a:lstStyle>
          <a:p>
            <a:fld id="{79829009-82E0-4E23-880B-089107F0F7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9F0F0DE-3FA1-4F2C-B528-865C3F6944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47604" y="136525"/>
            <a:ext cx="1612392" cy="13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AF4FF480-D47C-4B58-B212-A91891BF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374"/>
            <a:ext cx="10515600" cy="1084926"/>
          </a:xfrm>
        </p:spPr>
        <p:txBody>
          <a:bodyPr>
            <a:normAutofit/>
          </a:bodyPr>
          <a:lstStyle>
            <a:lvl1pPr>
              <a:defRPr sz="2600" u="dbl" baseline="0">
                <a:solidFill>
                  <a:srgbClr val="11628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033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66A88-F701-4F31-9A2C-F51EB7458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85014"/>
            <a:ext cx="5157787" cy="632269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BC99C-9CDC-461E-AE42-E3FA1E73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7535"/>
            <a:ext cx="5157787" cy="3839248"/>
          </a:xfrm>
        </p:spPr>
        <p:txBody>
          <a:bodyPr/>
          <a:lstStyle>
            <a:lvl1pPr>
              <a:buClr>
                <a:srgbClr val="116280"/>
              </a:buClr>
              <a:defRPr sz="2200" b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399324-0E66-41BA-8163-D495E5F3B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385014"/>
            <a:ext cx="5183188" cy="641048"/>
          </a:xfrm>
        </p:spPr>
        <p:txBody>
          <a:bodyPr anchor="b">
            <a:normAutofit/>
          </a:bodyPr>
          <a:lstStyle>
            <a:lvl1pPr marL="0" indent="0">
              <a:buNone/>
              <a:defRPr lang="zh-CN" altLang="en-US" sz="2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7ACC0-F81D-40E5-A528-3E603D420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7535"/>
            <a:ext cx="5183188" cy="4022128"/>
          </a:xfrm>
        </p:spPr>
        <p:txBody>
          <a:bodyPr/>
          <a:lstStyle>
            <a:lvl1pPr marL="0" indent="0">
              <a:buClr>
                <a:srgbClr val="116280"/>
              </a:buClr>
              <a:buNone/>
              <a:defRPr lang="zh-CN" altLang="en-US" sz="22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85800" indent="-228600">
              <a:defRPr lang="zh-CN" alt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>
              <a:defRPr lang="zh-CN" altLang="en-US" sz="1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>
              <a:defRPr lang="zh-CN" altLang="en-US" sz="1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indent="0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单击此处编辑母版文本样式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三级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四级</a:t>
            </a:r>
          </a:p>
          <a:p>
            <a:pPr lvl="4"/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DE114-4F94-4677-A621-EF70642E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3BD-9685-4DE4-91E2-C27136431463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F7A7F-B8AE-49F2-8DE8-157A61FC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FC77BA-783C-458B-9F4F-69CD6C8E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116280"/>
                </a:solidFill>
              </a:defRPr>
            </a:lvl1pPr>
          </a:lstStyle>
          <a:p>
            <a:fld id="{79829009-82E0-4E23-880B-089107F0F7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403DDC-60B4-4C8F-92E8-E1BA8BDECB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47604" y="136525"/>
            <a:ext cx="1612392" cy="13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AF6D0DDC-80AB-4F88-9F7C-C0050452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374"/>
            <a:ext cx="10515600" cy="1084926"/>
          </a:xfrm>
        </p:spPr>
        <p:txBody>
          <a:bodyPr>
            <a:normAutofit/>
          </a:bodyPr>
          <a:lstStyle>
            <a:lvl1pPr>
              <a:defRPr sz="2600" u="dbl" baseline="0">
                <a:solidFill>
                  <a:srgbClr val="11628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722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B17C-220B-4546-9412-0B74E288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5ACB50-4196-48F4-BC7C-15D3A84B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692-B9F5-4A00-BCD3-D069FE69C863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41A553-EAD4-4126-99C5-3A0ECF4D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DD6CC0-5EE1-4809-B51B-709B6E21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5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1E58FE-AC2E-42F4-B0E1-AE0F0844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A489-22FC-4006-8647-25E9E29B5134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6974FC-FE2B-42F7-AECC-0090B5A9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0917E-64ED-4867-9A06-01FDF3F4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FEF0-8CBA-42A2-AB9E-432D82A3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4B8C1-2791-4E14-813D-2CB5FD76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1AE2C-0BEB-4C4D-9BC8-3DBD6CAD3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E4C2F-21E9-4D1F-8422-14BEEB6C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A5D8-4FA1-49AF-8DF4-D03207C88CD2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7BDAD-DEED-49AA-830B-29281CE6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9FD8A-D1BB-443D-922B-3A7CC83C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4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53121-46AC-490B-9A56-E08FE694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EF203-D704-41A2-A985-2DF93DD9F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5D13D-C033-4840-8BEA-4AA60EF6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12515-C60E-40EE-9FEE-5F3412E1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7ABD-C3A4-42BB-98DF-14A5E6B1B62D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2E626-E542-4B8A-A66C-B7D6F9CD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912D1-0C80-43FD-BD05-E0E7F6F7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0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C96A-73F2-4848-8AA5-A163F63C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1EEA9-4042-4BB1-9A73-90711145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F2309-43CD-4EDF-807A-34F52937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E3F2-C7CF-4C6C-80D4-0723CF9ED059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C96E2-B19D-4722-B595-3BDFC7AB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8B1A7-6372-4C3F-8988-40620EAF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0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4D7F96-F591-4974-BD0A-D3510688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01715-0CDB-4488-9950-443AF393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B1A54-94AF-4C99-AE52-DD24A66EA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EBEF-37C4-4F79-A466-ADC4B4E1E0BA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3A710-4E06-4B16-9633-DD567576E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4B34E-7680-4024-AA4A-5C4180E18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9009-82E0-4E23-880B-089107F0F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5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9764048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meituan.com/2016/03/03/deep-understanding-of-ffm-principles-and-practices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34879333" TargetMode="Externa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51BB6-2E5D-4215-BED8-17B06D2D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75" y="1727659"/>
            <a:ext cx="10360050" cy="1308301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CN" dirty="0" err="1">
                <a:ln w="22225">
                  <a:noFill/>
                  <a:prstDash val="solid"/>
                </a:ln>
                <a:solidFill>
                  <a:srgbClr val="1783A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AutoFIS</a:t>
            </a:r>
            <a:r>
              <a:rPr lang="en-US" altLang="zh-CN" dirty="0">
                <a:ln w="22225">
                  <a:noFill/>
                  <a:prstDash val="solid"/>
                </a:ln>
                <a:solidFill>
                  <a:srgbClr val="1783A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 Automatic Feature Interaction Selection in</a:t>
            </a:r>
            <a:br>
              <a:rPr lang="en-US" altLang="zh-CN" dirty="0">
                <a:ln w="22225">
                  <a:noFill/>
                  <a:prstDash val="solid"/>
                </a:ln>
                <a:solidFill>
                  <a:srgbClr val="1783A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CN" dirty="0">
                <a:ln w="22225">
                  <a:noFill/>
                  <a:prstDash val="solid"/>
                </a:ln>
                <a:solidFill>
                  <a:srgbClr val="1783A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Factorization Models for Click-Through Rate Prediction</a:t>
            </a:r>
            <a:endParaRPr lang="zh-CN" altLang="en-US" dirty="0">
              <a:ln w="22225">
                <a:noFill/>
                <a:prstDash val="solid"/>
              </a:ln>
              <a:solidFill>
                <a:srgbClr val="1783A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379FD-6180-41F8-AD7D-30B066FC0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040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783A9"/>
                </a:solidFill>
              </a:rPr>
              <a:t>Speaker</a:t>
            </a:r>
            <a:r>
              <a:rPr lang="zh-CN" altLang="en-US" dirty="0">
                <a:solidFill>
                  <a:srgbClr val="1783A9"/>
                </a:solidFill>
              </a:rPr>
              <a:t>：</a:t>
            </a:r>
            <a:r>
              <a:rPr lang="en-US" altLang="zh-CN" dirty="0" err="1">
                <a:solidFill>
                  <a:srgbClr val="1783A9"/>
                </a:solidFill>
              </a:rPr>
              <a:t>Liqi</a:t>
            </a:r>
            <a:r>
              <a:rPr lang="en-US" altLang="zh-CN" dirty="0">
                <a:solidFill>
                  <a:srgbClr val="1783A9"/>
                </a:solidFill>
              </a:rPr>
              <a:t> Yang</a:t>
            </a:r>
          </a:p>
          <a:p>
            <a:pPr>
              <a:lnSpc>
                <a:spcPct val="150000"/>
              </a:lnSpc>
              <a:tabLst>
                <a:tab pos="5467350" algn="l"/>
              </a:tabLst>
            </a:pPr>
            <a:r>
              <a:rPr lang="en-US" altLang="zh-CN" dirty="0">
                <a:solidFill>
                  <a:srgbClr val="1783A9"/>
                </a:solidFill>
              </a:rPr>
              <a:t>Date: 2020/06/05</a:t>
            </a:r>
            <a:endParaRPr lang="zh-CN" altLang="en-US" dirty="0">
              <a:solidFill>
                <a:srgbClr val="1783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3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BC50F1-B841-4E2C-96D8-30777260A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85014"/>
            <a:ext cx="6764915" cy="63226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Transferability of the Selected Feature Interactions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DEFDCDA-7E4C-4319-A132-712CA8B72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06595" y="2631431"/>
            <a:ext cx="5952115" cy="255478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D7AC2-D9FF-4A81-942E-8C14643E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45DE878-8B51-49B4-A3C1-34A89028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47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3D76E3-42FD-46F9-B929-4E3DC9FC5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The Effectiveness of Feature Interaction</a:t>
            </a:r>
          </a:p>
          <a:p>
            <a:r>
              <a:rPr lang="en-US" altLang="zh-CN" dirty="0"/>
              <a:t>Selected by </a:t>
            </a:r>
            <a:r>
              <a:rPr lang="en-US" altLang="zh-CN" dirty="0" err="1"/>
              <a:t>AutoFIS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76D46-DA68-42FA-816D-FC0DC2E537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Real data</a:t>
            </a: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2EBB2-E2CB-45A1-A0AC-12040D41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183985-CFB8-4149-86D5-92DB572A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F2AE4C-47EC-4F24-998E-19BFF366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41" y="2732297"/>
            <a:ext cx="6134100" cy="3152775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CDABA62-F9B5-487F-9A53-40C4CC315A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07909" y="3271532"/>
            <a:ext cx="5183188" cy="13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64316CAA-19C9-4D9B-A186-298E150E26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28854" y="616968"/>
            <a:ext cx="5183188" cy="2753568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3D76E3-42FD-46F9-B929-4E3DC9FC5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The Effectiveness of Feature Interaction</a:t>
            </a:r>
          </a:p>
          <a:p>
            <a:r>
              <a:rPr lang="en-US" altLang="zh-CN" dirty="0"/>
              <a:t>Selected by </a:t>
            </a:r>
            <a:r>
              <a:rPr lang="en-US" altLang="zh-CN" dirty="0" err="1"/>
              <a:t>AutoFIS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76D46-DA68-42FA-816D-FC0DC2E537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Synthetic Data.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2EBB2-E2CB-45A1-A0AC-12040D41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183985-CFB8-4149-86D5-92DB572A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07623B-D10D-4642-A732-76E2BB7A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85" y="2797950"/>
            <a:ext cx="3311669" cy="1514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47750F9-AD60-4AD7-8A51-CBA55DFC4D1A}"/>
                  </a:ext>
                </a:extLst>
              </p:cNvPr>
              <p:cNvSpPr/>
              <p:nvPr/>
            </p:nvSpPr>
            <p:spPr>
              <a:xfrm>
                <a:off x="1025236" y="4462841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zh-CN" dirty="0">
                    <a:latin typeface="LinLibertineT"/>
                  </a:rPr>
                  <a:t>randomly sampled from </a:t>
                </a:r>
                <a:r>
                  <a:rPr lang="en-US" altLang="zh-CN" dirty="0">
                    <a:latin typeface="LinLibertineI"/>
                  </a:rPr>
                  <a:t>N </a:t>
                </a:r>
                <a:r>
                  <a:rPr lang="en-US" altLang="zh-CN" dirty="0">
                    <a:latin typeface="LinLibertineT"/>
                  </a:rPr>
                  <a:t>categories </a:t>
                </a:r>
                <a:r>
                  <a:rPr lang="en-US" altLang="zh-CN" dirty="0" err="1">
                    <a:latin typeface="LinLibertineT"/>
                  </a:rPr>
                  <a:t>of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LinLibertineI"/>
                  </a:rPr>
                  <a:t> </a:t>
                </a:r>
                <a:r>
                  <a:rPr lang="en-US" altLang="zh-CN" dirty="0">
                    <a:latin typeface="LinLibertineT"/>
                  </a:rPr>
                  <a:t>fields.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47750F9-AD60-4AD7-8A51-CBA55DFC4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4462841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933CFF98-2D52-4A45-BAD1-E83275A63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957" y="4041966"/>
            <a:ext cx="4959928" cy="24412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9CE0597-B5BC-4903-A98E-E70916A647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18"/>
          <a:stretch/>
        </p:blipFill>
        <p:spPr>
          <a:xfrm>
            <a:off x="1025236" y="5149430"/>
            <a:ext cx="3641148" cy="10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7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77391B-3B2F-4F74-8621-C5B6A6980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A/B test</a:t>
            </a:r>
            <a:r>
              <a:rPr lang="zh-CN" altLang="en-US" dirty="0"/>
              <a:t>： </a:t>
            </a:r>
            <a:r>
              <a:rPr lang="en-US" altLang="zh-CN" sz="1800" dirty="0" err="1"/>
              <a:t>DeepFM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AutoDeepFM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8449765-0D6D-473E-AD35-F2FD7CAE61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15505" y="2406454"/>
            <a:ext cx="5157787" cy="315245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686C2-1BFF-4E9B-97CC-3B044228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6A1F125-652A-4217-A07C-404E3FCC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17A830-3E19-41AB-83BD-151FE702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505" y="5948078"/>
            <a:ext cx="61150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B00D41-03B2-48AB-B2AC-3501C0B43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1A21B5-50BF-43FE-A347-EC2A3B61E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Stability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estimation across different seeds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Dataset</a:t>
                </a:r>
                <a:r>
                  <a:rPr lang="zh-CN" altLang="en-US" sz="1600" dirty="0"/>
                  <a:t>： </a:t>
                </a:r>
                <a:r>
                  <a:rPr lang="en-US" altLang="zh-CN" sz="1600" dirty="0" err="1"/>
                  <a:t>Avazu</a:t>
                </a:r>
                <a:endParaRPr lang="en-US" altLang="zh-CN" sz="1600" dirty="0"/>
              </a:p>
              <a:p>
                <a:pPr marL="457200" lvl="1" indent="0">
                  <a:buNone/>
                </a:pPr>
                <a:r>
                  <a:rPr lang="en-US" altLang="zh-CN" sz="1600" dirty="0"/>
                  <a:t>Pearson correlation of </a:t>
                </a:r>
                <a14:m>
                  <m:oMath xmlns:m="http://schemas.openxmlformats.org/officeDocument/2006/math">
                    <m:r>
                      <a:rPr lang="el-GR" altLang="zh-CN" sz="16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600" dirty="0"/>
                  <a:t>：</a:t>
                </a:r>
                <a:r>
                  <a:rPr lang="en-US" altLang="zh-CN" sz="1600" dirty="0"/>
                  <a:t>0.86</a:t>
                </a:r>
              </a:p>
              <a:p>
                <a:pPr marL="457200" lvl="1" indent="0">
                  <a:buNone/>
                </a:pPr>
                <a:r>
                  <a:rPr lang="en-US" altLang="zh-CN" sz="1600" dirty="0"/>
                  <a:t>Remove BN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0.65</a:t>
                </a:r>
              </a:p>
              <a:p>
                <a:pPr marL="457200" lvl="1" indent="0">
                  <a:buNone/>
                </a:pPr>
                <a:endParaRPr lang="en-US" altLang="zh-CN" sz="1800" dirty="0"/>
              </a:p>
              <a:p>
                <a:r>
                  <a:rPr lang="en-US" altLang="zh-CN" dirty="0"/>
                  <a:t>One-level V.S. bi-level optimization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1A21B5-50BF-43FE-A347-EC2A3B61E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18" t="-1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55685-F99A-40C6-905E-E130A0307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8656" y="1727934"/>
            <a:ext cx="5183188" cy="64104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Clr>
                <a:srgbClr val="1783A9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Effectiveness of components in </a:t>
            </a:r>
            <a:r>
              <a:rPr lang="en-US" altLang="zh-CN" dirty="0" err="1"/>
              <a:t>AutoFIS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09A3A7A-5104-43B5-8274-8F3DFDC0A3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1492" y="2321499"/>
            <a:ext cx="5475705" cy="439997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FD846-71A0-4C14-9697-189633B6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F4EA444-A489-49E3-8311-A804A074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76374"/>
            <a:ext cx="10515600" cy="1084926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BC5A6E-7952-4F5E-9832-744544E65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50" y="4589841"/>
            <a:ext cx="5588577" cy="18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5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13664A2-EDA3-4A32-A76A-ED6AECA6ACAE}"/>
              </a:ext>
            </a:extLst>
          </p:cNvPr>
          <p:cNvSpPr/>
          <p:nvPr/>
        </p:nvSpPr>
        <p:spPr>
          <a:xfrm>
            <a:off x="3618222" y="4001809"/>
            <a:ext cx="4534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1628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11628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EBCB01-DCE6-476B-82C4-5E0ED5C11C6D}"/>
              </a:ext>
            </a:extLst>
          </p:cNvPr>
          <p:cNvSpPr/>
          <p:nvPr/>
        </p:nvSpPr>
        <p:spPr>
          <a:xfrm>
            <a:off x="2641598" y="1314517"/>
            <a:ext cx="64877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11628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 for your listening!</a:t>
            </a:r>
            <a:endParaRPr lang="zh-CN" alt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11628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60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81EF38-DB4E-430E-A3F5-AD0B259A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74" y="4127091"/>
            <a:ext cx="7775798" cy="34094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739B706-1C8C-4759-AAC8-F6AAEDD8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Architecture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314B-B432-47DB-9282-0C1C1D374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对于深度学习说，超参数主要可为两类：一类是训练参数（如</a:t>
            </a:r>
            <a:r>
              <a:rPr lang="en-US" altLang="zh-CN" sz="1600" dirty="0"/>
              <a:t>learning rate</a:t>
            </a:r>
            <a:r>
              <a:rPr lang="zh-CN" altLang="en-US" sz="1600" dirty="0"/>
              <a:t>，</a:t>
            </a:r>
            <a:r>
              <a:rPr lang="en-US" altLang="zh-CN" sz="1600" dirty="0"/>
              <a:t>batch size</a:t>
            </a:r>
            <a:r>
              <a:rPr lang="zh-CN" altLang="en-US" sz="1600" dirty="0"/>
              <a:t>，</a:t>
            </a:r>
            <a:r>
              <a:rPr lang="en-US" altLang="zh-CN" sz="1600" dirty="0"/>
              <a:t>weight decay</a:t>
            </a:r>
            <a:r>
              <a:rPr lang="zh-CN" altLang="en-US" sz="1600" dirty="0"/>
              <a:t>等）；另一类是定义网络结构的参数（比如有几层，每层是啥算子，卷积中的</a:t>
            </a:r>
            <a:r>
              <a:rPr lang="en-US" altLang="zh-CN" sz="1600" dirty="0"/>
              <a:t>filter size</a:t>
            </a:r>
            <a:r>
              <a:rPr lang="zh-CN" altLang="en-US" sz="1600" dirty="0"/>
              <a:t>等），它具有维度高，离散且相互依赖等特点。前者的自动调优仍是</a:t>
            </a:r>
            <a:r>
              <a:rPr lang="en-US" altLang="zh-CN" sz="1600" dirty="0"/>
              <a:t>HO</a:t>
            </a:r>
            <a:r>
              <a:rPr lang="zh-CN" altLang="en-US" sz="1600" dirty="0"/>
              <a:t>的范畴，而后者的自动调优一般称为网络架构搜索（</a:t>
            </a:r>
            <a:r>
              <a:rPr lang="en-US" altLang="zh-CN" sz="1600" dirty="0"/>
              <a:t>Neural Architecture Search</a:t>
            </a:r>
            <a:r>
              <a:rPr lang="zh-CN" altLang="en-US" sz="1600" dirty="0"/>
              <a:t>，</a:t>
            </a:r>
            <a:r>
              <a:rPr lang="en-US" altLang="zh-CN" sz="1600" dirty="0"/>
              <a:t>NAS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基于梯度的方法：这是比较新的一类方法。如果搜索空间连续，目标函数可微，那基于梯度信息可以更有效地搜索。</a:t>
            </a:r>
            <a:r>
              <a:rPr lang="en-US" altLang="zh-CN" sz="1600" dirty="0"/>
              <a:t>DARTS</a:t>
            </a:r>
            <a:r>
              <a:rPr lang="zh-CN" altLang="en-US" sz="1600" dirty="0"/>
              <a:t>：最关键的</a:t>
            </a:r>
            <a:r>
              <a:rPr lang="en-US" altLang="zh-CN" sz="1600" dirty="0"/>
              <a:t>trick</a:t>
            </a:r>
            <a:r>
              <a:rPr lang="zh-CN" altLang="en-US" sz="1600" dirty="0"/>
              <a:t>是将候选操作使用</a:t>
            </a:r>
            <a:r>
              <a:rPr lang="en-US" altLang="zh-CN" sz="1600" dirty="0" err="1"/>
              <a:t>softmax</a:t>
            </a:r>
            <a:r>
              <a:rPr lang="zh-CN" altLang="en-US" sz="1600" dirty="0"/>
              <a:t>函数进行混合。这样就将搜索空间变成了连续空间，目标函数成为了可微函数。这样就可以用基于梯度的优化方法找寻最优结构了。搜索结束后，这些混合的操作会被权重最大的操作替代，形成最终的结果网络</a:t>
            </a:r>
          </a:p>
          <a:p>
            <a:r>
              <a:rPr lang="en-US" altLang="zh-CN" sz="1600" dirty="0"/>
              <a:t>https://blog.csdn.net/jinzhuojun/article/details/84698471</a:t>
            </a: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28A48D-FC26-49DA-A0C7-D922F88D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24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D95D0-3F19-4FAC-B105-6FA2A090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DARTS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C74B01-DC13-4E08-A846-0B67F0CA5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24" y="1582737"/>
            <a:ext cx="6759354" cy="513873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22523-50E1-4ADD-BCC3-D7EC9176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7A1B83-D287-4A21-AC40-3C613543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78" y="1582737"/>
            <a:ext cx="7772400" cy="31146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13A1EF-F835-4C87-AB34-C9C547F11257}"/>
              </a:ext>
            </a:extLst>
          </p:cNvPr>
          <p:cNvSpPr/>
          <p:nvPr/>
        </p:nvSpPr>
        <p:spPr>
          <a:xfrm>
            <a:off x="6961078" y="6379686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https://zhuanlan.zhihu.com/p/97640485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46F7E6-5F4E-42FE-BA06-7B72772F149D}"/>
              </a:ext>
            </a:extLst>
          </p:cNvPr>
          <p:cNvSpPr/>
          <p:nvPr/>
        </p:nvSpPr>
        <p:spPr>
          <a:xfrm>
            <a:off x="6735517" y="5926300"/>
            <a:ext cx="569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微软雅黑" panose="020B0503020204020204" pitchFamily="34" charset="-122"/>
              </a:rPr>
              <a:t>2019</a:t>
            </a:r>
            <a:r>
              <a:rPr lang="en-US" altLang="zh-CN" dirty="0">
                <a:ea typeface="微软雅黑" panose="020B0503020204020204" pitchFamily="34" charset="-122"/>
              </a:rPr>
              <a:t>ICLR</a:t>
            </a:r>
            <a:r>
              <a:rPr lang="zh-CN" altLang="zh-CN" dirty="0">
                <a:ea typeface="微软雅黑" panose="020B0503020204020204" pitchFamily="34" charset="-122"/>
              </a:rPr>
              <a:t>. DARTS: Differentiabl</a:t>
            </a:r>
            <a:r>
              <a:rPr lang="en-US" altLang="zh-CN" dirty="0">
                <a:ea typeface="微软雅黑" panose="020B0503020204020204" pitchFamily="34" charset="-122"/>
              </a:rPr>
              <a:t>e Architecture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82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4FE2B-AEBE-4B87-84E4-D2833BF6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68B734-9B21-4FC9-B176-BFFAA6380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80" y="1402871"/>
            <a:ext cx="10920640" cy="469859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44849-32B3-48B5-999D-C959F4C1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41C970-A9E5-4327-8FBC-34ABC8EF7C65}"/>
              </a:ext>
            </a:extLst>
          </p:cNvPr>
          <p:cNvSpPr/>
          <p:nvPr/>
        </p:nvSpPr>
        <p:spPr>
          <a:xfrm>
            <a:off x="747251" y="6075144"/>
            <a:ext cx="6823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  <a:hlinkClick r:id="rId3"/>
              </a:rPr>
              <a:t>https://tech.meituan.com/2016/03/03/deep-understanding-of-ffm-principles-and-practices.html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08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D2365B6-39F9-4F39-9C1A-790619B0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36" y="3391300"/>
            <a:ext cx="3908365" cy="29415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90318D-A863-466C-90EF-6B1D476C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Normalization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8D5F9-6CD4-4C89-B57A-C83013BC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一方面，当底层网络中参数发生微弱变化时，由于每一层中的线性变换与非线性激活映射，这些微弱变化随着网络层数的加深而被放大（类似蝴蝶效应）；另一方面，参数的变化导致每一层的输入分布会发生改变，进而上层的网络需要不停地去适应这些分布变化，使得我们的模型训练变得困难。上述这一现象叫做</a:t>
            </a:r>
            <a:r>
              <a:rPr lang="en-US" altLang="zh-CN" sz="1600" dirty="0"/>
              <a:t>Internal Covariate Shift</a:t>
            </a:r>
            <a:r>
              <a:rPr lang="zh-CN" altLang="en-US" sz="1600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D9EBE-5430-4B6E-B44E-B701AB7F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487E1256-069B-4B7D-BAA8-2F2933A3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386" y="2271400"/>
            <a:ext cx="2689304" cy="167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49C410-3917-47B5-B162-A6C597C19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86" y="3292400"/>
            <a:ext cx="5185750" cy="25473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BDA432-7750-4017-8E24-811A509CF1D3}"/>
              </a:ext>
            </a:extLst>
          </p:cNvPr>
          <p:cNvSpPr/>
          <p:nvPr/>
        </p:nvSpPr>
        <p:spPr>
          <a:xfrm>
            <a:off x="691957" y="6315102"/>
            <a:ext cx="540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Reference: https://zhuanlan.zhihu.com/p/34879333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5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F3D8863-8E53-476D-9484-B1299EE12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783A9"/>
                </a:solidFill>
              </a:rPr>
              <a:t>Background</a:t>
            </a:r>
            <a:endParaRPr lang="zh-CN" altLang="en-US" dirty="0">
              <a:solidFill>
                <a:srgbClr val="1783A9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9439A-B5F3-4731-93C3-2F131A16E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CTR</a:t>
            </a:r>
          </a:p>
          <a:p>
            <a:pPr lvl="1"/>
            <a:r>
              <a:rPr lang="en-US" altLang="zh-CN" dirty="0"/>
              <a:t>predict the probability of the user clicking on the recommended items </a:t>
            </a:r>
          </a:p>
          <a:p>
            <a:r>
              <a:rPr lang="en-US" altLang="zh-CN" dirty="0"/>
              <a:t>core</a:t>
            </a:r>
          </a:p>
          <a:p>
            <a:pPr marL="457200" lvl="1" indent="0">
              <a:buNone/>
            </a:pPr>
            <a:r>
              <a:rPr lang="en-US" altLang="zh-CN" dirty="0"/>
              <a:t>extract significant low-order and high-order feature interaction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F92CA-1228-413F-91C9-D21EC610F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783A9"/>
                </a:solidFill>
              </a:rPr>
              <a:t>Motivation</a:t>
            </a:r>
            <a:endParaRPr lang="zh-CN" altLang="en-US" dirty="0">
              <a:solidFill>
                <a:srgbClr val="1783A9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ABA749-4826-4442-989B-80B0F716FA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not all interactions are conductive</a:t>
            </a:r>
          </a:p>
          <a:p>
            <a:pPr marL="1143000" lvl="1" indent="-457200">
              <a:buFont typeface="+mj-lt"/>
              <a:buAutoNum type="alphaLcPeriod"/>
            </a:pPr>
            <a:r>
              <a:rPr lang="en-US" altLang="zh-CN" dirty="0"/>
              <a:t>Tree-based method</a:t>
            </a:r>
          </a:p>
          <a:p>
            <a:pPr marL="1143000" lvl="1" indent="-457200">
              <a:buFont typeface="+mj-lt"/>
              <a:buAutoNum type="alphaLcPeriod"/>
            </a:pPr>
            <a:r>
              <a:rPr lang="en-US" altLang="zh-CN" dirty="0"/>
              <a:t>Enumerating, designing manually</a:t>
            </a:r>
          </a:p>
          <a:p>
            <a:pPr lvl="1" indent="0">
              <a:buNone/>
            </a:pPr>
            <a:r>
              <a:rPr lang="en-US" altLang="zh-CN" dirty="0"/>
              <a:t>		Memory, cost,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useless interactions:</a:t>
            </a:r>
          </a:p>
          <a:p>
            <a:pPr lvl="1" indent="0">
              <a:buNone/>
            </a:pPr>
            <a:r>
              <a:rPr lang="en-US" altLang="zh-CN" dirty="0"/>
              <a:t>unnecessary noise and complicate the training process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DE3E4-AEDE-439D-9CC8-892CF473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B79C9ECB-A6E6-4112-AF76-317DEB95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&amp; background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1C9D2C-F5B7-455C-87DB-3C8234FC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85" y="4329881"/>
            <a:ext cx="3695700" cy="2476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BC9C4B3-A09D-494F-8B1F-3C5F27C74504}"/>
              </a:ext>
            </a:extLst>
          </p:cNvPr>
          <p:cNvSpPr/>
          <p:nvPr/>
        </p:nvSpPr>
        <p:spPr>
          <a:xfrm>
            <a:off x="6239950" y="4831939"/>
            <a:ext cx="53724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783A9"/>
                </a:solidFill>
              </a:rPr>
              <a:t>Problem for factorized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removing the useless or even harmful interactions </a:t>
            </a:r>
          </a:p>
          <a:p>
            <a:r>
              <a:rPr lang="en-US" altLang="zh-CN" sz="2000" dirty="0"/>
              <a:t>perform better with reduced computation cost.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A8E2A66-32DF-42BB-A844-175453B2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466" y="3238501"/>
            <a:ext cx="400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8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3499-C376-4900-BC92-7C29A7A5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分类评价指标之</a:t>
            </a:r>
            <a:r>
              <a:rPr lang="en-US" altLang="zh-CN" dirty="0"/>
              <a:t>-AUC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ROC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AFD29E1-306A-4FC5-A4FC-45FDB8059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1782"/>
            <a:ext cx="4699434" cy="303525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CE2E6-C018-473D-A724-2216F331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E3C22D-B98D-4118-BBB8-4AF1B71C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08" y="4897311"/>
            <a:ext cx="4015509" cy="5778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EAF7A08-03CC-4026-A8AD-2E81B1AF654C}"/>
              </a:ext>
            </a:extLst>
          </p:cNvPr>
          <p:cNvSpPr/>
          <p:nvPr/>
        </p:nvSpPr>
        <p:spPr>
          <a:xfrm>
            <a:off x="5522561" y="4298249"/>
            <a:ext cx="57134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AUC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是一个模型评价指标，只能用于二分类模型的评价</a:t>
            </a:r>
            <a:endParaRPr lang="en-US" altLang="zh-CN" sz="1400" dirty="0">
              <a:solidFill>
                <a:srgbClr val="1A1A1A"/>
              </a:solidFill>
              <a:latin typeface="-apple-system"/>
            </a:endParaRPr>
          </a:p>
          <a:p>
            <a:endParaRPr lang="en-US" altLang="zh-CN" sz="1400" dirty="0">
              <a:solidFill>
                <a:srgbClr val="1A1A1A"/>
              </a:solidFill>
              <a:latin typeface="-apple-system"/>
            </a:endParaRPr>
          </a:p>
          <a:p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Accuracy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：需要将概率转为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label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，手动设置阈值，会影响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accuracy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的计算</a:t>
            </a:r>
            <a:endParaRPr lang="zh-CN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5946B9-EEEA-40BA-AE93-0C45C169C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561" y="5426959"/>
            <a:ext cx="6669439" cy="14310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5C34493-E8E0-4A0D-907F-DA933C133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765" y="1671782"/>
            <a:ext cx="2664835" cy="20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0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39A51-8B5A-4C21-B5C2-E1413A73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皮尔逊相关系数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DCF750-75B9-4981-9FE7-8A1DCE85B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4837"/>
            <a:ext cx="9637668" cy="413602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BF684-09E3-438C-97D4-56193C22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38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EA05F-0F6C-4B30-AD6E-E04D98A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分类评价指标之</a:t>
            </a:r>
            <a:r>
              <a:rPr lang="en-US" altLang="zh-CN" dirty="0"/>
              <a:t>log loss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972A00-1620-4270-8B62-26A826A14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0" y="1901322"/>
            <a:ext cx="7966705" cy="420896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89365-FBC0-4C4C-9492-6728E14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5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F3D8863-8E53-476D-9484-B1299EE12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783A9"/>
                </a:solidFill>
              </a:rPr>
              <a:t>Contribution </a:t>
            </a:r>
            <a:endParaRPr lang="zh-CN" altLang="en-US" dirty="0">
              <a:solidFill>
                <a:srgbClr val="1783A9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9439A-B5F3-4731-93C3-2F131A16E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verify that removing the redundant feature interactions is beneficial for RS</a:t>
            </a:r>
          </a:p>
          <a:p>
            <a:r>
              <a:rPr lang="en-US" altLang="zh-CN" dirty="0"/>
              <a:t>two-stage algorithm </a:t>
            </a:r>
            <a:r>
              <a:rPr lang="en-US" altLang="zh-CN" dirty="0" err="1"/>
              <a:t>AutoFIS</a:t>
            </a:r>
            <a:endParaRPr lang="en-US" altLang="zh-CN" dirty="0"/>
          </a:p>
          <a:p>
            <a:pPr lvl="1"/>
            <a:r>
              <a:rPr lang="en-US" altLang="zh-CN" dirty="0"/>
              <a:t>Search space explosion</a:t>
            </a:r>
          </a:p>
          <a:p>
            <a:pPr lvl="1"/>
            <a:r>
              <a:rPr lang="en-US" altLang="zh-CN" dirty="0"/>
              <a:t>Efficient: computational cost, memory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F92CA-1228-413F-91C9-D21EC610F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783A9"/>
                </a:solidFill>
              </a:rPr>
              <a:t>motivation</a:t>
            </a:r>
            <a:endParaRPr lang="zh-CN" altLang="en-US" dirty="0">
              <a:solidFill>
                <a:srgbClr val="1783A9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ABA749-4826-4442-989B-80B0F716FA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not all interactions are conductive</a:t>
            </a:r>
          </a:p>
          <a:p>
            <a:pPr marL="1143000" lvl="1" indent="-457200">
              <a:buFont typeface="+mj-lt"/>
              <a:buAutoNum type="alphaLcPeriod"/>
            </a:pPr>
            <a:r>
              <a:rPr lang="en-US" altLang="zh-CN" dirty="0"/>
              <a:t>Tree-based method</a:t>
            </a:r>
          </a:p>
          <a:p>
            <a:pPr marL="1143000" lvl="1" indent="-457200">
              <a:buFont typeface="+mj-lt"/>
              <a:buAutoNum type="alphaLcPeriod"/>
            </a:pPr>
            <a:r>
              <a:rPr lang="en-US" altLang="zh-CN" dirty="0"/>
              <a:t>Enumerating, designing manually</a:t>
            </a:r>
          </a:p>
          <a:p>
            <a:pPr lvl="1" indent="0">
              <a:buNone/>
            </a:pPr>
            <a:r>
              <a:rPr lang="en-US" altLang="zh-CN" dirty="0"/>
              <a:t>		Memory, cost,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useless interactions:</a:t>
            </a:r>
          </a:p>
          <a:p>
            <a:pPr lvl="1" indent="0">
              <a:buNone/>
            </a:pPr>
            <a:r>
              <a:rPr lang="en-US" altLang="zh-CN" dirty="0"/>
              <a:t>unnecessary noise and complicate the training process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DE3E4-AEDE-439D-9CC8-892CF473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B79C9ECB-A6E6-4112-AF76-317DEB95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083"/>
            <a:ext cx="10515600" cy="1084926"/>
          </a:xfrm>
        </p:spPr>
        <p:txBody>
          <a:bodyPr/>
          <a:lstStyle/>
          <a:p>
            <a:r>
              <a:rPr lang="en-US" altLang="zh-CN" dirty="0"/>
              <a:t>Introduction &amp; background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22835D-78E6-4104-8C5A-4A72814A174E}"/>
              </a:ext>
            </a:extLst>
          </p:cNvPr>
          <p:cNvSpPr/>
          <p:nvPr/>
        </p:nvSpPr>
        <p:spPr>
          <a:xfrm>
            <a:off x="6239950" y="4831939"/>
            <a:ext cx="53724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783A9"/>
                </a:solidFill>
              </a:rPr>
              <a:t>Problem for factorized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removing the useless or even harmful interactions </a:t>
            </a:r>
          </a:p>
          <a:p>
            <a:r>
              <a:rPr lang="en-US" altLang="zh-CN" sz="2000" dirty="0"/>
              <a:t>perform better with reduced computation cost.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06BDB6-E828-47DF-B0DA-62B6EEBC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85" y="4329881"/>
            <a:ext cx="3695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07EE9C-BB23-48D0-998F-712099034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FM models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F98E7B8-5F35-4779-B157-A339DDE6E5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489" y="1970047"/>
            <a:ext cx="11243192" cy="276912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8F705-0954-4E02-84BD-83ABA1B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979156C-D0FB-4EF4-B2A1-380644A3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6440D6-D76A-4D9D-92D0-2C384522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935544"/>
            <a:ext cx="2629189" cy="8469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72B561-539C-41B4-8011-508B626BB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5782531"/>
            <a:ext cx="4476750" cy="6933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48E5A0-BED5-4E3F-B0B5-194B04B571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431"/>
          <a:stretch/>
        </p:blipFill>
        <p:spPr>
          <a:xfrm>
            <a:off x="6383770" y="4814334"/>
            <a:ext cx="3533775" cy="7716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41C768-29A6-4417-82C3-C601093C7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770" y="5585995"/>
            <a:ext cx="3114675" cy="3524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77A115C-7A40-415A-AB87-0A4548F78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444" y="6100626"/>
            <a:ext cx="29813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8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887F6A5-C486-44F3-B999-FDC51DF247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7355" y="1711473"/>
            <a:ext cx="4972050" cy="262890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59C39AA-9BC4-4B49-94F6-F590ADC93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AutoFIS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5FA837-EB43-461D-8BD1-EA710A7A0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 stages</a:t>
            </a:r>
            <a:r>
              <a:rPr lang="zh-CN" altLang="en-US" dirty="0"/>
              <a:t>：</a:t>
            </a:r>
            <a:r>
              <a:rPr lang="en-US" altLang="zh-CN" dirty="0"/>
              <a:t>search,</a:t>
            </a:r>
            <a:r>
              <a:rPr lang="zh-CN" altLang="en-US" dirty="0"/>
              <a:t> </a:t>
            </a:r>
            <a:r>
              <a:rPr lang="en-US" altLang="zh-CN" dirty="0"/>
              <a:t>re-training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719E1FB-16E9-4B94-92E5-9359B83F50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</a:rPr>
              <a:t>Search Stage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Batch Normalization</a:t>
            </a:r>
          </a:p>
          <a:p>
            <a:r>
              <a:rPr lang="en-US" altLang="zh-CN" sz="2000" dirty="0"/>
              <a:t>Reason</a:t>
            </a:r>
            <a:r>
              <a:rPr lang="zh-CN" altLang="en-US" sz="2000" dirty="0"/>
              <a:t>： </a:t>
            </a:r>
            <a:r>
              <a:rPr lang="en-US" altLang="zh-CN" sz="2000" dirty="0"/>
              <a:t>more stable</a:t>
            </a:r>
          </a:p>
          <a:p>
            <a:r>
              <a:rPr lang="en-US" altLang="zh-CN" sz="2000" dirty="0"/>
              <a:t>Original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 this paper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7EA2D-EDAA-41CE-B0DA-3505ED68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7F70CAA-C80A-44D2-8DA6-829391FB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CF1746-011A-45C8-8042-710202EE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69" y="2554287"/>
            <a:ext cx="3752850" cy="733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3DC550-F53C-49F6-80A1-1AAF7EA5C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659" y="3763777"/>
            <a:ext cx="1876425" cy="438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E203BC-66D3-41C9-B131-BD024527D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293" y="4343400"/>
            <a:ext cx="3686175" cy="790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017739-700E-4849-A8E3-9D93D9BC3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851" y="5299053"/>
            <a:ext cx="3228975" cy="7905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135B02-09DB-4C1E-87E9-B54089403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36" y="4343400"/>
            <a:ext cx="3695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0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71CB67-4B5F-4089-B350-3A2F4EB7A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Optimization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93AD8D-E865-452C-8E06-0BFEB4D88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167535"/>
            <a:ext cx="5823155" cy="40221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GRDA Optimizer : a sparse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sz="2000" dirty="0"/>
              <a:t>Assumption:  the network weights are properly learned so that can "make its proper decision"α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One-level Optimization</a:t>
            </a:r>
          </a:p>
          <a:p>
            <a:endParaRPr lang="en-US" altLang="zh-CN" dirty="0"/>
          </a:p>
          <a:p>
            <a:r>
              <a:rPr lang="en-US" altLang="zh-CN" sz="2000" dirty="0"/>
              <a:t>Adam</a:t>
            </a: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68E5A-C89E-45FC-8570-01DCA928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9B343BC-9AA6-445A-97E4-C91C99D3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79174540-725E-44E3-9730-FC0791B132E1}"/>
              </a:ext>
            </a:extLst>
          </p:cNvPr>
          <p:cNvSpPr txBox="1">
            <a:spLocks/>
          </p:cNvSpPr>
          <p:nvPr/>
        </p:nvSpPr>
        <p:spPr>
          <a:xfrm>
            <a:off x="841219" y="1385014"/>
            <a:ext cx="5183188" cy="641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Two stages</a:t>
            </a:r>
            <a:r>
              <a:rPr lang="en-US"/>
              <a:t>：</a:t>
            </a:r>
            <a:r>
              <a:rPr lang="en-US" altLang="zh-CN"/>
              <a:t>search,</a:t>
            </a:r>
            <a:r>
              <a:rPr lang="en-US"/>
              <a:t> </a:t>
            </a:r>
            <a:r>
              <a:rPr lang="en-US" altLang="zh-CN"/>
              <a:t>re-training</a:t>
            </a:r>
            <a:endParaRPr lang="en-US"/>
          </a:p>
        </p:txBody>
      </p: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F3B94571-6819-4284-B10D-C5CAFFC20196}"/>
              </a:ext>
            </a:extLst>
          </p:cNvPr>
          <p:cNvSpPr txBox="1">
            <a:spLocks/>
          </p:cNvSpPr>
          <p:nvPr/>
        </p:nvSpPr>
        <p:spPr>
          <a:xfrm>
            <a:off x="842807" y="2167535"/>
            <a:ext cx="5183188" cy="402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16280"/>
              </a:buClr>
              <a:buFont typeface="Arial" panose="020B0604020202020204" pitchFamily="34" charset="0"/>
              <a:buNone/>
              <a:defRPr lang="zh-CN" altLang="en-US" sz="22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Search Stage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Batch Normalization</a:t>
            </a:r>
          </a:p>
          <a:p>
            <a:pPr lvl="1"/>
            <a:r>
              <a:rPr lang="en-US" altLang="zh-CN" sz="1800" dirty="0"/>
              <a:t>Reason</a:t>
            </a:r>
            <a:r>
              <a:rPr lang="en-US" sz="1800" dirty="0"/>
              <a:t>： </a:t>
            </a:r>
            <a:r>
              <a:rPr lang="en-US" altLang="zh-CN" sz="1800" dirty="0"/>
              <a:t>more stable</a:t>
            </a:r>
          </a:p>
          <a:p>
            <a:pPr lvl="1"/>
            <a:r>
              <a:rPr lang="en-US" altLang="zh-CN" sz="1800" dirty="0"/>
              <a:t>Original</a:t>
            </a:r>
            <a:r>
              <a:rPr lang="en-US" sz="1800" dirty="0"/>
              <a:t>：</a:t>
            </a:r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1028700" lvl="1" indent="-342900"/>
            <a:r>
              <a:rPr lang="en-US" altLang="zh-CN" sz="1800" dirty="0"/>
              <a:t>In this paper</a:t>
            </a:r>
            <a:r>
              <a:rPr lang="en-US" sz="1800" dirty="0"/>
              <a:t>：</a:t>
            </a:r>
            <a:endParaRPr lang="en-US" altLang="zh-CN" sz="1800" dirty="0"/>
          </a:p>
          <a:p>
            <a:endParaRPr 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376EF5D-4337-4927-91F4-7C87F6EC4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6" y="2554287"/>
            <a:ext cx="3752850" cy="7334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D633686-D7D7-47D0-BA75-420FF83DE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650" y="3740172"/>
            <a:ext cx="1876425" cy="4381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96BDDFF-CFE3-4C64-B6B5-E921E6EA9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900" y="4343400"/>
            <a:ext cx="3686175" cy="7905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A304FEB-417F-494E-BEB3-F779BD3A7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22" y="5564166"/>
            <a:ext cx="3228975" cy="7905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FF8BBF-D466-467B-8B74-82A07D4FA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4981" y="2696564"/>
            <a:ext cx="5486400" cy="6762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DF7788B-C0D4-4F2D-9D81-D00C8C90BA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756" y="4529137"/>
            <a:ext cx="4914900" cy="4191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A943C77-9133-4E44-BCB1-BF0FE489B5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4405" y="3123787"/>
            <a:ext cx="17621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1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7">
            <a:extLst>
              <a:ext uri="{FF2B5EF4-FFF2-40B4-BE49-F238E27FC236}">
                <a16:creationId xmlns:a16="http://schemas.microsoft.com/office/drawing/2014/main" id="{56F5ACFC-8C53-4055-A860-D926EDF7BF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34124" y="2824100"/>
            <a:ext cx="4972050" cy="262890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FFE839-9111-4CA5-BB12-D67ABA15B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Re-training stage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70D58A-5A90-4396-A4E0-F840006AA75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kept in the model, a attention unit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Adam optimizer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70D58A-5A90-4396-A4E0-F840006AA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18" t="-1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B4C75-CF53-46D0-87D5-310F1245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087BD25-A6FF-4CB2-AFDE-3EB9F281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512D5E-D7EA-4DE4-BC61-26E38E851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3828988"/>
            <a:ext cx="6191250" cy="6191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D14886-E337-4933-BC9A-A8CA69A47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898" y="2784669"/>
            <a:ext cx="37528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B0BF2B-2AB8-4C84-B873-B2555E9CC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Experiments design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10AB67-5BB8-4C69-AB9B-5AA4E6ACFF3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167535"/>
                <a:ext cx="5607194" cy="383924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Performance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Transferability (simple models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state-of-art models)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Verify model key elements assumption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A/B test (live)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Ablation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10AB67-5BB8-4C69-AB9B-5AA4E6ACF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167535"/>
                <a:ext cx="5607194" cy="3839248"/>
              </a:xfrm>
              <a:blipFill>
                <a:blip r:embed="rId2"/>
                <a:stretch>
                  <a:fillRect l="-1304" r="-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EE222-C429-40B8-8456-75ABF813B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7084" y="1461300"/>
            <a:ext cx="5183188" cy="641048"/>
          </a:xfrm>
        </p:spPr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686810D-60FE-4E40-B543-11F3B9B265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13957" y="2883451"/>
            <a:ext cx="5162550" cy="14097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AFE1A-405C-48A9-8991-66D39E6F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789E8F6-33B7-4AAF-ABA4-471B4DDC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0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79EE8F-D217-421B-8353-58CD92180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B68C0-DC24-49C9-85FD-4FD791701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Prediction          time cost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3C85513-443F-4315-83EC-84D6F5F25A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2747" y="2624641"/>
            <a:ext cx="11946505" cy="401168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2805A-024B-4A96-81E6-E0B8CEC4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9009-82E0-4E23-880B-089107F0F79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92A4E4-C066-43DF-8CC3-B766ABE5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F1A5D5-B238-4AB9-8FBA-3535599D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73" y="195937"/>
            <a:ext cx="5079917" cy="23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79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819</Words>
  <Application>Microsoft Office PowerPoint</Application>
  <PresentationFormat>宽屏</PresentationFormat>
  <Paragraphs>152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-apple-system</vt:lpstr>
      <vt:lpstr>LinLibertineI</vt:lpstr>
      <vt:lpstr>LinLibertineT</vt:lpstr>
      <vt:lpstr>等线</vt:lpstr>
      <vt:lpstr>Arial</vt:lpstr>
      <vt:lpstr>Cambria Math</vt:lpstr>
      <vt:lpstr>1_Office 主题​​</vt:lpstr>
      <vt:lpstr>AutoFIS: Automatic Feature Interaction Selection in Factorization Models for Click-Through Rate Prediction</vt:lpstr>
      <vt:lpstr>Introduction &amp; background</vt:lpstr>
      <vt:lpstr>Introduction &amp; background</vt:lpstr>
      <vt:lpstr>Methodology </vt:lpstr>
      <vt:lpstr>Methodology </vt:lpstr>
      <vt:lpstr>Methodology</vt:lpstr>
      <vt:lpstr>Methodology</vt:lpstr>
      <vt:lpstr>Experiments</vt:lpstr>
      <vt:lpstr>Experiments</vt:lpstr>
      <vt:lpstr>Experiment</vt:lpstr>
      <vt:lpstr>Experiment</vt:lpstr>
      <vt:lpstr>Experiment</vt:lpstr>
      <vt:lpstr>Experiment</vt:lpstr>
      <vt:lpstr>Experiment</vt:lpstr>
      <vt:lpstr>PowerPoint 演示文稿</vt:lpstr>
      <vt:lpstr>Neural Architecture Search</vt:lpstr>
      <vt:lpstr>DARTS</vt:lpstr>
      <vt:lpstr>FFM</vt:lpstr>
      <vt:lpstr>Batch Normalization</vt:lpstr>
      <vt:lpstr>分类评价指标之-AUC &amp; ROC</vt:lpstr>
      <vt:lpstr>皮尔逊相关系数</vt:lpstr>
      <vt:lpstr>分类评价指标之log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lq</dc:creator>
  <cp:lastModifiedBy>Yang lq</cp:lastModifiedBy>
  <cp:revision>44</cp:revision>
  <dcterms:created xsi:type="dcterms:W3CDTF">2020-03-23T05:18:09Z</dcterms:created>
  <dcterms:modified xsi:type="dcterms:W3CDTF">2020-06-05T12:44:55Z</dcterms:modified>
</cp:coreProperties>
</file>