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56" r:id="rId3"/>
    <p:sldId id="281" r:id="rId4"/>
    <p:sldId id="272" r:id="rId5"/>
    <p:sldId id="274" r:id="rId6"/>
    <p:sldId id="287" r:id="rId7"/>
    <p:sldId id="293" r:id="rId8"/>
    <p:sldId id="289" r:id="rId9"/>
    <p:sldId id="290" r:id="rId10"/>
    <p:sldId id="296" r:id="rId11"/>
    <p:sldId id="278" r:id="rId12"/>
    <p:sldId id="279" r:id="rId13"/>
    <p:sldId id="291" r:id="rId14"/>
    <p:sldId id="292" r:id="rId15"/>
    <p:sldId id="288" r:id="rId16"/>
    <p:sldId id="294" r:id="rId17"/>
    <p:sldId id="295"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4" d="100"/>
          <a:sy n="114" d="100"/>
        </p:scale>
        <p:origin x="47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C16F5-D6EE-4464-AA1E-D14267E6E73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1B00D96-CD72-4F3D-A401-F36C706BFF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84DA5E9-F62C-4169-B046-C37C9E937AEB}"/>
              </a:ext>
            </a:extLst>
          </p:cNvPr>
          <p:cNvSpPr>
            <a:spLocks noGrp="1"/>
          </p:cNvSpPr>
          <p:nvPr>
            <p:ph type="dt" sz="half" idx="10"/>
          </p:nvPr>
        </p:nvSpPr>
        <p:spPr/>
        <p:txBody>
          <a:bodyPr/>
          <a:lstStyle/>
          <a:p>
            <a:fld id="{78BF72AC-D4DE-4922-AC4F-9083278063A9}" type="datetimeFigureOut">
              <a:rPr lang="zh-CN" altLang="en-US" smtClean="0"/>
              <a:t>2020/7/24</a:t>
            </a:fld>
            <a:endParaRPr lang="zh-CN" altLang="en-US"/>
          </a:p>
        </p:txBody>
      </p:sp>
      <p:sp>
        <p:nvSpPr>
          <p:cNvPr id="5" name="页脚占位符 4">
            <a:extLst>
              <a:ext uri="{FF2B5EF4-FFF2-40B4-BE49-F238E27FC236}">
                <a16:creationId xmlns:a16="http://schemas.microsoft.com/office/drawing/2014/main" id="{E1ACE3E1-9E08-479C-98F9-8B262C68BB4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2C2BD0F-B977-448A-BA07-3A624FEDE1E4}"/>
              </a:ext>
            </a:extLst>
          </p:cNvPr>
          <p:cNvSpPr>
            <a:spLocks noGrp="1"/>
          </p:cNvSpPr>
          <p:nvPr>
            <p:ph type="sldNum" sz="quarter" idx="12"/>
          </p:nvPr>
        </p:nvSpPr>
        <p:spPr/>
        <p:txBody>
          <a:bodyPr/>
          <a:lstStyle/>
          <a:p>
            <a:fld id="{8A52CB9A-4881-4491-838E-4E486E4319C1}" type="slidenum">
              <a:rPr lang="zh-CN" altLang="en-US" smtClean="0"/>
              <a:t>‹#›</a:t>
            </a:fld>
            <a:endParaRPr lang="zh-CN" altLang="en-US"/>
          </a:p>
        </p:txBody>
      </p:sp>
    </p:spTree>
    <p:extLst>
      <p:ext uri="{BB962C8B-B14F-4D97-AF65-F5344CB8AC3E}">
        <p14:creationId xmlns:p14="http://schemas.microsoft.com/office/powerpoint/2010/main" val="4260287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96B696-46D0-49BC-BFE8-B87FBD565EA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7BCF2EE-9940-4077-B964-A5A32071805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42A5CE8-6A38-42B4-8AA7-9BFC00CCEF9A}"/>
              </a:ext>
            </a:extLst>
          </p:cNvPr>
          <p:cNvSpPr>
            <a:spLocks noGrp="1"/>
          </p:cNvSpPr>
          <p:nvPr>
            <p:ph type="dt" sz="half" idx="10"/>
          </p:nvPr>
        </p:nvSpPr>
        <p:spPr/>
        <p:txBody>
          <a:bodyPr/>
          <a:lstStyle/>
          <a:p>
            <a:fld id="{78BF72AC-D4DE-4922-AC4F-9083278063A9}" type="datetimeFigureOut">
              <a:rPr lang="zh-CN" altLang="en-US" smtClean="0"/>
              <a:t>2020/7/24</a:t>
            </a:fld>
            <a:endParaRPr lang="zh-CN" altLang="en-US"/>
          </a:p>
        </p:txBody>
      </p:sp>
      <p:sp>
        <p:nvSpPr>
          <p:cNvPr id="5" name="页脚占位符 4">
            <a:extLst>
              <a:ext uri="{FF2B5EF4-FFF2-40B4-BE49-F238E27FC236}">
                <a16:creationId xmlns:a16="http://schemas.microsoft.com/office/drawing/2014/main" id="{EC8511CF-D7AD-41AB-AAA9-FAB3F9426AE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7BE75A9-CA88-4C89-AB3A-B729719EDD07}"/>
              </a:ext>
            </a:extLst>
          </p:cNvPr>
          <p:cNvSpPr>
            <a:spLocks noGrp="1"/>
          </p:cNvSpPr>
          <p:nvPr>
            <p:ph type="sldNum" sz="quarter" idx="12"/>
          </p:nvPr>
        </p:nvSpPr>
        <p:spPr/>
        <p:txBody>
          <a:bodyPr/>
          <a:lstStyle/>
          <a:p>
            <a:fld id="{8A52CB9A-4881-4491-838E-4E486E4319C1}" type="slidenum">
              <a:rPr lang="zh-CN" altLang="en-US" smtClean="0"/>
              <a:t>‹#›</a:t>
            </a:fld>
            <a:endParaRPr lang="zh-CN" altLang="en-US"/>
          </a:p>
        </p:txBody>
      </p:sp>
    </p:spTree>
    <p:extLst>
      <p:ext uri="{BB962C8B-B14F-4D97-AF65-F5344CB8AC3E}">
        <p14:creationId xmlns:p14="http://schemas.microsoft.com/office/powerpoint/2010/main" val="3146774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32F829F-873A-4F8B-A1FC-7BE2A4D6C0C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FFB4AEE-C39E-4026-A1FF-FB63B761206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93AF7F5-CABF-4876-9DF1-EE9356B72025}"/>
              </a:ext>
            </a:extLst>
          </p:cNvPr>
          <p:cNvSpPr>
            <a:spLocks noGrp="1"/>
          </p:cNvSpPr>
          <p:nvPr>
            <p:ph type="dt" sz="half" idx="10"/>
          </p:nvPr>
        </p:nvSpPr>
        <p:spPr/>
        <p:txBody>
          <a:bodyPr/>
          <a:lstStyle/>
          <a:p>
            <a:fld id="{78BF72AC-D4DE-4922-AC4F-9083278063A9}" type="datetimeFigureOut">
              <a:rPr lang="zh-CN" altLang="en-US" smtClean="0"/>
              <a:t>2020/7/24</a:t>
            </a:fld>
            <a:endParaRPr lang="zh-CN" altLang="en-US"/>
          </a:p>
        </p:txBody>
      </p:sp>
      <p:sp>
        <p:nvSpPr>
          <p:cNvPr id="5" name="页脚占位符 4">
            <a:extLst>
              <a:ext uri="{FF2B5EF4-FFF2-40B4-BE49-F238E27FC236}">
                <a16:creationId xmlns:a16="http://schemas.microsoft.com/office/drawing/2014/main" id="{8C3187F6-7AB0-413D-BE0C-DEA7F2906BA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7B3518E-052A-472B-BD98-9D1DA3E8803D}"/>
              </a:ext>
            </a:extLst>
          </p:cNvPr>
          <p:cNvSpPr>
            <a:spLocks noGrp="1"/>
          </p:cNvSpPr>
          <p:nvPr>
            <p:ph type="sldNum" sz="quarter" idx="12"/>
          </p:nvPr>
        </p:nvSpPr>
        <p:spPr/>
        <p:txBody>
          <a:bodyPr/>
          <a:lstStyle/>
          <a:p>
            <a:fld id="{8A52CB9A-4881-4491-838E-4E486E4319C1}" type="slidenum">
              <a:rPr lang="zh-CN" altLang="en-US" smtClean="0"/>
              <a:t>‹#›</a:t>
            </a:fld>
            <a:endParaRPr lang="zh-CN" altLang="en-US"/>
          </a:p>
        </p:txBody>
      </p:sp>
    </p:spTree>
    <p:extLst>
      <p:ext uri="{BB962C8B-B14F-4D97-AF65-F5344CB8AC3E}">
        <p14:creationId xmlns:p14="http://schemas.microsoft.com/office/powerpoint/2010/main" val="2750314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94E46-0971-421B-BC09-1167B688AA6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A0FA2A3-6123-4B0A-A086-F738A677891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485735E-EFB4-4927-8E47-B453480D3E53}"/>
              </a:ext>
            </a:extLst>
          </p:cNvPr>
          <p:cNvSpPr>
            <a:spLocks noGrp="1"/>
          </p:cNvSpPr>
          <p:nvPr>
            <p:ph type="dt" sz="half" idx="10"/>
          </p:nvPr>
        </p:nvSpPr>
        <p:spPr/>
        <p:txBody>
          <a:bodyPr/>
          <a:lstStyle/>
          <a:p>
            <a:fld id="{78BF72AC-D4DE-4922-AC4F-9083278063A9}" type="datetimeFigureOut">
              <a:rPr lang="zh-CN" altLang="en-US" smtClean="0"/>
              <a:t>2020/7/24</a:t>
            </a:fld>
            <a:endParaRPr lang="zh-CN" altLang="en-US"/>
          </a:p>
        </p:txBody>
      </p:sp>
      <p:sp>
        <p:nvSpPr>
          <p:cNvPr id="5" name="页脚占位符 4">
            <a:extLst>
              <a:ext uri="{FF2B5EF4-FFF2-40B4-BE49-F238E27FC236}">
                <a16:creationId xmlns:a16="http://schemas.microsoft.com/office/drawing/2014/main" id="{7F6C49E1-CD4F-4924-A368-8202667D0EC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AE7BAE8-4949-4192-9C69-AB49436D2A0C}"/>
              </a:ext>
            </a:extLst>
          </p:cNvPr>
          <p:cNvSpPr>
            <a:spLocks noGrp="1"/>
          </p:cNvSpPr>
          <p:nvPr>
            <p:ph type="sldNum" sz="quarter" idx="12"/>
          </p:nvPr>
        </p:nvSpPr>
        <p:spPr/>
        <p:txBody>
          <a:bodyPr/>
          <a:lstStyle/>
          <a:p>
            <a:fld id="{8A52CB9A-4881-4491-838E-4E486E4319C1}" type="slidenum">
              <a:rPr lang="zh-CN" altLang="en-US" smtClean="0"/>
              <a:t>‹#›</a:t>
            </a:fld>
            <a:endParaRPr lang="zh-CN" altLang="en-US"/>
          </a:p>
        </p:txBody>
      </p:sp>
    </p:spTree>
    <p:extLst>
      <p:ext uri="{BB962C8B-B14F-4D97-AF65-F5344CB8AC3E}">
        <p14:creationId xmlns:p14="http://schemas.microsoft.com/office/powerpoint/2010/main" val="326593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C48A25-8524-40AA-90B4-16BCBA0C225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799C4F6-3646-49DA-A48B-8EA9CC3329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31D4970-1349-4E9C-9801-E313FBF12B59}"/>
              </a:ext>
            </a:extLst>
          </p:cNvPr>
          <p:cNvSpPr>
            <a:spLocks noGrp="1"/>
          </p:cNvSpPr>
          <p:nvPr>
            <p:ph type="dt" sz="half" idx="10"/>
          </p:nvPr>
        </p:nvSpPr>
        <p:spPr/>
        <p:txBody>
          <a:bodyPr/>
          <a:lstStyle/>
          <a:p>
            <a:fld id="{78BF72AC-D4DE-4922-AC4F-9083278063A9}" type="datetimeFigureOut">
              <a:rPr lang="zh-CN" altLang="en-US" smtClean="0"/>
              <a:t>2020/7/24</a:t>
            </a:fld>
            <a:endParaRPr lang="zh-CN" altLang="en-US"/>
          </a:p>
        </p:txBody>
      </p:sp>
      <p:sp>
        <p:nvSpPr>
          <p:cNvPr id="5" name="页脚占位符 4">
            <a:extLst>
              <a:ext uri="{FF2B5EF4-FFF2-40B4-BE49-F238E27FC236}">
                <a16:creationId xmlns:a16="http://schemas.microsoft.com/office/drawing/2014/main" id="{74492D1E-67F2-4EDF-9B92-C781D47DCAA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D2A56C8-561C-49EC-B591-C1C060CFC3BF}"/>
              </a:ext>
            </a:extLst>
          </p:cNvPr>
          <p:cNvSpPr>
            <a:spLocks noGrp="1"/>
          </p:cNvSpPr>
          <p:nvPr>
            <p:ph type="sldNum" sz="quarter" idx="12"/>
          </p:nvPr>
        </p:nvSpPr>
        <p:spPr/>
        <p:txBody>
          <a:bodyPr/>
          <a:lstStyle/>
          <a:p>
            <a:fld id="{8A52CB9A-4881-4491-838E-4E486E4319C1}" type="slidenum">
              <a:rPr lang="zh-CN" altLang="en-US" smtClean="0"/>
              <a:t>‹#›</a:t>
            </a:fld>
            <a:endParaRPr lang="zh-CN" altLang="en-US"/>
          </a:p>
        </p:txBody>
      </p:sp>
    </p:spTree>
    <p:extLst>
      <p:ext uri="{BB962C8B-B14F-4D97-AF65-F5344CB8AC3E}">
        <p14:creationId xmlns:p14="http://schemas.microsoft.com/office/powerpoint/2010/main" val="3753876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6741E9-1419-4DC3-A21C-4C29F661BD3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0733898-147C-43A9-849A-B3484FD939F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99ED550-1D5E-4DC9-85A9-CE51124C787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F8916CA-758E-4A73-B5FB-C062C356C13D}"/>
              </a:ext>
            </a:extLst>
          </p:cNvPr>
          <p:cNvSpPr>
            <a:spLocks noGrp="1"/>
          </p:cNvSpPr>
          <p:nvPr>
            <p:ph type="dt" sz="half" idx="10"/>
          </p:nvPr>
        </p:nvSpPr>
        <p:spPr/>
        <p:txBody>
          <a:bodyPr/>
          <a:lstStyle/>
          <a:p>
            <a:fld id="{78BF72AC-D4DE-4922-AC4F-9083278063A9}" type="datetimeFigureOut">
              <a:rPr lang="zh-CN" altLang="en-US" smtClean="0"/>
              <a:t>2020/7/24</a:t>
            </a:fld>
            <a:endParaRPr lang="zh-CN" altLang="en-US"/>
          </a:p>
        </p:txBody>
      </p:sp>
      <p:sp>
        <p:nvSpPr>
          <p:cNvPr id="6" name="页脚占位符 5">
            <a:extLst>
              <a:ext uri="{FF2B5EF4-FFF2-40B4-BE49-F238E27FC236}">
                <a16:creationId xmlns:a16="http://schemas.microsoft.com/office/drawing/2014/main" id="{7AB3F11F-CE54-4CA5-9DC7-0E8BE38A492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F34A6C4-BE4F-4224-BD20-DF49516F7C99}"/>
              </a:ext>
            </a:extLst>
          </p:cNvPr>
          <p:cNvSpPr>
            <a:spLocks noGrp="1"/>
          </p:cNvSpPr>
          <p:nvPr>
            <p:ph type="sldNum" sz="quarter" idx="12"/>
          </p:nvPr>
        </p:nvSpPr>
        <p:spPr/>
        <p:txBody>
          <a:bodyPr/>
          <a:lstStyle/>
          <a:p>
            <a:fld id="{8A52CB9A-4881-4491-838E-4E486E4319C1}" type="slidenum">
              <a:rPr lang="zh-CN" altLang="en-US" smtClean="0"/>
              <a:t>‹#›</a:t>
            </a:fld>
            <a:endParaRPr lang="zh-CN" altLang="en-US"/>
          </a:p>
        </p:txBody>
      </p:sp>
    </p:spTree>
    <p:extLst>
      <p:ext uri="{BB962C8B-B14F-4D97-AF65-F5344CB8AC3E}">
        <p14:creationId xmlns:p14="http://schemas.microsoft.com/office/powerpoint/2010/main" val="3296159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8CF536-6493-4DDE-88F8-C73FF724932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D1BEC68-C46F-41BE-A6EF-B65F7B4277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34D8293-DB0D-48ED-9352-C217DAB16AF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BBFC07B-58FC-4086-A731-C904D5FAD2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44DA12F-527C-4918-97BB-B85513B7F21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8349AEC-8D05-43B3-94E1-C4BFD9F1EF65}"/>
              </a:ext>
            </a:extLst>
          </p:cNvPr>
          <p:cNvSpPr>
            <a:spLocks noGrp="1"/>
          </p:cNvSpPr>
          <p:nvPr>
            <p:ph type="dt" sz="half" idx="10"/>
          </p:nvPr>
        </p:nvSpPr>
        <p:spPr/>
        <p:txBody>
          <a:bodyPr/>
          <a:lstStyle/>
          <a:p>
            <a:fld id="{78BF72AC-D4DE-4922-AC4F-9083278063A9}" type="datetimeFigureOut">
              <a:rPr lang="zh-CN" altLang="en-US" smtClean="0"/>
              <a:t>2020/7/24</a:t>
            </a:fld>
            <a:endParaRPr lang="zh-CN" altLang="en-US"/>
          </a:p>
        </p:txBody>
      </p:sp>
      <p:sp>
        <p:nvSpPr>
          <p:cNvPr id="8" name="页脚占位符 7">
            <a:extLst>
              <a:ext uri="{FF2B5EF4-FFF2-40B4-BE49-F238E27FC236}">
                <a16:creationId xmlns:a16="http://schemas.microsoft.com/office/drawing/2014/main" id="{35D5A542-6BA4-4B10-928C-16327F2D672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5AED85E-9828-45C9-B803-26E04614581F}"/>
              </a:ext>
            </a:extLst>
          </p:cNvPr>
          <p:cNvSpPr>
            <a:spLocks noGrp="1"/>
          </p:cNvSpPr>
          <p:nvPr>
            <p:ph type="sldNum" sz="quarter" idx="12"/>
          </p:nvPr>
        </p:nvSpPr>
        <p:spPr/>
        <p:txBody>
          <a:bodyPr/>
          <a:lstStyle/>
          <a:p>
            <a:fld id="{8A52CB9A-4881-4491-838E-4E486E4319C1}" type="slidenum">
              <a:rPr lang="zh-CN" altLang="en-US" smtClean="0"/>
              <a:t>‹#›</a:t>
            </a:fld>
            <a:endParaRPr lang="zh-CN" altLang="en-US"/>
          </a:p>
        </p:txBody>
      </p:sp>
    </p:spTree>
    <p:extLst>
      <p:ext uri="{BB962C8B-B14F-4D97-AF65-F5344CB8AC3E}">
        <p14:creationId xmlns:p14="http://schemas.microsoft.com/office/powerpoint/2010/main" val="1441141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BAC677-53B0-4242-925F-9F6C4BB716D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1D235E8-7DA7-45E9-9FED-D4139B09C417}"/>
              </a:ext>
            </a:extLst>
          </p:cNvPr>
          <p:cNvSpPr>
            <a:spLocks noGrp="1"/>
          </p:cNvSpPr>
          <p:nvPr>
            <p:ph type="dt" sz="half" idx="10"/>
          </p:nvPr>
        </p:nvSpPr>
        <p:spPr/>
        <p:txBody>
          <a:bodyPr/>
          <a:lstStyle/>
          <a:p>
            <a:fld id="{78BF72AC-D4DE-4922-AC4F-9083278063A9}" type="datetimeFigureOut">
              <a:rPr lang="zh-CN" altLang="en-US" smtClean="0"/>
              <a:t>2020/7/24</a:t>
            </a:fld>
            <a:endParaRPr lang="zh-CN" altLang="en-US"/>
          </a:p>
        </p:txBody>
      </p:sp>
      <p:sp>
        <p:nvSpPr>
          <p:cNvPr id="4" name="页脚占位符 3">
            <a:extLst>
              <a:ext uri="{FF2B5EF4-FFF2-40B4-BE49-F238E27FC236}">
                <a16:creationId xmlns:a16="http://schemas.microsoft.com/office/drawing/2014/main" id="{7B601D17-9247-4B8C-96BA-EF5BC0E81FD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C632D87-1B8E-407E-9C38-83ECEC9E8A2E}"/>
              </a:ext>
            </a:extLst>
          </p:cNvPr>
          <p:cNvSpPr>
            <a:spLocks noGrp="1"/>
          </p:cNvSpPr>
          <p:nvPr>
            <p:ph type="sldNum" sz="quarter" idx="12"/>
          </p:nvPr>
        </p:nvSpPr>
        <p:spPr/>
        <p:txBody>
          <a:bodyPr/>
          <a:lstStyle/>
          <a:p>
            <a:fld id="{8A52CB9A-4881-4491-838E-4E486E4319C1}" type="slidenum">
              <a:rPr lang="zh-CN" altLang="en-US" smtClean="0"/>
              <a:t>‹#›</a:t>
            </a:fld>
            <a:endParaRPr lang="zh-CN" altLang="en-US"/>
          </a:p>
        </p:txBody>
      </p:sp>
    </p:spTree>
    <p:extLst>
      <p:ext uri="{BB962C8B-B14F-4D97-AF65-F5344CB8AC3E}">
        <p14:creationId xmlns:p14="http://schemas.microsoft.com/office/powerpoint/2010/main" val="3236419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ECC4CCB-9C82-42CE-ACBA-E1BA36DD39DD}"/>
              </a:ext>
            </a:extLst>
          </p:cNvPr>
          <p:cNvSpPr>
            <a:spLocks noGrp="1"/>
          </p:cNvSpPr>
          <p:nvPr>
            <p:ph type="dt" sz="half" idx="10"/>
          </p:nvPr>
        </p:nvSpPr>
        <p:spPr/>
        <p:txBody>
          <a:bodyPr/>
          <a:lstStyle/>
          <a:p>
            <a:fld id="{78BF72AC-D4DE-4922-AC4F-9083278063A9}" type="datetimeFigureOut">
              <a:rPr lang="zh-CN" altLang="en-US" smtClean="0"/>
              <a:t>2020/7/24</a:t>
            </a:fld>
            <a:endParaRPr lang="zh-CN" altLang="en-US"/>
          </a:p>
        </p:txBody>
      </p:sp>
      <p:sp>
        <p:nvSpPr>
          <p:cNvPr id="3" name="页脚占位符 2">
            <a:extLst>
              <a:ext uri="{FF2B5EF4-FFF2-40B4-BE49-F238E27FC236}">
                <a16:creationId xmlns:a16="http://schemas.microsoft.com/office/drawing/2014/main" id="{B417588B-0ACE-446D-BF78-D3E27179D39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F8E1EC4-22BD-4F6F-A577-E88E1B4DD997}"/>
              </a:ext>
            </a:extLst>
          </p:cNvPr>
          <p:cNvSpPr>
            <a:spLocks noGrp="1"/>
          </p:cNvSpPr>
          <p:nvPr>
            <p:ph type="sldNum" sz="quarter" idx="12"/>
          </p:nvPr>
        </p:nvSpPr>
        <p:spPr/>
        <p:txBody>
          <a:bodyPr/>
          <a:lstStyle/>
          <a:p>
            <a:fld id="{8A52CB9A-4881-4491-838E-4E486E4319C1}" type="slidenum">
              <a:rPr lang="zh-CN" altLang="en-US" smtClean="0"/>
              <a:t>‹#›</a:t>
            </a:fld>
            <a:endParaRPr lang="zh-CN" altLang="en-US"/>
          </a:p>
        </p:txBody>
      </p:sp>
    </p:spTree>
    <p:extLst>
      <p:ext uri="{BB962C8B-B14F-4D97-AF65-F5344CB8AC3E}">
        <p14:creationId xmlns:p14="http://schemas.microsoft.com/office/powerpoint/2010/main" val="1311176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13FF0D-F3F6-4FA0-8778-362503E0F7A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8CCBB72-1969-4A1F-9051-4DBE2115DA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8B1A6AA-94E6-48DB-8DEF-8D3E2311FF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0C20C16-5DF6-4CC8-9AF9-D5A72AB4050B}"/>
              </a:ext>
            </a:extLst>
          </p:cNvPr>
          <p:cNvSpPr>
            <a:spLocks noGrp="1"/>
          </p:cNvSpPr>
          <p:nvPr>
            <p:ph type="dt" sz="half" idx="10"/>
          </p:nvPr>
        </p:nvSpPr>
        <p:spPr/>
        <p:txBody>
          <a:bodyPr/>
          <a:lstStyle/>
          <a:p>
            <a:fld id="{78BF72AC-D4DE-4922-AC4F-9083278063A9}" type="datetimeFigureOut">
              <a:rPr lang="zh-CN" altLang="en-US" smtClean="0"/>
              <a:t>2020/7/24</a:t>
            </a:fld>
            <a:endParaRPr lang="zh-CN" altLang="en-US"/>
          </a:p>
        </p:txBody>
      </p:sp>
      <p:sp>
        <p:nvSpPr>
          <p:cNvPr id="6" name="页脚占位符 5">
            <a:extLst>
              <a:ext uri="{FF2B5EF4-FFF2-40B4-BE49-F238E27FC236}">
                <a16:creationId xmlns:a16="http://schemas.microsoft.com/office/drawing/2014/main" id="{0F00ABFC-D67F-41A5-BA7A-B4E83A9BA4B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85A481A-0CD6-44DA-AF76-E36B4E45C05D}"/>
              </a:ext>
            </a:extLst>
          </p:cNvPr>
          <p:cNvSpPr>
            <a:spLocks noGrp="1"/>
          </p:cNvSpPr>
          <p:nvPr>
            <p:ph type="sldNum" sz="quarter" idx="12"/>
          </p:nvPr>
        </p:nvSpPr>
        <p:spPr/>
        <p:txBody>
          <a:bodyPr/>
          <a:lstStyle/>
          <a:p>
            <a:fld id="{8A52CB9A-4881-4491-838E-4E486E4319C1}" type="slidenum">
              <a:rPr lang="zh-CN" altLang="en-US" smtClean="0"/>
              <a:t>‹#›</a:t>
            </a:fld>
            <a:endParaRPr lang="zh-CN" altLang="en-US"/>
          </a:p>
        </p:txBody>
      </p:sp>
    </p:spTree>
    <p:extLst>
      <p:ext uri="{BB962C8B-B14F-4D97-AF65-F5344CB8AC3E}">
        <p14:creationId xmlns:p14="http://schemas.microsoft.com/office/powerpoint/2010/main" val="1533063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EF18A6-C2E9-4425-B743-396671D1412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B4D08C9-88AD-4793-AB03-023739A942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E0EEF1E-2A32-4040-B859-02D29AB403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FAF313B-1942-4425-9034-615A09A95112}"/>
              </a:ext>
            </a:extLst>
          </p:cNvPr>
          <p:cNvSpPr>
            <a:spLocks noGrp="1"/>
          </p:cNvSpPr>
          <p:nvPr>
            <p:ph type="dt" sz="half" idx="10"/>
          </p:nvPr>
        </p:nvSpPr>
        <p:spPr/>
        <p:txBody>
          <a:bodyPr/>
          <a:lstStyle/>
          <a:p>
            <a:fld id="{78BF72AC-D4DE-4922-AC4F-9083278063A9}" type="datetimeFigureOut">
              <a:rPr lang="zh-CN" altLang="en-US" smtClean="0"/>
              <a:t>2020/7/24</a:t>
            </a:fld>
            <a:endParaRPr lang="zh-CN" altLang="en-US"/>
          </a:p>
        </p:txBody>
      </p:sp>
      <p:sp>
        <p:nvSpPr>
          <p:cNvPr id="6" name="页脚占位符 5">
            <a:extLst>
              <a:ext uri="{FF2B5EF4-FFF2-40B4-BE49-F238E27FC236}">
                <a16:creationId xmlns:a16="http://schemas.microsoft.com/office/drawing/2014/main" id="{BD9F19C4-253B-4D79-98AA-76949E3DBE3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44DF3B4-EED2-4CE4-AD50-BA48FDA26DFC}"/>
              </a:ext>
            </a:extLst>
          </p:cNvPr>
          <p:cNvSpPr>
            <a:spLocks noGrp="1"/>
          </p:cNvSpPr>
          <p:nvPr>
            <p:ph type="sldNum" sz="quarter" idx="12"/>
          </p:nvPr>
        </p:nvSpPr>
        <p:spPr/>
        <p:txBody>
          <a:bodyPr/>
          <a:lstStyle/>
          <a:p>
            <a:fld id="{8A52CB9A-4881-4491-838E-4E486E4319C1}" type="slidenum">
              <a:rPr lang="zh-CN" altLang="en-US" smtClean="0"/>
              <a:t>‹#›</a:t>
            </a:fld>
            <a:endParaRPr lang="zh-CN" altLang="en-US"/>
          </a:p>
        </p:txBody>
      </p:sp>
    </p:spTree>
    <p:extLst>
      <p:ext uri="{BB962C8B-B14F-4D97-AF65-F5344CB8AC3E}">
        <p14:creationId xmlns:p14="http://schemas.microsoft.com/office/powerpoint/2010/main" val="1948881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36B46CB-B8C0-44B8-B56B-3EB213DB83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F61FD1E-5974-41E2-99EB-0E8DAB7187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B87F6C8-70F9-4CDF-BF19-F97E5F2E1F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BF72AC-D4DE-4922-AC4F-9083278063A9}" type="datetimeFigureOut">
              <a:rPr lang="zh-CN" altLang="en-US" smtClean="0"/>
              <a:t>2020/7/24</a:t>
            </a:fld>
            <a:endParaRPr lang="zh-CN" altLang="en-US"/>
          </a:p>
        </p:txBody>
      </p:sp>
      <p:sp>
        <p:nvSpPr>
          <p:cNvPr id="5" name="页脚占位符 4">
            <a:extLst>
              <a:ext uri="{FF2B5EF4-FFF2-40B4-BE49-F238E27FC236}">
                <a16:creationId xmlns:a16="http://schemas.microsoft.com/office/drawing/2014/main" id="{C82FC1EC-A19A-472C-B0EA-BA6E921704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73D92D9-FAA5-4FBB-B0C4-C279D9E268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52CB9A-4881-4491-838E-4E486E4319C1}" type="slidenum">
              <a:rPr lang="zh-CN" altLang="en-US" smtClean="0"/>
              <a:t>‹#›</a:t>
            </a:fld>
            <a:endParaRPr lang="zh-CN" altLang="en-US"/>
          </a:p>
        </p:txBody>
      </p:sp>
    </p:spTree>
    <p:extLst>
      <p:ext uri="{BB962C8B-B14F-4D97-AF65-F5344CB8AC3E}">
        <p14:creationId xmlns:p14="http://schemas.microsoft.com/office/powerpoint/2010/main" val="4209811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89AB7C-7095-45BB-9967-0EBD5E891A47}"/>
              </a:ext>
            </a:extLst>
          </p:cNvPr>
          <p:cNvSpPr>
            <a:spLocks noGrp="1"/>
          </p:cNvSpPr>
          <p:nvPr>
            <p:ph type="ctrTitle"/>
          </p:nvPr>
        </p:nvSpPr>
        <p:spPr>
          <a:xfrm>
            <a:off x="1524000" y="2235200"/>
            <a:ext cx="9144000" cy="2387600"/>
          </a:xfrm>
        </p:spPr>
        <p:txBody>
          <a:bodyPr>
            <a:normAutofit fontScale="90000"/>
          </a:bodyPr>
          <a:lstStyle/>
          <a:p>
            <a:r>
              <a:rPr lang="en-US" altLang="zh-CN" dirty="0">
                <a:latin typeface="Microsoft Himalaya" panose="01010100010101010101" pitchFamily="2" charset="0"/>
                <a:ea typeface="Microsoft Himalaya" panose="01010100010101010101" pitchFamily="2" charset="0"/>
                <a:cs typeface="Microsoft Himalaya" panose="01010100010101010101" pitchFamily="2" charset="0"/>
              </a:rPr>
              <a:t>Comprehensive Information Integration Modeling Framework</a:t>
            </a:r>
            <a:br>
              <a:rPr lang="en-US" altLang="zh-CN" dirty="0">
                <a:latin typeface="Microsoft Himalaya" panose="01010100010101010101" pitchFamily="2" charset="0"/>
                <a:ea typeface="Microsoft Himalaya" panose="01010100010101010101" pitchFamily="2" charset="0"/>
                <a:cs typeface="Microsoft Himalaya" panose="01010100010101010101" pitchFamily="2" charset="0"/>
              </a:rPr>
            </a:br>
            <a:r>
              <a:rPr lang="en-US" altLang="zh-CN" dirty="0">
                <a:latin typeface="Microsoft Himalaya" panose="01010100010101010101" pitchFamily="2" charset="0"/>
                <a:ea typeface="Microsoft Himalaya" panose="01010100010101010101" pitchFamily="2" charset="0"/>
                <a:cs typeface="Microsoft Himalaya" panose="01010100010101010101" pitchFamily="2" charset="0"/>
              </a:rPr>
              <a:t>for Video Titling</a:t>
            </a:r>
            <a:endParaRPr lang="zh-CN" altLang="en-US" dirty="0">
              <a:latin typeface="Microsoft Himalaya" panose="01010100010101010101" pitchFamily="2" charset="0"/>
              <a:ea typeface="楷体" panose="02010609060101010101" pitchFamily="49" charset="-122"/>
              <a:cs typeface="Microsoft Himalaya" panose="01010100010101010101" pitchFamily="2" charset="0"/>
            </a:endParaRPr>
          </a:p>
        </p:txBody>
      </p:sp>
      <p:pic>
        <p:nvPicPr>
          <p:cNvPr id="4" name="图片 3">
            <a:extLst>
              <a:ext uri="{FF2B5EF4-FFF2-40B4-BE49-F238E27FC236}">
                <a16:creationId xmlns:a16="http://schemas.microsoft.com/office/drawing/2014/main" id="{CE449124-F0CF-7245-8799-5871099000FA}"/>
              </a:ext>
            </a:extLst>
          </p:cNvPr>
          <p:cNvPicPr>
            <a:picLocks noChangeAspect="1"/>
          </p:cNvPicPr>
          <p:nvPr/>
        </p:nvPicPr>
        <p:blipFill>
          <a:blip r:embed="rId2">
            <a:duotone>
              <a:prstClr val="black"/>
              <a:schemeClr val="tx2">
                <a:tint val="45000"/>
                <a:satMod val="400000"/>
              </a:schemeClr>
            </a:duotone>
            <a:lum bright="-40000"/>
          </a:blip>
          <a:stretch>
            <a:fillRect/>
          </a:stretch>
        </p:blipFill>
        <p:spPr>
          <a:xfrm>
            <a:off x="7582690" y="92765"/>
            <a:ext cx="4476789" cy="821767"/>
          </a:xfrm>
          <a:prstGeom prst="rect">
            <a:avLst/>
          </a:prstGeom>
        </p:spPr>
      </p:pic>
      <p:sp>
        <p:nvSpPr>
          <p:cNvPr id="3" name="文本框 2">
            <a:extLst>
              <a:ext uri="{FF2B5EF4-FFF2-40B4-BE49-F238E27FC236}">
                <a16:creationId xmlns:a16="http://schemas.microsoft.com/office/drawing/2014/main" id="{E3012B20-71D7-4F2B-9053-4BFB641F5417}"/>
              </a:ext>
            </a:extLst>
          </p:cNvPr>
          <p:cNvSpPr txBox="1"/>
          <p:nvPr/>
        </p:nvSpPr>
        <p:spPr>
          <a:xfrm>
            <a:off x="8706679" y="5620302"/>
            <a:ext cx="3193774" cy="646331"/>
          </a:xfrm>
          <a:prstGeom prst="rect">
            <a:avLst/>
          </a:prstGeom>
          <a:noFill/>
        </p:spPr>
        <p:txBody>
          <a:bodyPr wrap="square" rtlCol="0">
            <a:spAutoFit/>
          </a:bodyPr>
          <a:lstStyle/>
          <a:p>
            <a:r>
              <a:rPr lang="en-US" altLang="zh-CN" dirty="0">
                <a:latin typeface="Palatino Linotype" panose="02040502050505030304" pitchFamily="18" charset="0"/>
              </a:rPr>
              <a:t>KDD 2020 oral</a:t>
            </a:r>
          </a:p>
          <a:p>
            <a:r>
              <a:rPr lang="en-US" altLang="zh-CN" dirty="0">
                <a:latin typeface="Palatino Linotype" panose="02040502050505030304" pitchFamily="18" charset="0"/>
              </a:rPr>
              <a:t>Presented by Ju Xin</a:t>
            </a:r>
            <a:endParaRPr lang="zh-CN" altLang="en-US" dirty="0">
              <a:latin typeface="Palatino Linotype" panose="02040502050505030304" pitchFamily="18" charset="0"/>
            </a:endParaRPr>
          </a:p>
        </p:txBody>
      </p:sp>
    </p:spTree>
    <p:extLst>
      <p:ext uri="{BB962C8B-B14F-4D97-AF65-F5344CB8AC3E}">
        <p14:creationId xmlns:p14="http://schemas.microsoft.com/office/powerpoint/2010/main" val="277377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89AB7C-7095-45BB-9967-0EBD5E891A47}"/>
              </a:ext>
            </a:extLst>
          </p:cNvPr>
          <p:cNvSpPr>
            <a:spLocks noGrp="1"/>
          </p:cNvSpPr>
          <p:nvPr>
            <p:ph type="ctrTitle"/>
          </p:nvPr>
        </p:nvSpPr>
        <p:spPr>
          <a:xfrm>
            <a:off x="226503" y="201336"/>
            <a:ext cx="2133600" cy="787388"/>
          </a:xfrm>
        </p:spPr>
        <p:txBody>
          <a:bodyPr>
            <a:normAutofit fontScale="90000"/>
          </a:bodyPr>
          <a:lstStyle/>
          <a:p>
            <a:r>
              <a:rPr lang="zh-CN" altLang="en-US" sz="4000" dirty="0">
                <a:latin typeface="楷体" panose="02010609060101010101" pitchFamily="49" charset="-122"/>
                <a:ea typeface="楷体" panose="02010609060101010101" pitchFamily="49" charset="-122"/>
              </a:rPr>
              <a:t>模型训练</a:t>
            </a:r>
          </a:p>
        </p:txBody>
      </p:sp>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A4425FA7-272F-468D-A434-C7DFA8088772}"/>
                  </a:ext>
                </a:extLst>
              </p:cNvPr>
              <p:cNvSpPr txBox="1"/>
              <p:nvPr/>
            </p:nvSpPr>
            <p:spPr>
              <a:xfrm>
                <a:off x="981512" y="1517163"/>
                <a:ext cx="10620462" cy="4708981"/>
              </a:xfrm>
              <a:prstGeom prst="rect">
                <a:avLst/>
              </a:prstGeom>
              <a:noFill/>
            </p:spPr>
            <p:txBody>
              <a:bodyPr wrap="square" rtlCol="0">
                <a:spAutoFit/>
              </a:bodyPr>
              <a:lstStyle/>
              <a:p>
                <a:pPr marL="285750" indent="-285750">
                  <a:buFont typeface="Wingdings" panose="05000000000000000000" pitchFamily="2" charset="2"/>
                  <a:buChar char="Ø"/>
                </a:pPr>
                <a:r>
                  <a:rPr lang="en-US" altLang="zh-CN" dirty="0">
                    <a:latin typeface="Palatino Linotype" panose="02040502050505030304" pitchFamily="18" charset="0"/>
                  </a:rPr>
                  <a:t>Cross-Entropy Loss  </a:t>
                </a:r>
                <a:r>
                  <a:rPr lang="en-US" altLang="zh-CN" sz="1100" dirty="0">
                    <a:solidFill>
                      <a:schemeClr val="tx1">
                        <a:lumMod val="65000"/>
                        <a:lumOff val="35000"/>
                      </a:schemeClr>
                    </a:solidFill>
                    <a:latin typeface="Palatino Linotype" panose="02040502050505030304" pitchFamily="18" charset="0"/>
                  </a:rPr>
                  <a:t>minimize the cross-entropy loss  at each decoder step</a:t>
                </a:r>
              </a:p>
              <a:p>
                <a:endParaRPr lang="en-US" altLang="zh-CN" dirty="0">
                  <a:latin typeface="Palatino Linotype" panose="02040502050505030304" pitchFamily="18" charset="0"/>
                </a:endParaRPr>
              </a:p>
              <a:p>
                <a:endParaRPr lang="en-US" altLang="zh-CN" dirty="0">
                  <a:latin typeface="Palatino Linotype" panose="02040502050505030304" pitchFamily="18" charset="0"/>
                </a:endParaRPr>
              </a:p>
              <a:p>
                <a:endParaRPr lang="en-US" altLang="zh-CN" dirty="0">
                  <a:latin typeface="Palatino Linotype" panose="02040502050505030304" pitchFamily="18" charset="0"/>
                </a:endParaRPr>
              </a:p>
              <a:p>
                <a:r>
                  <a:rPr lang="en-US" altLang="zh-CN" sz="1200" dirty="0">
                    <a:solidFill>
                      <a:schemeClr val="tx1">
                        <a:lumMod val="65000"/>
                        <a:lumOff val="35000"/>
                      </a:schemeClr>
                    </a:solidFill>
                    <a:latin typeface="Palatino Linotype" panose="02040502050505030304" pitchFamily="18" charset="0"/>
                  </a:rPr>
                  <a:t>                </a:t>
                </a:r>
                <a14:m>
                  <m:oMath xmlns:m="http://schemas.openxmlformats.org/officeDocument/2006/math">
                    <m:sSub>
                      <m:sSubPr>
                        <m:ctrlPr>
                          <a:rPr lang="en-US" altLang="zh-CN" sz="1200" i="1" smtClean="0">
                            <a:solidFill>
                              <a:schemeClr val="tx1">
                                <a:lumMod val="65000"/>
                                <a:lumOff val="35000"/>
                              </a:schemeClr>
                            </a:solidFill>
                            <a:latin typeface="Cambria Math" panose="02040503050406030204" pitchFamily="18" charset="0"/>
                          </a:rPr>
                        </m:ctrlPr>
                      </m:sSubPr>
                      <m:e>
                        <m:r>
                          <a:rPr lang="en-US" altLang="zh-CN" sz="1200" b="0" i="1" smtClean="0">
                            <a:solidFill>
                              <a:schemeClr val="tx1">
                                <a:lumMod val="65000"/>
                                <a:lumOff val="35000"/>
                              </a:schemeClr>
                            </a:solidFill>
                            <a:latin typeface="Cambria Math" panose="02040503050406030204" pitchFamily="18" charset="0"/>
                          </a:rPr>
                          <m:t>𝑓</m:t>
                        </m:r>
                      </m:e>
                      <m:sub>
                        <m:r>
                          <a:rPr lang="en-US" altLang="zh-CN" sz="1200" b="0" i="1" smtClean="0">
                            <a:solidFill>
                              <a:schemeClr val="tx1">
                                <a:lumMod val="65000"/>
                                <a:lumOff val="35000"/>
                              </a:schemeClr>
                            </a:solidFill>
                            <a:latin typeface="Cambria Math" panose="02040503050406030204" pitchFamily="18" charset="0"/>
                          </a:rPr>
                          <m:t>𝑝</m:t>
                        </m:r>
                      </m:sub>
                    </m:sSub>
                    <m:r>
                      <a:rPr lang="en-US" altLang="zh-CN" sz="1200" b="0" i="1" smtClean="0">
                        <a:solidFill>
                          <a:schemeClr val="tx1">
                            <a:lumMod val="65000"/>
                            <a:lumOff val="35000"/>
                          </a:schemeClr>
                        </a:solidFill>
                        <a:latin typeface="Cambria Math" panose="02040503050406030204" pitchFamily="18" charset="0"/>
                      </a:rPr>
                      <m:t>(</m:t>
                    </m:r>
                    <m:sSubSup>
                      <m:sSubSupPr>
                        <m:ctrlPr>
                          <a:rPr lang="en-US" altLang="zh-CN" sz="1200" i="1" smtClean="0">
                            <a:solidFill>
                              <a:schemeClr val="tx1">
                                <a:lumMod val="65000"/>
                                <a:lumOff val="35000"/>
                              </a:schemeClr>
                            </a:solidFill>
                            <a:latin typeface="Cambria Math" panose="02040503050406030204" pitchFamily="18" charset="0"/>
                          </a:rPr>
                        </m:ctrlPr>
                      </m:sSubSupPr>
                      <m:e>
                        <m:r>
                          <a:rPr lang="en-US" altLang="zh-CN" sz="1200" i="1">
                            <a:solidFill>
                              <a:schemeClr val="tx1">
                                <a:lumMod val="65000"/>
                                <a:lumOff val="35000"/>
                              </a:schemeClr>
                            </a:solidFill>
                            <a:latin typeface="Cambria Math" panose="02040503050406030204" pitchFamily="18" charset="0"/>
                          </a:rPr>
                          <m:t>𝑐</m:t>
                        </m:r>
                      </m:e>
                      <m:sub>
                        <m:r>
                          <a:rPr lang="en-US" altLang="zh-CN" sz="1200" i="1">
                            <a:solidFill>
                              <a:schemeClr val="tx1">
                                <a:lumMod val="65000"/>
                                <a:lumOff val="35000"/>
                              </a:schemeClr>
                            </a:solidFill>
                            <a:latin typeface="Cambria Math" panose="02040503050406030204" pitchFamily="18" charset="0"/>
                          </a:rPr>
                          <m:t>𝑚</m:t>
                        </m:r>
                      </m:sub>
                      <m:sup>
                        <m:r>
                          <a:rPr lang="en-US" altLang="zh-CN" sz="1200" i="1">
                            <a:solidFill>
                              <a:schemeClr val="tx1">
                                <a:lumMod val="65000"/>
                                <a:lumOff val="35000"/>
                              </a:schemeClr>
                            </a:solidFill>
                            <a:latin typeface="Cambria Math" panose="02040503050406030204" pitchFamily="18" charset="0"/>
                          </a:rPr>
                          <m:t>𝑅</m:t>
                        </m:r>
                      </m:sup>
                    </m:sSubSup>
                    <m:r>
                      <a:rPr lang="en-US" altLang="zh-CN" sz="1200" b="0" i="1" smtClean="0">
                        <a:solidFill>
                          <a:schemeClr val="tx1">
                            <a:lumMod val="65000"/>
                            <a:lumOff val="35000"/>
                          </a:schemeClr>
                        </a:solidFill>
                        <a:latin typeface="Cambria Math" panose="02040503050406030204" pitchFamily="18" charset="0"/>
                      </a:rPr>
                      <m:t>)</m:t>
                    </m:r>
                  </m:oMath>
                </a14:m>
                <a:r>
                  <a:rPr lang="en-US" altLang="zh-CN" sz="1200" dirty="0">
                    <a:solidFill>
                      <a:schemeClr val="tx1">
                        <a:lumMod val="65000"/>
                        <a:lumOff val="35000"/>
                      </a:schemeClr>
                    </a:solidFill>
                    <a:latin typeface="Palatino Linotype" panose="02040502050505030304" pitchFamily="18" charset="0"/>
                  </a:rPr>
                  <a:t> the predicted probability of word </a:t>
                </a:r>
                <a14:m>
                  <m:oMath xmlns:m="http://schemas.openxmlformats.org/officeDocument/2006/math">
                    <m:sSubSup>
                      <m:sSubSupPr>
                        <m:ctrlPr>
                          <a:rPr lang="en-US" altLang="zh-CN" sz="1200" i="1">
                            <a:solidFill>
                              <a:schemeClr val="tx1">
                                <a:lumMod val="65000"/>
                                <a:lumOff val="35000"/>
                              </a:schemeClr>
                            </a:solidFill>
                            <a:latin typeface="Cambria Math" panose="02040503050406030204" pitchFamily="18" charset="0"/>
                          </a:rPr>
                        </m:ctrlPr>
                      </m:sSubSupPr>
                      <m:e>
                        <m:r>
                          <a:rPr lang="en-US" altLang="zh-CN" sz="1200" b="0" i="1" smtClean="0">
                            <a:solidFill>
                              <a:schemeClr val="tx1">
                                <a:lumMod val="65000"/>
                                <a:lumOff val="35000"/>
                              </a:schemeClr>
                            </a:solidFill>
                            <a:latin typeface="Cambria Math" panose="02040503050406030204" pitchFamily="18" charset="0"/>
                          </a:rPr>
                          <m:t>𝑐</m:t>
                        </m:r>
                      </m:e>
                      <m:sub>
                        <m:r>
                          <a:rPr lang="en-US" altLang="zh-CN" sz="1200" i="1">
                            <a:solidFill>
                              <a:schemeClr val="tx1">
                                <a:lumMod val="65000"/>
                                <a:lumOff val="35000"/>
                              </a:schemeClr>
                            </a:solidFill>
                            <a:latin typeface="Cambria Math" panose="02040503050406030204" pitchFamily="18" charset="0"/>
                          </a:rPr>
                          <m:t>𝑚</m:t>
                        </m:r>
                      </m:sub>
                      <m:sup>
                        <m:r>
                          <a:rPr lang="en-US" altLang="zh-CN" sz="1200" b="0" i="1" smtClean="0">
                            <a:solidFill>
                              <a:schemeClr val="tx1">
                                <a:lumMod val="65000"/>
                                <a:lumOff val="35000"/>
                              </a:schemeClr>
                            </a:solidFill>
                            <a:latin typeface="Cambria Math" panose="02040503050406030204" pitchFamily="18" charset="0"/>
                          </a:rPr>
                          <m:t>𝑅</m:t>
                        </m:r>
                      </m:sup>
                    </m:sSubSup>
                  </m:oMath>
                </a14:m>
                <a:r>
                  <a:rPr lang="en-US" altLang="zh-CN" sz="1200" dirty="0">
                    <a:solidFill>
                      <a:schemeClr val="tx1">
                        <a:lumMod val="65000"/>
                        <a:lumOff val="35000"/>
                      </a:schemeClr>
                    </a:solidFill>
                    <a:latin typeface="Palatino Linotype" panose="02040502050505030304" pitchFamily="18" charset="0"/>
                  </a:rPr>
                  <a:t> at timestamp m</a:t>
                </a:r>
                <a:r>
                  <a:rPr lang="en-US" altLang="zh-CN" dirty="0"/>
                  <a:t>.</a:t>
                </a:r>
              </a:p>
              <a:p>
                <a:r>
                  <a:rPr lang="en-US" altLang="zh-CN" dirty="0">
                    <a:latin typeface="Palatino Linotype" panose="02040502050505030304" pitchFamily="18" charset="0"/>
                  </a:rPr>
                  <a:t>           </a:t>
                </a:r>
                <a:r>
                  <a:rPr lang="en-US" altLang="zh-CN" sz="1200" dirty="0">
                    <a:solidFill>
                      <a:schemeClr val="tx1">
                        <a:lumMod val="65000"/>
                        <a:lumOff val="35000"/>
                      </a:schemeClr>
                    </a:solidFill>
                    <a:latin typeface="Palatino Linotype" panose="02040502050505030304" pitchFamily="18" charset="0"/>
                  </a:rPr>
                  <a:t>probability distribution:</a:t>
                </a:r>
              </a:p>
              <a:p>
                <a:endParaRPr lang="en-US" altLang="zh-CN" dirty="0">
                  <a:latin typeface="Palatino Linotype" panose="02040502050505030304" pitchFamily="18" charset="0"/>
                </a:endParaRPr>
              </a:p>
              <a:p>
                <a:pPr marL="285750" indent="-285750">
                  <a:buFont typeface="Wingdings" panose="05000000000000000000" pitchFamily="2" charset="2"/>
                  <a:buChar char="Ø"/>
                </a:pPr>
                <a:endParaRPr lang="en-US" altLang="zh-CN" dirty="0">
                  <a:latin typeface="Palatino Linotype" panose="02040502050505030304" pitchFamily="18" charset="0"/>
                </a:endParaRPr>
              </a:p>
              <a:p>
                <a:pPr marL="285750" indent="-285750">
                  <a:buFont typeface="Wingdings" panose="05000000000000000000" pitchFamily="2" charset="2"/>
                  <a:buChar char="Ø"/>
                </a:pPr>
                <a:r>
                  <a:rPr lang="en-US" altLang="zh-CN" dirty="0">
                    <a:latin typeface="Palatino Linotype" panose="02040502050505030304" pitchFamily="18" charset="0"/>
                  </a:rPr>
                  <a:t>Generation Coverage Loss   </a:t>
                </a:r>
                <a:r>
                  <a:rPr lang="en-US" altLang="zh-CN" sz="1100" dirty="0">
                    <a:solidFill>
                      <a:schemeClr val="tx1">
                        <a:lumMod val="65000"/>
                        <a:lumOff val="35000"/>
                      </a:schemeClr>
                    </a:solidFill>
                    <a:latin typeface="Palatino Linotype" panose="02040502050505030304" pitchFamily="18" charset="0"/>
                  </a:rPr>
                  <a:t>directly penalize the repetitive predicted words</a:t>
                </a:r>
              </a:p>
              <a:p>
                <a:endParaRPr lang="en-US" altLang="zh-CN" dirty="0">
                  <a:latin typeface="Palatino Linotype" panose="02040502050505030304" pitchFamily="18" charset="0"/>
                </a:endParaRPr>
              </a:p>
              <a:p>
                <a:endParaRPr lang="en-US" altLang="zh-CN" dirty="0">
                  <a:latin typeface="Palatino Linotype" panose="02040502050505030304" pitchFamily="18" charset="0"/>
                </a:endParaRPr>
              </a:p>
              <a:p>
                <a:r>
                  <a:rPr lang="en-US" altLang="zh-CN" dirty="0">
                    <a:latin typeface="Palatino Linotype" panose="02040502050505030304" pitchFamily="18" charset="0"/>
                  </a:rPr>
                  <a:t> </a:t>
                </a:r>
              </a:p>
              <a:p>
                <a:endParaRPr lang="en-US" altLang="zh-CN" dirty="0">
                  <a:latin typeface="Palatino Linotype" panose="02040502050505030304" pitchFamily="18" charset="0"/>
                </a:endParaRPr>
              </a:p>
              <a:p>
                <a:r>
                  <a:rPr lang="en-US" altLang="zh-CN" sz="1200" dirty="0">
                    <a:latin typeface="Palatino Linotype" panose="02040502050505030304" pitchFamily="18" charset="0"/>
                  </a:rPr>
                  <a:t>               coverage vector  </a:t>
                </a:r>
                <a14:m>
                  <m:oMath xmlns:m="http://schemas.openxmlformats.org/officeDocument/2006/math">
                    <m:r>
                      <a:rPr lang="zh-CN" altLang="en-US" sz="1200" i="1" smtClean="0">
                        <a:latin typeface="Cambria Math" panose="02040503050406030204" pitchFamily="18" charset="0"/>
                      </a:rPr>
                      <m:t>𝜍</m:t>
                    </m:r>
                  </m:oMath>
                </a14:m>
                <a:endParaRPr lang="en-US" altLang="zh-CN" sz="1200" dirty="0">
                  <a:latin typeface="Palatino Linotype" panose="02040502050505030304" pitchFamily="18" charset="0"/>
                </a:endParaRPr>
              </a:p>
              <a:p>
                <a:endParaRPr lang="en-US" altLang="zh-CN" sz="1200" dirty="0">
                  <a:latin typeface="Palatino Linotype" panose="02040502050505030304" pitchFamily="18" charset="0"/>
                </a:endParaRPr>
              </a:p>
              <a:p>
                <a:endParaRPr lang="en-US" altLang="zh-CN" sz="1200" dirty="0">
                  <a:latin typeface="Palatino Linotype" panose="02040502050505030304" pitchFamily="18" charset="0"/>
                </a:endParaRPr>
              </a:p>
              <a:p>
                <a:endParaRPr lang="en-US" altLang="zh-CN" sz="1200" dirty="0">
                  <a:latin typeface="Palatino Linotype" panose="02040502050505030304" pitchFamily="18" charset="0"/>
                </a:endParaRPr>
              </a:p>
              <a:p>
                <a:pPr marL="285750" indent="-285750">
                  <a:buFont typeface="Wingdings" panose="05000000000000000000" pitchFamily="2" charset="2"/>
                  <a:buChar char="Ø"/>
                </a:pPr>
                <a:r>
                  <a:rPr lang="en-US" altLang="zh-CN" dirty="0">
                    <a:latin typeface="Palatino Linotype" panose="02040502050505030304" pitchFamily="18" charset="0"/>
                  </a:rPr>
                  <a:t>Final loss</a:t>
                </a:r>
              </a:p>
            </p:txBody>
          </p:sp>
        </mc:Choice>
        <mc:Fallback>
          <p:sp>
            <p:nvSpPr>
              <p:cNvPr id="9" name="文本框 8">
                <a:extLst>
                  <a:ext uri="{FF2B5EF4-FFF2-40B4-BE49-F238E27FC236}">
                    <a16:creationId xmlns:a16="http://schemas.microsoft.com/office/drawing/2014/main" id="{A4425FA7-272F-468D-A434-C7DFA8088772}"/>
                  </a:ext>
                </a:extLst>
              </p:cNvPr>
              <p:cNvSpPr txBox="1">
                <a:spLocks noRot="1" noChangeAspect="1" noMove="1" noResize="1" noEditPoints="1" noAdjustHandles="1" noChangeArrowheads="1" noChangeShapeType="1" noTextEdit="1"/>
              </p:cNvSpPr>
              <p:nvPr/>
            </p:nvSpPr>
            <p:spPr>
              <a:xfrm>
                <a:off x="981512" y="1517163"/>
                <a:ext cx="10620462" cy="4708981"/>
              </a:xfrm>
              <a:prstGeom prst="rect">
                <a:avLst/>
              </a:prstGeom>
              <a:blipFill>
                <a:blip r:embed="rId2"/>
                <a:stretch>
                  <a:fillRect l="-344" t="-777" b="-1166"/>
                </a:stretch>
              </a:blipFill>
            </p:spPr>
            <p:txBody>
              <a:bodyPr/>
              <a:lstStyle/>
              <a:p>
                <a:r>
                  <a:rPr lang="zh-CN" altLang="en-US">
                    <a:noFill/>
                  </a:rPr>
                  <a:t> </a:t>
                </a:r>
              </a:p>
            </p:txBody>
          </p:sp>
        </mc:Fallback>
      </mc:AlternateContent>
      <p:pic>
        <p:nvPicPr>
          <p:cNvPr id="13" name="图片 12">
            <a:extLst>
              <a:ext uri="{FF2B5EF4-FFF2-40B4-BE49-F238E27FC236}">
                <a16:creationId xmlns:a16="http://schemas.microsoft.com/office/drawing/2014/main" id="{37C6102F-F43D-4E40-90A7-40584BBA09BF}"/>
              </a:ext>
            </a:extLst>
          </p:cNvPr>
          <p:cNvPicPr>
            <a:picLocks noChangeAspect="1"/>
          </p:cNvPicPr>
          <p:nvPr/>
        </p:nvPicPr>
        <p:blipFill>
          <a:blip r:embed="rId3"/>
          <a:stretch>
            <a:fillRect/>
          </a:stretch>
        </p:blipFill>
        <p:spPr>
          <a:xfrm>
            <a:off x="1890493" y="1962348"/>
            <a:ext cx="2247900" cy="695325"/>
          </a:xfrm>
          <a:prstGeom prst="rect">
            <a:avLst/>
          </a:prstGeom>
        </p:spPr>
      </p:pic>
      <p:pic>
        <p:nvPicPr>
          <p:cNvPr id="16" name="图片 15">
            <a:extLst>
              <a:ext uri="{FF2B5EF4-FFF2-40B4-BE49-F238E27FC236}">
                <a16:creationId xmlns:a16="http://schemas.microsoft.com/office/drawing/2014/main" id="{6D825412-B29F-484C-8E2D-5BF08F444B61}"/>
              </a:ext>
            </a:extLst>
          </p:cNvPr>
          <p:cNvPicPr>
            <a:picLocks noChangeAspect="1"/>
          </p:cNvPicPr>
          <p:nvPr/>
        </p:nvPicPr>
        <p:blipFill>
          <a:blip r:embed="rId4"/>
          <a:stretch>
            <a:fillRect/>
          </a:stretch>
        </p:blipFill>
        <p:spPr>
          <a:xfrm>
            <a:off x="1890493" y="3253224"/>
            <a:ext cx="2524125" cy="485775"/>
          </a:xfrm>
          <a:prstGeom prst="rect">
            <a:avLst/>
          </a:prstGeom>
        </p:spPr>
      </p:pic>
      <p:pic>
        <p:nvPicPr>
          <p:cNvPr id="18" name="图片 17">
            <a:extLst>
              <a:ext uri="{FF2B5EF4-FFF2-40B4-BE49-F238E27FC236}">
                <a16:creationId xmlns:a16="http://schemas.microsoft.com/office/drawing/2014/main" id="{DD1624AC-DD47-4CF8-9EDC-6C691EFD4499}"/>
              </a:ext>
            </a:extLst>
          </p:cNvPr>
          <p:cNvPicPr>
            <a:picLocks noChangeAspect="1"/>
          </p:cNvPicPr>
          <p:nvPr/>
        </p:nvPicPr>
        <p:blipFill>
          <a:blip r:embed="rId5"/>
          <a:stretch>
            <a:fillRect/>
          </a:stretch>
        </p:blipFill>
        <p:spPr>
          <a:xfrm>
            <a:off x="1890493" y="4107984"/>
            <a:ext cx="2387892" cy="530643"/>
          </a:xfrm>
          <a:prstGeom prst="rect">
            <a:avLst/>
          </a:prstGeom>
        </p:spPr>
      </p:pic>
      <p:pic>
        <p:nvPicPr>
          <p:cNvPr id="20" name="图片 19">
            <a:extLst>
              <a:ext uri="{FF2B5EF4-FFF2-40B4-BE49-F238E27FC236}">
                <a16:creationId xmlns:a16="http://schemas.microsoft.com/office/drawing/2014/main" id="{271CA5A4-5C50-46D5-9E7C-9AF9885DDB8F}"/>
              </a:ext>
            </a:extLst>
          </p:cNvPr>
          <p:cNvPicPr>
            <a:picLocks noChangeAspect="1"/>
          </p:cNvPicPr>
          <p:nvPr/>
        </p:nvPicPr>
        <p:blipFill>
          <a:blip r:embed="rId6"/>
          <a:stretch>
            <a:fillRect/>
          </a:stretch>
        </p:blipFill>
        <p:spPr>
          <a:xfrm>
            <a:off x="1890493" y="4638627"/>
            <a:ext cx="995057" cy="419684"/>
          </a:xfrm>
          <a:prstGeom prst="rect">
            <a:avLst/>
          </a:prstGeom>
        </p:spPr>
      </p:pic>
      <p:pic>
        <p:nvPicPr>
          <p:cNvPr id="22" name="图片 21">
            <a:extLst>
              <a:ext uri="{FF2B5EF4-FFF2-40B4-BE49-F238E27FC236}">
                <a16:creationId xmlns:a16="http://schemas.microsoft.com/office/drawing/2014/main" id="{1AD28CB3-4BCE-4D1E-9C9E-488B526A0183}"/>
              </a:ext>
            </a:extLst>
          </p:cNvPr>
          <p:cNvPicPr>
            <a:picLocks noChangeAspect="1"/>
          </p:cNvPicPr>
          <p:nvPr/>
        </p:nvPicPr>
        <p:blipFill>
          <a:blip r:embed="rId7"/>
          <a:stretch>
            <a:fillRect/>
          </a:stretch>
        </p:blipFill>
        <p:spPr>
          <a:xfrm>
            <a:off x="2233393" y="6259773"/>
            <a:ext cx="1562100" cy="352425"/>
          </a:xfrm>
          <a:prstGeom prst="rect">
            <a:avLst/>
          </a:prstGeom>
        </p:spPr>
      </p:pic>
      <p:cxnSp>
        <p:nvCxnSpPr>
          <p:cNvPr id="24" name="直接箭头连接符 23">
            <a:extLst>
              <a:ext uri="{FF2B5EF4-FFF2-40B4-BE49-F238E27FC236}">
                <a16:creationId xmlns:a16="http://schemas.microsoft.com/office/drawing/2014/main" id="{8AAF9C73-884A-4E74-A6D9-E8170150DB71}"/>
              </a:ext>
            </a:extLst>
          </p:cNvPr>
          <p:cNvCxnSpPr/>
          <p:nvPr/>
        </p:nvCxnSpPr>
        <p:spPr>
          <a:xfrm>
            <a:off x="4060272" y="5461233"/>
            <a:ext cx="0" cy="36072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48963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89AB7C-7095-45BB-9967-0EBD5E891A47}"/>
              </a:ext>
            </a:extLst>
          </p:cNvPr>
          <p:cNvSpPr>
            <a:spLocks noGrp="1"/>
          </p:cNvSpPr>
          <p:nvPr>
            <p:ph type="ctrTitle"/>
          </p:nvPr>
        </p:nvSpPr>
        <p:spPr>
          <a:xfrm>
            <a:off x="0" y="0"/>
            <a:ext cx="2133600" cy="946012"/>
          </a:xfrm>
        </p:spPr>
        <p:txBody>
          <a:bodyPr>
            <a:normAutofit/>
          </a:bodyPr>
          <a:lstStyle/>
          <a:p>
            <a:r>
              <a:rPr lang="zh-CN" altLang="en-US" sz="4000" dirty="0">
                <a:latin typeface="楷体" panose="02010609060101010101" pitchFamily="49" charset="-122"/>
                <a:ea typeface="楷体" panose="02010609060101010101" pitchFamily="49" charset="-122"/>
              </a:rPr>
              <a:t>实验</a:t>
            </a:r>
          </a:p>
        </p:txBody>
      </p:sp>
      <p:sp>
        <p:nvSpPr>
          <p:cNvPr id="3" name="副标题 2">
            <a:extLst>
              <a:ext uri="{FF2B5EF4-FFF2-40B4-BE49-F238E27FC236}">
                <a16:creationId xmlns:a16="http://schemas.microsoft.com/office/drawing/2014/main" id="{45BF3D3B-5F29-4D5D-84B8-F093F2386845}"/>
              </a:ext>
            </a:extLst>
          </p:cNvPr>
          <p:cNvSpPr>
            <a:spLocks noGrp="1"/>
          </p:cNvSpPr>
          <p:nvPr>
            <p:ph type="subTitle" idx="1"/>
          </p:nvPr>
        </p:nvSpPr>
        <p:spPr>
          <a:xfrm>
            <a:off x="1504121" y="1177884"/>
            <a:ext cx="9183757" cy="5183160"/>
          </a:xfrm>
        </p:spPr>
        <p:txBody>
          <a:bodyPr>
            <a:normAutofit fontScale="92500" lnSpcReduction="20000"/>
          </a:bodyPr>
          <a:lstStyle/>
          <a:p>
            <a:pPr marL="342900" indent="-342900" algn="l">
              <a:buFont typeface="Wingdings" panose="05000000000000000000" pitchFamily="2" charset="2"/>
              <a:buChar char="Ø"/>
            </a:pPr>
            <a:r>
              <a:rPr lang="zh-CN" altLang="en-US" sz="2600" b="1" dirty="0">
                <a:latin typeface="楷体" panose="02010609060101010101" pitchFamily="49" charset="-122"/>
                <a:ea typeface="楷体" panose="02010609060101010101" pitchFamily="49" charset="-122"/>
              </a:rPr>
              <a:t>预测能力</a:t>
            </a:r>
            <a:endParaRPr lang="en-US" altLang="zh-CN" sz="2600" b="1" dirty="0">
              <a:latin typeface="楷体" panose="02010609060101010101" pitchFamily="49" charset="-122"/>
              <a:ea typeface="楷体" panose="02010609060101010101" pitchFamily="49" charset="-122"/>
            </a:endParaRPr>
          </a:p>
          <a:p>
            <a:pPr marL="800100" lvl="1" indent="-342900" algn="l">
              <a:buFont typeface="Wingdings" panose="05000000000000000000" pitchFamily="2" charset="2"/>
              <a:buChar char="Ø"/>
            </a:pPr>
            <a:endParaRPr lang="en-US" altLang="zh-CN" sz="1700" dirty="0">
              <a:latin typeface="楷体" panose="02010609060101010101" pitchFamily="49" charset="-122"/>
              <a:ea typeface="楷体" panose="02010609060101010101" pitchFamily="49" charset="-122"/>
            </a:endParaRPr>
          </a:p>
          <a:p>
            <a:pPr marL="800100" lvl="1" indent="-342900" algn="l">
              <a:lnSpc>
                <a:spcPct val="100000"/>
              </a:lnSpc>
              <a:buFont typeface="Wingdings" panose="05000000000000000000" pitchFamily="2" charset="2"/>
              <a:buChar char="Ø"/>
            </a:pPr>
            <a:r>
              <a:rPr lang="zh-CN" altLang="en-US" sz="2100" dirty="0">
                <a:latin typeface="楷体" panose="02010609060101010101" pitchFamily="49" charset="-122"/>
                <a:ea typeface="楷体" panose="02010609060101010101" pitchFamily="49" charset="-122"/>
              </a:rPr>
              <a:t>对比实验</a:t>
            </a:r>
            <a:endParaRPr lang="en-US" altLang="zh-CN" sz="2100" dirty="0">
              <a:latin typeface="楷体" panose="02010609060101010101" pitchFamily="49" charset="-122"/>
              <a:ea typeface="楷体" panose="02010609060101010101" pitchFamily="49" charset="-122"/>
            </a:endParaRPr>
          </a:p>
          <a:p>
            <a:pPr marL="1200150" lvl="2" indent="-285750" algn="l">
              <a:lnSpc>
                <a:spcPct val="100000"/>
              </a:lnSpc>
              <a:buFont typeface="Arial" panose="020B0604020202020204" pitchFamily="34" charset="0"/>
              <a:buChar char="•"/>
            </a:pPr>
            <a:r>
              <a:rPr lang="en-US" altLang="zh-CN" sz="1600" dirty="0">
                <a:latin typeface="Palatino Linotype" panose="02040502050505030304" pitchFamily="18" charset="0"/>
                <a:ea typeface="楷体" panose="02010609060101010101" pitchFamily="49" charset="-122"/>
              </a:rPr>
              <a:t>M-MPLSTM     M-S2VT                   </a:t>
            </a:r>
            <a:r>
              <a:rPr lang="en-US" altLang="zh-CN" sz="1400" dirty="0">
                <a:solidFill>
                  <a:schemeClr val="tx1">
                    <a:lumMod val="65000"/>
                    <a:lumOff val="35000"/>
                  </a:schemeClr>
                </a:solidFill>
                <a:latin typeface="Palatino Linotype" panose="02040502050505030304" pitchFamily="18" charset="0"/>
                <a:ea typeface="楷体" panose="02010609060101010101" pitchFamily="49" charset="-122"/>
              </a:rPr>
              <a:t>RNN models</a:t>
            </a:r>
          </a:p>
          <a:p>
            <a:pPr marL="1200150" lvl="2" indent="-285750" algn="l">
              <a:lnSpc>
                <a:spcPct val="100000"/>
              </a:lnSpc>
              <a:buFont typeface="Arial" panose="020B0604020202020204" pitchFamily="34" charset="0"/>
              <a:buChar char="•"/>
            </a:pPr>
            <a:r>
              <a:rPr lang="en-US" altLang="zh-CN" sz="1600" dirty="0">
                <a:latin typeface="Palatino Linotype" panose="02040502050505030304" pitchFamily="18" charset="0"/>
                <a:ea typeface="楷体" panose="02010609060101010101" pitchFamily="49" charset="-122"/>
              </a:rPr>
              <a:t>M-</a:t>
            </a:r>
            <a:r>
              <a:rPr lang="en-US" altLang="zh-CN" sz="1600" dirty="0" err="1">
                <a:latin typeface="Palatino Linotype" panose="02040502050505030304" pitchFamily="18" charset="0"/>
                <a:ea typeface="楷体" panose="02010609060101010101" pitchFamily="49" charset="-122"/>
              </a:rPr>
              <a:t>RecNet</a:t>
            </a:r>
            <a:r>
              <a:rPr lang="en-US" altLang="zh-CN" sz="1600" dirty="0">
                <a:latin typeface="Palatino Linotype" panose="02040502050505030304" pitchFamily="18" charset="0"/>
                <a:ea typeface="楷体" panose="02010609060101010101" pitchFamily="49" charset="-122"/>
              </a:rPr>
              <a:t>        M-SALSTM             </a:t>
            </a:r>
            <a:r>
              <a:rPr lang="en-US" altLang="zh-CN" sz="1400" dirty="0">
                <a:solidFill>
                  <a:schemeClr val="tx1">
                    <a:lumMod val="65000"/>
                    <a:lumOff val="35000"/>
                  </a:schemeClr>
                </a:solidFill>
                <a:latin typeface="Palatino Linotype" panose="02040502050505030304" pitchFamily="18" charset="0"/>
                <a:ea typeface="楷体" panose="02010609060101010101" pitchFamily="49" charset="-122"/>
              </a:rPr>
              <a:t>attention-based RNN</a:t>
            </a:r>
          </a:p>
          <a:p>
            <a:pPr marL="1200150" lvl="2" indent="-285750" algn="l">
              <a:lnSpc>
                <a:spcPct val="100000"/>
              </a:lnSpc>
              <a:buFont typeface="Arial" panose="020B0604020202020204" pitchFamily="34" charset="0"/>
              <a:buChar char="•"/>
            </a:pPr>
            <a:r>
              <a:rPr lang="en-US" altLang="zh-CN" sz="1600" dirty="0">
                <a:latin typeface="Palatino Linotype" panose="02040502050505030304" pitchFamily="18" charset="0"/>
                <a:ea typeface="楷体" panose="02010609060101010101" pitchFamily="49" charset="-122"/>
              </a:rPr>
              <a:t>M-</a:t>
            </a:r>
            <a:r>
              <a:rPr lang="en-US" altLang="zh-CN" sz="1600" dirty="0" err="1">
                <a:latin typeface="Palatino Linotype" panose="02040502050505030304" pitchFamily="18" charset="0"/>
                <a:ea typeface="楷体" panose="02010609060101010101" pitchFamily="49" charset="-122"/>
              </a:rPr>
              <a:t>LiveBot</a:t>
            </a:r>
            <a:r>
              <a:rPr lang="en-US" altLang="zh-CN" sz="1600" dirty="0">
                <a:latin typeface="Palatino Linotype" panose="02040502050505030304" pitchFamily="18" charset="0"/>
                <a:ea typeface="楷体" panose="02010609060101010101" pitchFamily="49" charset="-122"/>
              </a:rPr>
              <a:t>                                          </a:t>
            </a:r>
            <a:r>
              <a:rPr lang="en-US" altLang="zh-CN" sz="1400" dirty="0">
                <a:solidFill>
                  <a:schemeClr val="tx1">
                    <a:lumMod val="65000"/>
                    <a:lumOff val="35000"/>
                  </a:schemeClr>
                </a:solidFill>
                <a:latin typeface="Palatino Linotype" panose="02040502050505030304" pitchFamily="18" charset="0"/>
                <a:ea typeface="楷体" panose="02010609060101010101" pitchFamily="49" charset="-122"/>
              </a:rPr>
              <a:t>transformer-based</a:t>
            </a:r>
            <a:endParaRPr lang="en-US" altLang="zh-CN" sz="1600" dirty="0">
              <a:solidFill>
                <a:schemeClr val="tx1">
                  <a:lumMod val="65000"/>
                  <a:lumOff val="35000"/>
                </a:schemeClr>
              </a:solidFill>
              <a:latin typeface="Palatino Linotype" panose="02040502050505030304" pitchFamily="18" charset="0"/>
              <a:ea typeface="楷体" panose="02010609060101010101" pitchFamily="49" charset="-122"/>
            </a:endParaRPr>
          </a:p>
          <a:p>
            <a:pPr marL="1200150" lvl="2" indent="-285750" algn="l">
              <a:lnSpc>
                <a:spcPct val="100000"/>
              </a:lnSpc>
              <a:buFont typeface="Arial" panose="020B0604020202020204" pitchFamily="34" charset="0"/>
              <a:buChar char="•"/>
            </a:pPr>
            <a:r>
              <a:rPr lang="en-US" altLang="zh-CN" sz="1600" dirty="0">
                <a:latin typeface="Palatino Linotype" panose="02040502050505030304" pitchFamily="18" charset="0"/>
                <a:ea typeface="楷体" panose="02010609060101010101" pitchFamily="49" charset="-122"/>
              </a:rPr>
              <a:t>M-HRNE                                            </a:t>
            </a:r>
            <a:r>
              <a:rPr lang="en-US" altLang="zh-CN" sz="1400" dirty="0">
                <a:solidFill>
                  <a:schemeClr val="tx1">
                    <a:lumMod val="65000"/>
                    <a:lumOff val="35000"/>
                  </a:schemeClr>
                </a:solidFill>
                <a:latin typeface="Palatino Linotype" panose="02040502050505030304" pitchFamily="18" charset="0"/>
                <a:ea typeface="楷体" panose="02010609060101010101" pitchFamily="49" charset="-122"/>
              </a:rPr>
              <a:t>hierarchical design</a:t>
            </a:r>
          </a:p>
          <a:p>
            <a:pPr marL="800100" lvl="1" indent="-342900" algn="l">
              <a:lnSpc>
                <a:spcPct val="100000"/>
              </a:lnSpc>
              <a:buFont typeface="Wingdings" panose="05000000000000000000" pitchFamily="2" charset="2"/>
              <a:buChar char="Ø"/>
            </a:pPr>
            <a:r>
              <a:rPr lang="zh-CN" altLang="en-US" sz="2100" dirty="0">
                <a:latin typeface="楷体" panose="02010609060101010101" pitchFamily="49" charset="-122"/>
                <a:ea typeface="楷体" panose="02010609060101010101" pitchFamily="49" charset="-122"/>
              </a:rPr>
              <a:t>指标</a:t>
            </a:r>
            <a:endParaRPr lang="en-US" altLang="zh-CN" sz="2100" dirty="0">
              <a:latin typeface="楷体" panose="02010609060101010101" pitchFamily="49" charset="-122"/>
              <a:ea typeface="楷体" panose="02010609060101010101" pitchFamily="49" charset="-122"/>
            </a:endParaRPr>
          </a:p>
          <a:p>
            <a:pPr marL="1257300" lvl="2" indent="-342900" algn="l">
              <a:lnSpc>
                <a:spcPct val="100000"/>
              </a:lnSpc>
              <a:buFont typeface="Arial" panose="020B0604020202020204" pitchFamily="34" charset="0"/>
              <a:buChar char="•"/>
            </a:pPr>
            <a:r>
              <a:rPr lang="en-US" altLang="zh-CN" dirty="0">
                <a:latin typeface="Palatino Linotype" panose="02040502050505030304" pitchFamily="18" charset="0"/>
                <a:ea typeface="楷体" panose="02010609060101010101" pitchFamily="49" charset="-122"/>
              </a:rPr>
              <a:t>Reference-based metrics</a:t>
            </a:r>
          </a:p>
          <a:p>
            <a:pPr lvl="2" algn="l">
              <a:lnSpc>
                <a:spcPct val="100000"/>
              </a:lnSpc>
            </a:pPr>
            <a:r>
              <a:rPr lang="pt-BR" altLang="zh-CN" dirty="0">
                <a:latin typeface="Palatino Linotype" panose="02040502050505030304" pitchFamily="18" charset="0"/>
                <a:ea typeface="楷体" panose="02010609060101010101" pitchFamily="49" charset="-122"/>
              </a:rPr>
              <a:t>       </a:t>
            </a:r>
            <a:r>
              <a:rPr lang="pt-BR" altLang="zh-CN" sz="1200" dirty="0">
                <a:latin typeface="Palatino Linotype" panose="02040502050505030304" pitchFamily="18" charset="0"/>
                <a:ea typeface="楷体" panose="02010609060101010101" pitchFamily="49" charset="-122"/>
              </a:rPr>
              <a:t>BLEU4 , METEOR , ROUGE_L , CIDEr</a:t>
            </a:r>
            <a:endParaRPr lang="en-US" altLang="zh-CN" dirty="0">
              <a:latin typeface="Palatino Linotype" panose="02040502050505030304" pitchFamily="18" charset="0"/>
              <a:ea typeface="楷体" panose="02010609060101010101" pitchFamily="49" charset="-122"/>
            </a:endParaRPr>
          </a:p>
          <a:p>
            <a:pPr marL="1257300" lvl="2" indent="-342900" algn="l">
              <a:lnSpc>
                <a:spcPct val="100000"/>
              </a:lnSpc>
              <a:buFont typeface="Arial" panose="020B0604020202020204" pitchFamily="34" charset="0"/>
              <a:buChar char="•"/>
            </a:pPr>
            <a:r>
              <a:rPr lang="en-US" altLang="zh-CN" dirty="0">
                <a:latin typeface="Palatino Linotype" panose="02040502050505030304" pitchFamily="18" charset="0"/>
                <a:ea typeface="楷体" panose="02010609060101010101" pitchFamily="49" charset="-122"/>
              </a:rPr>
              <a:t>Retrieval-based metrics</a:t>
            </a:r>
          </a:p>
          <a:p>
            <a:pPr lvl="2" algn="l">
              <a:lnSpc>
                <a:spcPct val="100000"/>
              </a:lnSpc>
            </a:pPr>
            <a:r>
              <a:rPr lang="en-US" altLang="zh-CN" sz="1400" dirty="0">
                <a:latin typeface="Palatino Linotype" panose="02040502050505030304" pitchFamily="18" charset="0"/>
                <a:ea typeface="楷体" panose="02010609060101010101" pitchFamily="49" charset="-122"/>
              </a:rPr>
              <a:t>         </a:t>
            </a:r>
            <a:r>
              <a:rPr lang="en-US" altLang="zh-CN" sz="1200" dirty="0">
                <a:latin typeface="Palatino Linotype" panose="02040502050505030304" pitchFamily="18" charset="0"/>
                <a:ea typeface="楷体" panose="02010609060101010101" pitchFamily="49" charset="-122"/>
              </a:rPr>
              <a:t>Recall, MRR</a:t>
            </a:r>
          </a:p>
          <a:p>
            <a:pPr marL="342900" indent="-342900" algn="l">
              <a:lnSpc>
                <a:spcPct val="160000"/>
              </a:lnSpc>
              <a:buFont typeface="Wingdings" panose="05000000000000000000" pitchFamily="2" charset="2"/>
              <a:buChar char="Ø"/>
            </a:pPr>
            <a:r>
              <a:rPr lang="zh-CN" altLang="en-US" b="1" dirty="0">
                <a:latin typeface="楷体" panose="02010609060101010101" pitchFamily="49" charset="-122"/>
                <a:ea typeface="楷体" panose="02010609060101010101" pitchFamily="49" charset="-122"/>
              </a:rPr>
              <a:t>数据集</a:t>
            </a:r>
            <a:endParaRPr lang="en-US" altLang="zh-CN" b="1" dirty="0">
              <a:latin typeface="楷体" panose="02010609060101010101" pitchFamily="49" charset="-122"/>
              <a:ea typeface="楷体" panose="02010609060101010101" pitchFamily="49" charset="-122"/>
            </a:endParaRPr>
          </a:p>
          <a:p>
            <a:pPr algn="l">
              <a:lnSpc>
                <a:spcPct val="160000"/>
              </a:lnSpc>
            </a:pPr>
            <a:r>
              <a:rPr lang="en-US" altLang="zh-CN" sz="1900" dirty="0">
                <a:latin typeface="Palatino Linotype" panose="02040502050505030304" pitchFamily="18" charset="0"/>
                <a:ea typeface="楷体" panose="02010609060101010101" pitchFamily="49" charset="-122"/>
              </a:rPr>
              <a:t>         T-VTD:  90,000 &lt;video, comment, attributes, title&gt; quadruples and each contains a product-oriented video stream from Mobile Taobao</a:t>
            </a:r>
          </a:p>
          <a:p>
            <a:pPr marL="342900" indent="-342900" algn="l">
              <a:buFont typeface="Wingdings" panose="05000000000000000000" pitchFamily="2" charset="2"/>
              <a:buChar char="Ø"/>
            </a:pPr>
            <a:endParaRPr lang="en-US" altLang="zh-CN" dirty="0">
              <a:latin typeface="楷体" panose="02010609060101010101" pitchFamily="49" charset="-122"/>
              <a:ea typeface="楷体" panose="02010609060101010101" pitchFamily="49" charset="-122"/>
            </a:endParaRPr>
          </a:p>
          <a:p>
            <a:pPr algn="l"/>
            <a:r>
              <a:rPr lang="zh-CN" altLang="en-US" sz="100" dirty="0">
                <a:latin typeface="楷体" panose="02010609060101010101" pitchFamily="49" charset="-122"/>
                <a:ea typeface="楷体" panose="02010609060101010101" pitchFamily="49" charset="-122"/>
              </a:rPr>
              <a:t>   </a:t>
            </a:r>
            <a:endParaRPr lang="en-US" altLang="zh-CN"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276016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89AB7C-7095-45BB-9967-0EBD5E891A47}"/>
              </a:ext>
            </a:extLst>
          </p:cNvPr>
          <p:cNvSpPr>
            <a:spLocks noGrp="1"/>
          </p:cNvSpPr>
          <p:nvPr>
            <p:ph type="ctrTitle"/>
          </p:nvPr>
        </p:nvSpPr>
        <p:spPr>
          <a:xfrm>
            <a:off x="0" y="0"/>
            <a:ext cx="2133600" cy="946012"/>
          </a:xfrm>
        </p:spPr>
        <p:txBody>
          <a:bodyPr>
            <a:normAutofit/>
          </a:bodyPr>
          <a:lstStyle/>
          <a:p>
            <a:r>
              <a:rPr lang="zh-CN" altLang="en-US" sz="4000" dirty="0">
                <a:latin typeface="楷体" panose="02010609060101010101" pitchFamily="49" charset="-122"/>
                <a:ea typeface="楷体" panose="02010609060101010101" pitchFamily="49" charset="-122"/>
              </a:rPr>
              <a:t>实验</a:t>
            </a:r>
          </a:p>
        </p:txBody>
      </p:sp>
      <p:sp>
        <p:nvSpPr>
          <p:cNvPr id="3" name="副标题 2">
            <a:extLst>
              <a:ext uri="{FF2B5EF4-FFF2-40B4-BE49-F238E27FC236}">
                <a16:creationId xmlns:a16="http://schemas.microsoft.com/office/drawing/2014/main" id="{45BF3D3B-5F29-4D5D-84B8-F093F2386845}"/>
              </a:ext>
            </a:extLst>
          </p:cNvPr>
          <p:cNvSpPr>
            <a:spLocks noGrp="1"/>
          </p:cNvSpPr>
          <p:nvPr>
            <p:ph type="subTitle" idx="1"/>
          </p:nvPr>
        </p:nvSpPr>
        <p:spPr>
          <a:xfrm>
            <a:off x="1596886" y="1215322"/>
            <a:ext cx="9183757" cy="482254"/>
          </a:xfrm>
        </p:spPr>
        <p:txBody>
          <a:bodyPr/>
          <a:lstStyle/>
          <a:p>
            <a:pPr marL="342900" indent="-342900" algn="l">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对比实验  性能分析</a:t>
            </a:r>
            <a:endParaRPr lang="en-US" altLang="zh-CN" dirty="0">
              <a:latin typeface="楷体" panose="02010609060101010101" pitchFamily="49" charset="-122"/>
              <a:ea typeface="楷体" panose="02010609060101010101" pitchFamily="49" charset="-122"/>
            </a:endParaRPr>
          </a:p>
        </p:txBody>
      </p:sp>
      <p:pic>
        <p:nvPicPr>
          <p:cNvPr id="5" name="图片 4">
            <a:extLst>
              <a:ext uri="{FF2B5EF4-FFF2-40B4-BE49-F238E27FC236}">
                <a16:creationId xmlns:a16="http://schemas.microsoft.com/office/drawing/2014/main" id="{CB027CB3-69B2-480C-8EAF-40C003B629D0}"/>
              </a:ext>
            </a:extLst>
          </p:cNvPr>
          <p:cNvPicPr>
            <a:picLocks noChangeAspect="1"/>
          </p:cNvPicPr>
          <p:nvPr/>
        </p:nvPicPr>
        <p:blipFill>
          <a:blip r:embed="rId2"/>
          <a:stretch>
            <a:fillRect/>
          </a:stretch>
        </p:blipFill>
        <p:spPr>
          <a:xfrm>
            <a:off x="2133600" y="1782220"/>
            <a:ext cx="9263026" cy="2636934"/>
          </a:xfrm>
          <a:prstGeom prst="rect">
            <a:avLst/>
          </a:prstGeom>
        </p:spPr>
      </p:pic>
      <p:pic>
        <p:nvPicPr>
          <p:cNvPr id="7" name="图片 6">
            <a:extLst>
              <a:ext uri="{FF2B5EF4-FFF2-40B4-BE49-F238E27FC236}">
                <a16:creationId xmlns:a16="http://schemas.microsoft.com/office/drawing/2014/main" id="{253B85C7-4CEA-4393-95CD-0100656D977C}"/>
              </a:ext>
            </a:extLst>
          </p:cNvPr>
          <p:cNvPicPr>
            <a:picLocks noChangeAspect="1"/>
          </p:cNvPicPr>
          <p:nvPr/>
        </p:nvPicPr>
        <p:blipFill>
          <a:blip r:embed="rId3"/>
          <a:stretch>
            <a:fillRect/>
          </a:stretch>
        </p:blipFill>
        <p:spPr>
          <a:xfrm>
            <a:off x="2200712" y="4790114"/>
            <a:ext cx="4909931" cy="1874006"/>
          </a:xfrm>
          <a:prstGeom prst="rect">
            <a:avLst/>
          </a:prstGeom>
        </p:spPr>
      </p:pic>
      <p:sp>
        <p:nvSpPr>
          <p:cNvPr id="4" name="矩形 3">
            <a:extLst>
              <a:ext uri="{FF2B5EF4-FFF2-40B4-BE49-F238E27FC236}">
                <a16:creationId xmlns:a16="http://schemas.microsoft.com/office/drawing/2014/main" id="{88494FB8-D4AE-43E2-BA61-DF3F0AAEF9AD}"/>
              </a:ext>
            </a:extLst>
          </p:cNvPr>
          <p:cNvSpPr/>
          <p:nvPr/>
        </p:nvSpPr>
        <p:spPr>
          <a:xfrm>
            <a:off x="7192715" y="1743383"/>
            <a:ext cx="3889206" cy="369332"/>
          </a:xfrm>
          <a:prstGeom prst="rect">
            <a:avLst/>
          </a:prstGeom>
        </p:spPr>
        <p:txBody>
          <a:bodyPr wrap="none">
            <a:spAutoFit/>
          </a:bodyPr>
          <a:lstStyle/>
          <a:p>
            <a:r>
              <a:rPr lang="en-US" altLang="zh-CN" sz="1200" dirty="0">
                <a:latin typeface="Palatino Linotype" panose="02040502050505030304" pitchFamily="18" charset="0"/>
              </a:rPr>
              <a:t>three categories, i.e., toys, makeups, and kitchen tools</a:t>
            </a:r>
            <a:r>
              <a:rPr lang="en-US" altLang="zh-CN" dirty="0">
                <a:latin typeface="LinLibertineT"/>
              </a:rPr>
              <a:t>.</a:t>
            </a:r>
            <a:endParaRPr lang="zh-CN" altLang="en-US" dirty="0"/>
          </a:p>
        </p:txBody>
      </p:sp>
      <p:sp>
        <p:nvSpPr>
          <p:cNvPr id="6" name="矩形 5">
            <a:extLst>
              <a:ext uri="{FF2B5EF4-FFF2-40B4-BE49-F238E27FC236}">
                <a16:creationId xmlns:a16="http://schemas.microsoft.com/office/drawing/2014/main" id="{D48DE57B-3CD4-4455-B2BD-ABB256C849E9}"/>
              </a:ext>
            </a:extLst>
          </p:cNvPr>
          <p:cNvSpPr/>
          <p:nvPr/>
        </p:nvSpPr>
        <p:spPr>
          <a:xfrm>
            <a:off x="1066800" y="1782220"/>
            <a:ext cx="3932487" cy="369332"/>
          </a:xfrm>
          <a:prstGeom prst="rect">
            <a:avLst/>
          </a:prstGeom>
        </p:spPr>
        <p:txBody>
          <a:bodyPr wrap="none">
            <a:spAutoFit/>
          </a:bodyPr>
          <a:lstStyle/>
          <a:p>
            <a:pPr marL="1257300" lvl="2" indent="-342900">
              <a:buFont typeface="Arial" panose="020B0604020202020204" pitchFamily="34" charset="0"/>
              <a:buChar char="•"/>
            </a:pPr>
            <a:r>
              <a:rPr lang="en-US" altLang="zh-CN" dirty="0">
                <a:latin typeface="Palatino Linotype" panose="02040502050505030304" pitchFamily="18" charset="0"/>
                <a:ea typeface="楷体" panose="02010609060101010101" pitchFamily="49" charset="-122"/>
              </a:rPr>
              <a:t>Reference-based metrics</a:t>
            </a:r>
          </a:p>
        </p:txBody>
      </p:sp>
      <p:sp>
        <p:nvSpPr>
          <p:cNvPr id="8" name="矩形 7">
            <a:extLst>
              <a:ext uri="{FF2B5EF4-FFF2-40B4-BE49-F238E27FC236}">
                <a16:creationId xmlns:a16="http://schemas.microsoft.com/office/drawing/2014/main" id="{5AD07D36-8F5F-4EC9-8D09-A4F2914FCEDB}"/>
              </a:ext>
            </a:extLst>
          </p:cNvPr>
          <p:cNvSpPr/>
          <p:nvPr/>
        </p:nvSpPr>
        <p:spPr>
          <a:xfrm>
            <a:off x="1109984" y="4521783"/>
            <a:ext cx="3846117" cy="369332"/>
          </a:xfrm>
          <a:prstGeom prst="rect">
            <a:avLst/>
          </a:prstGeom>
        </p:spPr>
        <p:txBody>
          <a:bodyPr wrap="none">
            <a:spAutoFit/>
          </a:bodyPr>
          <a:lstStyle/>
          <a:p>
            <a:pPr marL="1257300" lvl="2" indent="-342900">
              <a:buFont typeface="Arial" panose="020B0604020202020204" pitchFamily="34" charset="0"/>
              <a:buChar char="•"/>
            </a:pPr>
            <a:r>
              <a:rPr lang="en-US" altLang="zh-CN" dirty="0">
                <a:latin typeface="Palatino Linotype" panose="02040502050505030304" pitchFamily="18" charset="0"/>
                <a:ea typeface="楷体" panose="02010609060101010101" pitchFamily="49" charset="-122"/>
              </a:rPr>
              <a:t>Retrieval-based metrics</a:t>
            </a:r>
          </a:p>
        </p:txBody>
      </p:sp>
    </p:spTree>
    <p:extLst>
      <p:ext uri="{BB962C8B-B14F-4D97-AF65-F5344CB8AC3E}">
        <p14:creationId xmlns:p14="http://schemas.microsoft.com/office/powerpoint/2010/main" val="2810581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89AB7C-7095-45BB-9967-0EBD5E891A47}"/>
              </a:ext>
            </a:extLst>
          </p:cNvPr>
          <p:cNvSpPr>
            <a:spLocks noGrp="1"/>
          </p:cNvSpPr>
          <p:nvPr>
            <p:ph type="ctrTitle"/>
          </p:nvPr>
        </p:nvSpPr>
        <p:spPr>
          <a:xfrm>
            <a:off x="0" y="0"/>
            <a:ext cx="2133600" cy="946012"/>
          </a:xfrm>
        </p:spPr>
        <p:txBody>
          <a:bodyPr>
            <a:normAutofit/>
          </a:bodyPr>
          <a:lstStyle/>
          <a:p>
            <a:r>
              <a:rPr lang="zh-CN" altLang="en-US" sz="4000" dirty="0">
                <a:latin typeface="楷体" panose="02010609060101010101" pitchFamily="49" charset="-122"/>
                <a:ea typeface="楷体" panose="02010609060101010101" pitchFamily="49" charset="-122"/>
              </a:rPr>
              <a:t>实验</a:t>
            </a:r>
          </a:p>
        </p:txBody>
      </p:sp>
      <p:sp>
        <p:nvSpPr>
          <p:cNvPr id="3" name="副标题 2">
            <a:extLst>
              <a:ext uri="{FF2B5EF4-FFF2-40B4-BE49-F238E27FC236}">
                <a16:creationId xmlns:a16="http://schemas.microsoft.com/office/drawing/2014/main" id="{45BF3D3B-5F29-4D5D-84B8-F093F2386845}"/>
              </a:ext>
            </a:extLst>
          </p:cNvPr>
          <p:cNvSpPr>
            <a:spLocks noGrp="1"/>
          </p:cNvSpPr>
          <p:nvPr>
            <p:ph type="subTitle" idx="1"/>
          </p:nvPr>
        </p:nvSpPr>
        <p:spPr>
          <a:xfrm>
            <a:off x="1596886" y="1215322"/>
            <a:ext cx="9183757" cy="482254"/>
          </a:xfrm>
        </p:spPr>
        <p:txBody>
          <a:bodyPr/>
          <a:lstStyle/>
          <a:p>
            <a:pPr marL="342900" indent="-342900" algn="l">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对比实验</a:t>
            </a:r>
            <a:endParaRPr lang="en-US" altLang="zh-CN" dirty="0">
              <a:latin typeface="楷体" panose="02010609060101010101" pitchFamily="49" charset="-122"/>
              <a:ea typeface="楷体" panose="02010609060101010101" pitchFamily="49" charset="-122"/>
            </a:endParaRPr>
          </a:p>
        </p:txBody>
      </p:sp>
      <p:pic>
        <p:nvPicPr>
          <p:cNvPr id="6" name="图片 5">
            <a:extLst>
              <a:ext uri="{FF2B5EF4-FFF2-40B4-BE49-F238E27FC236}">
                <a16:creationId xmlns:a16="http://schemas.microsoft.com/office/drawing/2014/main" id="{009C31A1-77F0-4CE5-81C4-1EC421773AAA}"/>
              </a:ext>
            </a:extLst>
          </p:cNvPr>
          <p:cNvPicPr>
            <a:picLocks noChangeAspect="1"/>
          </p:cNvPicPr>
          <p:nvPr/>
        </p:nvPicPr>
        <p:blipFill>
          <a:blip r:embed="rId2"/>
          <a:stretch>
            <a:fillRect/>
          </a:stretch>
        </p:blipFill>
        <p:spPr>
          <a:xfrm>
            <a:off x="950570" y="2075033"/>
            <a:ext cx="10164843" cy="2408147"/>
          </a:xfrm>
          <a:prstGeom prst="rect">
            <a:avLst/>
          </a:prstGeom>
        </p:spPr>
      </p:pic>
      <p:pic>
        <p:nvPicPr>
          <p:cNvPr id="9" name="图片 8">
            <a:extLst>
              <a:ext uri="{FF2B5EF4-FFF2-40B4-BE49-F238E27FC236}">
                <a16:creationId xmlns:a16="http://schemas.microsoft.com/office/drawing/2014/main" id="{B40B1A75-BF24-497A-B6EA-BAD3C3B3F5A0}"/>
              </a:ext>
            </a:extLst>
          </p:cNvPr>
          <p:cNvPicPr>
            <a:picLocks noChangeAspect="1"/>
          </p:cNvPicPr>
          <p:nvPr/>
        </p:nvPicPr>
        <p:blipFill>
          <a:blip r:embed="rId3"/>
          <a:stretch>
            <a:fillRect/>
          </a:stretch>
        </p:blipFill>
        <p:spPr>
          <a:xfrm>
            <a:off x="841513" y="4678018"/>
            <a:ext cx="7010400" cy="1990725"/>
          </a:xfrm>
          <a:prstGeom prst="rect">
            <a:avLst/>
          </a:prstGeom>
        </p:spPr>
      </p:pic>
      <p:sp>
        <p:nvSpPr>
          <p:cNvPr id="4" name="矩形 3">
            <a:extLst>
              <a:ext uri="{FF2B5EF4-FFF2-40B4-BE49-F238E27FC236}">
                <a16:creationId xmlns:a16="http://schemas.microsoft.com/office/drawing/2014/main" id="{128BD161-85B9-434D-9FE2-6B1D66429D11}"/>
              </a:ext>
            </a:extLst>
          </p:cNvPr>
          <p:cNvSpPr/>
          <p:nvPr/>
        </p:nvSpPr>
        <p:spPr>
          <a:xfrm>
            <a:off x="7851913" y="6259549"/>
            <a:ext cx="4043441" cy="523220"/>
          </a:xfrm>
          <a:prstGeom prst="rect">
            <a:avLst/>
          </a:prstGeom>
        </p:spPr>
        <p:txBody>
          <a:bodyPr wrap="square">
            <a:spAutoFit/>
          </a:bodyPr>
          <a:lstStyle/>
          <a:p>
            <a:r>
              <a:rPr lang="en-US" altLang="zh-CN" sz="1400" dirty="0">
                <a:latin typeface="Palatino Linotype" panose="02040502050505030304" pitchFamily="18" charset="0"/>
              </a:rPr>
              <a:t>Workers are required to first watch the video before reading the other inputs and titles.</a:t>
            </a:r>
            <a:endParaRPr lang="zh-CN" altLang="en-US" sz="1400" dirty="0">
              <a:latin typeface="Palatino Linotype" panose="02040502050505030304" pitchFamily="18" charset="0"/>
            </a:endParaRPr>
          </a:p>
        </p:txBody>
      </p:sp>
    </p:spTree>
    <p:extLst>
      <p:ext uri="{BB962C8B-B14F-4D97-AF65-F5344CB8AC3E}">
        <p14:creationId xmlns:p14="http://schemas.microsoft.com/office/powerpoint/2010/main" val="1072825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89AB7C-7095-45BB-9967-0EBD5E891A47}"/>
              </a:ext>
            </a:extLst>
          </p:cNvPr>
          <p:cNvSpPr>
            <a:spLocks noGrp="1"/>
          </p:cNvSpPr>
          <p:nvPr>
            <p:ph type="ctrTitle"/>
          </p:nvPr>
        </p:nvSpPr>
        <p:spPr>
          <a:xfrm>
            <a:off x="0" y="0"/>
            <a:ext cx="2133600" cy="946012"/>
          </a:xfrm>
        </p:spPr>
        <p:txBody>
          <a:bodyPr>
            <a:normAutofit/>
          </a:bodyPr>
          <a:lstStyle/>
          <a:p>
            <a:r>
              <a:rPr lang="zh-CN" altLang="en-US" sz="4000" dirty="0">
                <a:latin typeface="楷体" panose="02010609060101010101" pitchFamily="49" charset="-122"/>
                <a:ea typeface="楷体" panose="02010609060101010101" pitchFamily="49" charset="-122"/>
              </a:rPr>
              <a:t>实验</a:t>
            </a:r>
          </a:p>
        </p:txBody>
      </p:sp>
      <p:sp>
        <p:nvSpPr>
          <p:cNvPr id="3" name="副标题 2">
            <a:extLst>
              <a:ext uri="{FF2B5EF4-FFF2-40B4-BE49-F238E27FC236}">
                <a16:creationId xmlns:a16="http://schemas.microsoft.com/office/drawing/2014/main" id="{45BF3D3B-5F29-4D5D-84B8-F093F2386845}"/>
              </a:ext>
            </a:extLst>
          </p:cNvPr>
          <p:cNvSpPr>
            <a:spLocks noGrp="1"/>
          </p:cNvSpPr>
          <p:nvPr>
            <p:ph type="subTitle" idx="1"/>
          </p:nvPr>
        </p:nvSpPr>
        <p:spPr>
          <a:xfrm>
            <a:off x="1596886" y="1215322"/>
            <a:ext cx="9183757" cy="482254"/>
          </a:xfrm>
        </p:spPr>
        <p:txBody>
          <a:bodyPr/>
          <a:lstStyle/>
          <a:p>
            <a:pPr marL="342900" indent="-342900" algn="l">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对比实验</a:t>
            </a:r>
            <a:endParaRPr lang="en-US" altLang="zh-CN" dirty="0">
              <a:latin typeface="楷体" panose="02010609060101010101" pitchFamily="49" charset="-122"/>
              <a:ea typeface="楷体" panose="02010609060101010101" pitchFamily="49" charset="-122"/>
            </a:endParaRPr>
          </a:p>
        </p:txBody>
      </p:sp>
      <p:pic>
        <p:nvPicPr>
          <p:cNvPr id="5" name="图片 4">
            <a:extLst>
              <a:ext uri="{FF2B5EF4-FFF2-40B4-BE49-F238E27FC236}">
                <a16:creationId xmlns:a16="http://schemas.microsoft.com/office/drawing/2014/main" id="{87B65ECB-99C6-488E-8140-130FF2C4B00B}"/>
              </a:ext>
            </a:extLst>
          </p:cNvPr>
          <p:cNvPicPr>
            <a:picLocks noChangeAspect="1"/>
          </p:cNvPicPr>
          <p:nvPr/>
        </p:nvPicPr>
        <p:blipFill>
          <a:blip r:embed="rId2"/>
          <a:stretch>
            <a:fillRect/>
          </a:stretch>
        </p:blipFill>
        <p:spPr>
          <a:xfrm>
            <a:off x="2133600" y="2269435"/>
            <a:ext cx="7324725" cy="2743200"/>
          </a:xfrm>
          <a:prstGeom prst="rect">
            <a:avLst/>
          </a:prstGeom>
        </p:spPr>
      </p:pic>
      <p:sp>
        <p:nvSpPr>
          <p:cNvPr id="4" name="矩形 3">
            <a:extLst>
              <a:ext uri="{FF2B5EF4-FFF2-40B4-BE49-F238E27FC236}">
                <a16:creationId xmlns:a16="http://schemas.microsoft.com/office/drawing/2014/main" id="{D3EE6604-3157-4955-A5E3-4F16B0CEE082}"/>
              </a:ext>
            </a:extLst>
          </p:cNvPr>
          <p:cNvSpPr/>
          <p:nvPr/>
        </p:nvSpPr>
        <p:spPr>
          <a:xfrm>
            <a:off x="2938943" y="5332554"/>
            <a:ext cx="6096000" cy="923330"/>
          </a:xfrm>
          <a:prstGeom prst="rect">
            <a:avLst/>
          </a:prstGeom>
        </p:spPr>
        <p:txBody>
          <a:bodyPr>
            <a:spAutoFit/>
          </a:bodyPr>
          <a:lstStyle/>
          <a:p>
            <a:r>
              <a:rPr lang="en-US" altLang="zh-CN" dirty="0">
                <a:latin typeface="Palatino Linotype" panose="02040502050505030304" pitchFamily="18" charset="0"/>
                <a:ea typeface="楷体" panose="02010609060101010101" pitchFamily="49" charset="-122"/>
              </a:rPr>
              <a:t>abstraction-level story-line summarization process :HSR </a:t>
            </a:r>
          </a:p>
          <a:p>
            <a:r>
              <a:rPr lang="en-US" altLang="zh-CN" dirty="0">
                <a:latin typeface="Palatino Linotype" panose="02040502050505030304" pitchFamily="18" charset="0"/>
                <a:ea typeface="楷体" panose="02010609060101010101" pitchFamily="49" charset="-122"/>
              </a:rPr>
              <a:t>The gated global access :GGC</a:t>
            </a:r>
          </a:p>
          <a:p>
            <a:r>
              <a:rPr lang="en-US" altLang="zh-CN" dirty="0">
                <a:latin typeface="Palatino Linotype" panose="02040502050505030304" pitchFamily="18" charset="0"/>
                <a:ea typeface="楷体" panose="02010609060101010101" pitchFamily="49" charset="-122"/>
              </a:rPr>
              <a:t>the local attention : LA</a:t>
            </a:r>
            <a:endParaRPr lang="zh-CN" altLang="en-US" dirty="0">
              <a:latin typeface="Palatino Linotype" panose="02040502050505030304" pitchFamily="18" charset="0"/>
              <a:ea typeface="楷体" panose="02010609060101010101" pitchFamily="49" charset="-122"/>
            </a:endParaRPr>
          </a:p>
        </p:txBody>
      </p:sp>
    </p:spTree>
    <p:extLst>
      <p:ext uri="{BB962C8B-B14F-4D97-AF65-F5344CB8AC3E}">
        <p14:creationId xmlns:p14="http://schemas.microsoft.com/office/powerpoint/2010/main" val="209135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89AB7C-7095-45BB-9967-0EBD5E891A47}"/>
              </a:ext>
            </a:extLst>
          </p:cNvPr>
          <p:cNvSpPr>
            <a:spLocks noGrp="1"/>
          </p:cNvSpPr>
          <p:nvPr>
            <p:ph type="ctrTitle"/>
          </p:nvPr>
        </p:nvSpPr>
        <p:spPr>
          <a:xfrm>
            <a:off x="225287" y="6318735"/>
            <a:ext cx="3101009" cy="304799"/>
          </a:xfrm>
        </p:spPr>
        <p:txBody>
          <a:bodyPr>
            <a:noAutofit/>
          </a:bodyPr>
          <a:lstStyle/>
          <a:p>
            <a:pPr algn="l"/>
            <a:r>
              <a:rPr lang="zh-CN" altLang="en-US" sz="2400" dirty="0">
                <a:solidFill>
                  <a:srgbClr val="002060"/>
                </a:solidFill>
                <a:latin typeface="楷体" panose="02010609060101010101" pitchFamily="49" charset="-122"/>
                <a:ea typeface="楷体" panose="02010609060101010101" pitchFamily="49" charset="-122"/>
              </a:rPr>
              <a:t>规格严格，功夫到家</a:t>
            </a:r>
            <a:endParaRPr lang="en-US" altLang="zh-CN" sz="2400" dirty="0">
              <a:solidFill>
                <a:srgbClr val="002060"/>
              </a:solidFill>
              <a:latin typeface="楷体" panose="02010609060101010101" pitchFamily="49" charset="-122"/>
              <a:ea typeface="楷体" panose="02010609060101010101" pitchFamily="49" charset="-122"/>
            </a:endParaRPr>
          </a:p>
        </p:txBody>
      </p:sp>
      <p:sp>
        <p:nvSpPr>
          <p:cNvPr id="3" name="副标题 2">
            <a:extLst>
              <a:ext uri="{FF2B5EF4-FFF2-40B4-BE49-F238E27FC236}">
                <a16:creationId xmlns:a16="http://schemas.microsoft.com/office/drawing/2014/main" id="{45BF3D3B-5F29-4D5D-84B8-F093F2386845}"/>
              </a:ext>
            </a:extLst>
          </p:cNvPr>
          <p:cNvSpPr>
            <a:spLocks noGrp="1"/>
          </p:cNvSpPr>
          <p:nvPr>
            <p:ph type="subTitle" idx="1"/>
          </p:nvPr>
        </p:nvSpPr>
        <p:spPr>
          <a:xfrm>
            <a:off x="2849217" y="3034749"/>
            <a:ext cx="6493566" cy="1417982"/>
          </a:xfrm>
        </p:spPr>
        <p:txBody>
          <a:bodyPr>
            <a:normAutofit/>
          </a:bodyPr>
          <a:lstStyle/>
          <a:p>
            <a:pPr algn="l"/>
            <a:r>
              <a:rPr lang="zh-CN" altLang="en-US" sz="8000"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感谢聆听指正</a:t>
            </a:r>
            <a:endParaRPr lang="en-US" altLang="zh-CN" sz="8000"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pic>
        <p:nvPicPr>
          <p:cNvPr id="4" name="图片 3">
            <a:extLst>
              <a:ext uri="{FF2B5EF4-FFF2-40B4-BE49-F238E27FC236}">
                <a16:creationId xmlns:a16="http://schemas.microsoft.com/office/drawing/2014/main" id="{CE449124-F0CF-7245-8799-5871099000FA}"/>
              </a:ext>
            </a:extLst>
          </p:cNvPr>
          <p:cNvPicPr>
            <a:picLocks noChangeAspect="1"/>
          </p:cNvPicPr>
          <p:nvPr/>
        </p:nvPicPr>
        <p:blipFill>
          <a:blip r:embed="rId2">
            <a:duotone>
              <a:prstClr val="black"/>
              <a:schemeClr val="tx2">
                <a:tint val="45000"/>
                <a:satMod val="400000"/>
              </a:schemeClr>
            </a:duotone>
            <a:lum bright="-40000"/>
          </a:blip>
          <a:stretch>
            <a:fillRect/>
          </a:stretch>
        </p:blipFill>
        <p:spPr>
          <a:xfrm>
            <a:off x="7422440" y="194578"/>
            <a:ext cx="4476789" cy="821767"/>
          </a:xfrm>
          <a:prstGeom prst="rect">
            <a:avLst/>
          </a:prstGeom>
        </p:spPr>
      </p:pic>
    </p:spTree>
    <p:extLst>
      <p:ext uri="{BB962C8B-B14F-4D97-AF65-F5344CB8AC3E}">
        <p14:creationId xmlns:p14="http://schemas.microsoft.com/office/powerpoint/2010/main" val="3483788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105BD7-8D2E-49B9-92BD-2A134F58B973}"/>
              </a:ext>
            </a:extLst>
          </p:cNvPr>
          <p:cNvSpPr>
            <a:spLocks noGrp="1"/>
          </p:cNvSpPr>
          <p:nvPr>
            <p:ph type="title"/>
          </p:nvPr>
        </p:nvSpPr>
        <p:spPr/>
        <p:txBody>
          <a:bodyPr>
            <a:normAutofit/>
          </a:bodyPr>
          <a:lstStyle/>
          <a:p>
            <a:r>
              <a:rPr lang="en-US" altLang="zh-CN" sz="3600" dirty="0">
                <a:latin typeface="Palatino Linotype" panose="02040502050505030304" pitchFamily="18" charset="0"/>
              </a:rPr>
              <a:t>MRR</a:t>
            </a:r>
            <a:endParaRPr lang="zh-CN" altLang="en-US" sz="3600" dirty="0">
              <a:latin typeface="Palatino Linotype" panose="02040502050505030304" pitchFamily="18" charset="0"/>
            </a:endParaRPr>
          </a:p>
        </p:txBody>
      </p:sp>
      <p:sp>
        <p:nvSpPr>
          <p:cNvPr id="3" name="内容占位符 2">
            <a:extLst>
              <a:ext uri="{FF2B5EF4-FFF2-40B4-BE49-F238E27FC236}">
                <a16:creationId xmlns:a16="http://schemas.microsoft.com/office/drawing/2014/main" id="{1BA5326D-9B6F-4469-9FBB-D09122192707}"/>
              </a:ext>
            </a:extLst>
          </p:cNvPr>
          <p:cNvSpPr>
            <a:spLocks noGrp="1"/>
          </p:cNvSpPr>
          <p:nvPr>
            <p:ph idx="1"/>
          </p:nvPr>
        </p:nvSpPr>
        <p:spPr/>
        <p:txBody>
          <a:bodyPr>
            <a:normAutofit/>
          </a:bodyPr>
          <a:lstStyle/>
          <a:p>
            <a:pPr marL="0" indent="0">
              <a:buNone/>
            </a:pPr>
            <a:r>
              <a:rPr lang="en-US" altLang="zh-CN" dirty="0"/>
              <a:t> </a:t>
            </a:r>
            <a:r>
              <a:rPr lang="en-US" altLang="zh-CN" sz="1800" dirty="0">
                <a:latin typeface="楷体" panose="02010609060101010101" pitchFamily="49" charset="-122"/>
                <a:ea typeface="楷体" panose="02010609060101010101" pitchFamily="49" charset="-122"/>
              </a:rPr>
              <a:t>Mean Reciprocal Rank(MRR)</a:t>
            </a:r>
            <a:r>
              <a:rPr lang="zh-CN" altLang="en-US" sz="1800" dirty="0">
                <a:latin typeface="楷体" panose="02010609060101010101" pitchFamily="49" charset="-122"/>
                <a:ea typeface="楷体" panose="02010609060101010101" pitchFamily="49" charset="-122"/>
              </a:rPr>
              <a:t>正确检索结果值在检索结果中的排名来评估检索系统的性能。</a:t>
            </a:r>
            <a:r>
              <a:rPr lang="en-US" altLang="zh-CN" sz="1800" dirty="0">
                <a:latin typeface="楷体" panose="02010609060101010101" pitchFamily="49" charset="-122"/>
                <a:ea typeface="楷体" panose="02010609060101010101" pitchFamily="49" charset="-122"/>
              </a:rPr>
              <a:t> </a:t>
            </a:r>
          </a:p>
          <a:p>
            <a:pPr marL="0" indent="0">
              <a:buNone/>
            </a:pPr>
            <a:r>
              <a:rPr lang="zh-CN" altLang="en-US" sz="1800" dirty="0">
                <a:latin typeface="楷体" panose="02010609060101010101" pitchFamily="49" charset="-122"/>
                <a:ea typeface="楷体" panose="02010609060101010101" pitchFamily="49" charset="-122"/>
              </a:rPr>
              <a:t>其中，</a:t>
            </a:r>
            <a:r>
              <a:rPr lang="en-US" altLang="zh-CN" sz="1800" dirty="0">
                <a:latin typeface="楷体" panose="02010609060101010101" pitchFamily="49" charset="-122"/>
                <a:ea typeface="楷体" panose="02010609060101010101" pitchFamily="49" charset="-122"/>
              </a:rPr>
              <a:t> </a:t>
            </a:r>
            <a:r>
              <a:rPr lang="zh-CN" altLang="en-US" sz="1800" dirty="0">
                <a:latin typeface="楷体" panose="02010609060101010101" pitchFamily="49" charset="-122"/>
                <a:ea typeface="楷体" panose="02010609060101010101" pitchFamily="49" charset="-122"/>
              </a:rPr>
              <a:t>是对于第</a:t>
            </a:r>
            <a:r>
              <a:rPr lang="en-US" altLang="zh-CN" sz="1800" dirty="0" err="1">
                <a:latin typeface="楷体" panose="02010609060101010101" pitchFamily="49" charset="-122"/>
                <a:ea typeface="楷体" panose="02010609060101010101" pitchFamily="49" charset="-122"/>
              </a:rPr>
              <a:t>i</a:t>
            </a:r>
            <a:r>
              <a:rPr lang="zh-CN" altLang="en-US" sz="1800" dirty="0">
                <a:latin typeface="楷体" panose="02010609060101010101" pitchFamily="49" charset="-122"/>
                <a:ea typeface="楷体" panose="02010609060101010101" pitchFamily="49" charset="-122"/>
              </a:rPr>
              <a:t>个用户，推荐列表中第一个在</a:t>
            </a:r>
            <a:r>
              <a:rPr lang="en-US" altLang="zh-CN" sz="1800" dirty="0">
                <a:latin typeface="楷体" panose="02010609060101010101" pitchFamily="49" charset="-122"/>
                <a:ea typeface="楷体" panose="02010609060101010101" pitchFamily="49" charset="-122"/>
              </a:rPr>
              <a:t>ground-truth</a:t>
            </a:r>
            <a:r>
              <a:rPr lang="zh-CN" altLang="en-US" sz="1800" dirty="0">
                <a:latin typeface="楷体" panose="02010609060101010101" pitchFamily="49" charset="-122"/>
                <a:ea typeface="楷体" panose="02010609060101010101" pitchFamily="49" charset="-122"/>
              </a:rPr>
              <a:t>结果中的</a:t>
            </a:r>
            <a:r>
              <a:rPr lang="en-US" altLang="zh-CN" sz="1800" dirty="0">
                <a:latin typeface="楷体" panose="02010609060101010101" pitchFamily="49" charset="-122"/>
                <a:ea typeface="楷体" panose="02010609060101010101" pitchFamily="49" charset="-122"/>
              </a:rPr>
              <a:t>item</a:t>
            </a:r>
            <a:r>
              <a:rPr lang="zh-CN" altLang="en-US" sz="1800" dirty="0">
                <a:latin typeface="楷体" panose="02010609060101010101" pitchFamily="49" charset="-122"/>
                <a:ea typeface="楷体" panose="02010609060101010101" pitchFamily="49" charset="-122"/>
              </a:rPr>
              <a:t>所在的排列位置。举个例子：假如检索三次的结果如下，需要的结果（</a:t>
            </a:r>
            <a:r>
              <a:rPr lang="en-US" altLang="zh-CN" sz="1800" dirty="0">
                <a:latin typeface="楷体" panose="02010609060101010101" pitchFamily="49" charset="-122"/>
                <a:ea typeface="楷体" panose="02010609060101010101" pitchFamily="49" charset="-122"/>
              </a:rPr>
              <a:t>cat</a:t>
            </a:r>
            <a:r>
              <a:rPr lang="zh-CN" altLang="en-US" sz="1800" dirty="0">
                <a:latin typeface="楷体" panose="02010609060101010101" pitchFamily="49" charset="-122"/>
                <a:ea typeface="楷体" panose="02010609060101010101" pitchFamily="49" charset="-122"/>
              </a:rPr>
              <a:t>，</a:t>
            </a:r>
            <a:r>
              <a:rPr lang="en-US" altLang="zh-CN" sz="1800" dirty="0">
                <a:latin typeface="楷体" panose="02010609060101010101" pitchFamily="49" charset="-122"/>
                <a:ea typeface="楷体" panose="02010609060101010101" pitchFamily="49" charset="-122"/>
              </a:rPr>
              <a:t>torus</a:t>
            </a:r>
            <a:r>
              <a:rPr lang="zh-CN" altLang="en-US" sz="1800" dirty="0">
                <a:latin typeface="楷体" panose="02010609060101010101" pitchFamily="49" charset="-122"/>
                <a:ea typeface="楷体" panose="02010609060101010101" pitchFamily="49" charset="-122"/>
              </a:rPr>
              <a:t>，</a:t>
            </a:r>
            <a:r>
              <a:rPr lang="en-US" altLang="zh-CN" sz="1800" dirty="0">
                <a:latin typeface="楷体" panose="02010609060101010101" pitchFamily="49" charset="-122"/>
                <a:ea typeface="楷体" panose="02010609060101010101" pitchFamily="49" charset="-122"/>
              </a:rPr>
              <a:t>virus</a:t>
            </a:r>
            <a:r>
              <a:rPr lang="zh-CN" altLang="en-US" sz="1800" dirty="0">
                <a:latin typeface="楷体" panose="02010609060101010101" pitchFamily="49" charset="-122"/>
                <a:ea typeface="楷体" panose="02010609060101010101" pitchFamily="49" charset="-122"/>
              </a:rPr>
              <a:t>）分别排在</a:t>
            </a:r>
            <a:r>
              <a:rPr lang="en-US" altLang="zh-CN" sz="1800" dirty="0">
                <a:latin typeface="楷体" panose="02010609060101010101" pitchFamily="49" charset="-122"/>
                <a:ea typeface="楷体" panose="02010609060101010101" pitchFamily="49" charset="-122"/>
              </a:rPr>
              <a:t>3,2,1</a:t>
            </a:r>
            <a:r>
              <a:rPr lang="zh-CN" altLang="en-US" sz="1800" dirty="0">
                <a:latin typeface="楷体" panose="02010609060101010101" pitchFamily="49" charset="-122"/>
                <a:ea typeface="楷体" panose="02010609060101010101" pitchFamily="49" charset="-122"/>
              </a:rPr>
              <a:t>的话，此系统地</a:t>
            </a:r>
            <a:r>
              <a:rPr lang="en-US" altLang="zh-CN" sz="1800" dirty="0">
                <a:latin typeface="楷体" panose="02010609060101010101" pitchFamily="49" charset="-122"/>
                <a:ea typeface="楷体" panose="02010609060101010101" pitchFamily="49" charset="-122"/>
              </a:rPr>
              <a:t>MRR</a:t>
            </a:r>
            <a:r>
              <a:rPr lang="zh-CN" altLang="en-US" sz="1800" dirty="0">
                <a:latin typeface="楷体" panose="02010609060101010101" pitchFamily="49" charset="-122"/>
                <a:ea typeface="楷体" panose="02010609060101010101" pitchFamily="49" charset="-122"/>
              </a:rPr>
              <a:t>为（</a:t>
            </a:r>
            <a:r>
              <a:rPr lang="en-US" altLang="zh-CN" sz="1800" dirty="0">
                <a:latin typeface="楷体" panose="02010609060101010101" pitchFamily="49" charset="-122"/>
                <a:ea typeface="楷体" panose="02010609060101010101" pitchFamily="49" charset="-122"/>
              </a:rPr>
              <a:t>1/3 + 1/2 + 1)/3 = 11/18</a:t>
            </a:r>
          </a:p>
          <a:p>
            <a:pPr marL="0" indent="0">
              <a:buNone/>
            </a:pPr>
            <a:endParaRPr lang="en-US" altLang="zh-CN" sz="1800" dirty="0">
              <a:latin typeface="楷体" panose="02010609060101010101" pitchFamily="49" charset="-122"/>
              <a:ea typeface="楷体" panose="02010609060101010101" pitchFamily="49" charset="-122"/>
            </a:endParaRPr>
          </a:p>
          <a:p>
            <a:pPr marL="0" indent="0">
              <a:buNone/>
            </a:pPr>
            <a:endParaRPr lang="en-US" altLang="zh-CN" sz="1800" dirty="0">
              <a:latin typeface="楷体" panose="02010609060101010101" pitchFamily="49" charset="-122"/>
              <a:ea typeface="楷体" panose="02010609060101010101" pitchFamily="49" charset="-122"/>
            </a:endParaRPr>
          </a:p>
          <a:p>
            <a:pPr marL="0" indent="0">
              <a:buNone/>
            </a:pPr>
            <a:endParaRPr lang="en-US" altLang="zh-CN" sz="1800" dirty="0">
              <a:latin typeface="楷体" panose="02010609060101010101" pitchFamily="49" charset="-122"/>
              <a:ea typeface="楷体" panose="02010609060101010101" pitchFamily="49" charset="-122"/>
            </a:endParaRPr>
          </a:p>
          <a:p>
            <a:pPr marL="0" indent="0">
              <a:buNone/>
            </a:pPr>
            <a:endParaRPr lang="en-US" altLang="zh-CN" sz="1800" dirty="0">
              <a:latin typeface="楷体" panose="02010609060101010101" pitchFamily="49" charset="-122"/>
              <a:ea typeface="楷体" panose="02010609060101010101" pitchFamily="49" charset="-122"/>
            </a:endParaRPr>
          </a:p>
          <a:p>
            <a:pPr marL="0" indent="0">
              <a:buNone/>
            </a:pPr>
            <a:endParaRPr lang="en-US" altLang="zh-CN" sz="1800" dirty="0">
              <a:latin typeface="楷体" panose="02010609060101010101" pitchFamily="49" charset="-122"/>
              <a:ea typeface="楷体" panose="02010609060101010101" pitchFamily="49" charset="-122"/>
            </a:endParaRPr>
          </a:p>
          <a:p>
            <a:pPr marL="0" indent="0">
              <a:buNone/>
            </a:pPr>
            <a:r>
              <a:rPr lang="zh-CN" altLang="en-US" sz="1800" dirty="0">
                <a:latin typeface="楷体" panose="02010609060101010101" pitchFamily="49" charset="-122"/>
                <a:ea typeface="楷体" panose="02010609060101010101" pitchFamily="49" charset="-122"/>
              </a:rPr>
              <a:t>如果检索出来的正确结果多于一个时，可以使用</a:t>
            </a:r>
            <a:r>
              <a:rPr lang="en-US" altLang="zh-CN" sz="1800" dirty="0">
                <a:latin typeface="楷体" panose="02010609060101010101" pitchFamily="49" charset="-122"/>
                <a:ea typeface="楷体" panose="02010609060101010101" pitchFamily="49" charset="-122"/>
              </a:rPr>
              <a:t>MAP</a:t>
            </a:r>
            <a:r>
              <a:rPr lang="zh-CN" altLang="en-US" sz="1800" dirty="0">
                <a:latin typeface="楷体" panose="02010609060101010101" pitchFamily="49" charset="-122"/>
                <a:ea typeface="楷体" panose="02010609060101010101" pitchFamily="49" charset="-122"/>
              </a:rPr>
              <a:t>（</a:t>
            </a:r>
            <a:r>
              <a:rPr lang="en-US" altLang="zh-CN" sz="1800" dirty="0">
                <a:latin typeface="楷体" panose="02010609060101010101" pitchFamily="49" charset="-122"/>
                <a:ea typeface="楷体" panose="02010609060101010101" pitchFamily="49" charset="-122"/>
              </a:rPr>
              <a:t>Mean Average Precision</a:t>
            </a:r>
            <a:r>
              <a:rPr lang="zh-CN" altLang="en-US" sz="1800" dirty="0">
                <a:latin typeface="楷体" panose="02010609060101010101" pitchFamily="49" charset="-122"/>
                <a:ea typeface="楷体" panose="02010609060101010101" pitchFamily="49" charset="-122"/>
              </a:rPr>
              <a:t>）算法</a:t>
            </a:r>
          </a:p>
        </p:txBody>
      </p:sp>
      <p:pic>
        <p:nvPicPr>
          <p:cNvPr id="5" name="图片 4">
            <a:extLst>
              <a:ext uri="{FF2B5EF4-FFF2-40B4-BE49-F238E27FC236}">
                <a16:creationId xmlns:a16="http://schemas.microsoft.com/office/drawing/2014/main" id="{4F6DE2C2-1EBD-4CF7-A24F-586C08CB984A}"/>
              </a:ext>
            </a:extLst>
          </p:cNvPr>
          <p:cNvPicPr>
            <a:picLocks noChangeAspect="1"/>
          </p:cNvPicPr>
          <p:nvPr/>
        </p:nvPicPr>
        <p:blipFill>
          <a:blip r:embed="rId2"/>
          <a:stretch>
            <a:fillRect/>
          </a:stretch>
        </p:blipFill>
        <p:spPr>
          <a:xfrm>
            <a:off x="2088990" y="3239432"/>
            <a:ext cx="6417448" cy="1765820"/>
          </a:xfrm>
          <a:prstGeom prst="rect">
            <a:avLst/>
          </a:prstGeom>
        </p:spPr>
      </p:pic>
    </p:spTree>
    <p:extLst>
      <p:ext uri="{BB962C8B-B14F-4D97-AF65-F5344CB8AC3E}">
        <p14:creationId xmlns:p14="http://schemas.microsoft.com/office/powerpoint/2010/main" val="3471743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E2351-1728-450E-885B-D74360B025E1}"/>
              </a:ext>
            </a:extLst>
          </p:cNvPr>
          <p:cNvSpPr>
            <a:spLocks noGrp="1"/>
          </p:cNvSpPr>
          <p:nvPr>
            <p:ph type="title"/>
          </p:nvPr>
        </p:nvSpPr>
        <p:spPr/>
        <p:txBody>
          <a:bodyPr>
            <a:normAutofit/>
          </a:bodyPr>
          <a:lstStyle/>
          <a:p>
            <a:r>
              <a:rPr lang="en-US" altLang="zh-CN" sz="3600" dirty="0">
                <a:latin typeface="Palatino Linotype" panose="02040502050505030304" pitchFamily="18" charset="0"/>
              </a:rPr>
              <a:t>BLEU</a:t>
            </a:r>
            <a:endParaRPr lang="zh-CN" altLang="en-US" sz="3600" dirty="0">
              <a:latin typeface="Palatino Linotype" panose="02040502050505030304" pitchFamily="18" charset="0"/>
            </a:endParaRPr>
          </a:p>
        </p:txBody>
      </p:sp>
      <p:sp>
        <p:nvSpPr>
          <p:cNvPr id="3" name="内容占位符 2">
            <a:extLst>
              <a:ext uri="{FF2B5EF4-FFF2-40B4-BE49-F238E27FC236}">
                <a16:creationId xmlns:a16="http://schemas.microsoft.com/office/drawing/2014/main" id="{9D450D76-44B5-4D3C-9EF8-068F341245D2}"/>
              </a:ext>
            </a:extLst>
          </p:cNvPr>
          <p:cNvSpPr>
            <a:spLocks noGrp="1"/>
          </p:cNvSpPr>
          <p:nvPr>
            <p:ph idx="1"/>
          </p:nvPr>
        </p:nvSpPr>
        <p:spPr/>
        <p:txBody>
          <a:bodyPr>
            <a:normAutofit/>
          </a:bodyPr>
          <a:lstStyle/>
          <a:p>
            <a:pPr marL="0" indent="0">
              <a:lnSpc>
                <a:spcPct val="150000"/>
              </a:lnSpc>
              <a:buNone/>
            </a:pPr>
            <a:r>
              <a:rPr lang="zh-CN" altLang="en-US" sz="1600" dirty="0">
                <a:latin typeface="楷体" panose="02010609060101010101" pitchFamily="49" charset="-122"/>
                <a:ea typeface="楷体" panose="02010609060101010101" pitchFamily="49" charset="-122"/>
              </a:rPr>
              <a:t>    首先引入</a:t>
            </a:r>
            <a:r>
              <a:rPr lang="en-US" altLang="zh-CN" sz="1600" dirty="0">
                <a:latin typeface="楷体" panose="02010609060101010101" pitchFamily="49" charset="-122"/>
                <a:ea typeface="楷体" panose="02010609060101010101" pitchFamily="49" charset="-122"/>
              </a:rPr>
              <a:t>BP</a:t>
            </a:r>
            <a:r>
              <a:rPr lang="zh-CN" altLang="en-US" sz="1600" dirty="0">
                <a:latin typeface="楷体" panose="02010609060101010101" pitchFamily="49" charset="-122"/>
                <a:ea typeface="楷体" panose="02010609060101010101" pitchFamily="49" charset="-122"/>
              </a:rPr>
              <a:t>值，作者指定当待评价译文同任意一个参考译文长度相等或超过参考译文长度时，</a:t>
            </a:r>
            <a:r>
              <a:rPr lang="en-US" altLang="zh-CN" sz="1600" dirty="0">
                <a:latin typeface="楷体" panose="02010609060101010101" pitchFamily="49" charset="-122"/>
                <a:ea typeface="楷体" panose="02010609060101010101" pitchFamily="49" charset="-122"/>
              </a:rPr>
              <a:t>BP</a:t>
            </a:r>
            <a:r>
              <a:rPr lang="zh-CN" altLang="en-US" sz="1600" dirty="0">
                <a:latin typeface="楷体" panose="02010609060101010101" pitchFamily="49" charset="-122"/>
                <a:ea typeface="楷体" panose="02010609060101010101" pitchFamily="49" charset="-122"/>
              </a:rPr>
              <a:t>值为</a:t>
            </a:r>
            <a:r>
              <a:rPr lang="en-US" altLang="zh-CN" sz="1600" dirty="0">
                <a:latin typeface="楷体" panose="02010609060101010101" pitchFamily="49" charset="-122"/>
                <a:ea typeface="楷体" panose="02010609060101010101" pitchFamily="49" charset="-122"/>
              </a:rPr>
              <a:t>1</a:t>
            </a:r>
            <a:r>
              <a:rPr lang="zh-CN" altLang="en-US" sz="1600" dirty="0">
                <a:latin typeface="楷体" panose="02010609060101010101" pitchFamily="49" charset="-122"/>
                <a:ea typeface="楷体" panose="02010609060101010101" pitchFamily="49" charset="-122"/>
              </a:rPr>
              <a:t>，当待评价译文的长度较短时，则用一个算法得出</a:t>
            </a:r>
            <a:r>
              <a:rPr lang="en-US" altLang="zh-CN" sz="1600" dirty="0">
                <a:latin typeface="楷体" panose="02010609060101010101" pitchFamily="49" charset="-122"/>
                <a:ea typeface="楷体" panose="02010609060101010101" pitchFamily="49" charset="-122"/>
              </a:rPr>
              <a:t>BP</a:t>
            </a:r>
            <a:r>
              <a:rPr lang="zh-CN" altLang="en-US" sz="1600" dirty="0">
                <a:latin typeface="楷体" panose="02010609060101010101" pitchFamily="49" charset="-122"/>
                <a:ea typeface="楷体" panose="02010609060101010101" pitchFamily="49" charset="-122"/>
              </a:rPr>
              <a:t>值。以</a:t>
            </a:r>
            <a:r>
              <a:rPr lang="en-US" altLang="zh-CN" sz="1600" dirty="0">
                <a:latin typeface="楷体" panose="02010609060101010101" pitchFamily="49" charset="-122"/>
                <a:ea typeface="楷体" panose="02010609060101010101" pitchFamily="49" charset="-122"/>
              </a:rPr>
              <a:t>c</a:t>
            </a:r>
            <a:r>
              <a:rPr lang="zh-CN" altLang="en-US" sz="1600" dirty="0">
                <a:latin typeface="楷体" panose="02010609060101010101" pitchFamily="49" charset="-122"/>
                <a:ea typeface="楷体" panose="02010609060101010101" pitchFamily="49" charset="-122"/>
              </a:rPr>
              <a:t>来表示待评价译文的长度，</a:t>
            </a:r>
            <a:r>
              <a:rPr lang="en-US" altLang="zh-CN" sz="1600" dirty="0">
                <a:latin typeface="楷体" panose="02010609060101010101" pitchFamily="49" charset="-122"/>
                <a:ea typeface="楷体" panose="02010609060101010101" pitchFamily="49" charset="-122"/>
              </a:rPr>
              <a:t>r</a:t>
            </a:r>
            <a:r>
              <a:rPr lang="zh-CN" altLang="en-US" sz="1600" dirty="0">
                <a:latin typeface="楷体" panose="02010609060101010101" pitchFamily="49" charset="-122"/>
                <a:ea typeface="楷体" panose="02010609060101010101" pitchFamily="49" charset="-122"/>
              </a:rPr>
              <a:t>来表示参考译文的文字长度，则</a:t>
            </a:r>
          </a:p>
        </p:txBody>
      </p:sp>
      <p:pic>
        <p:nvPicPr>
          <p:cNvPr id="5" name="图片 4">
            <a:extLst>
              <a:ext uri="{FF2B5EF4-FFF2-40B4-BE49-F238E27FC236}">
                <a16:creationId xmlns:a16="http://schemas.microsoft.com/office/drawing/2014/main" id="{D70BF710-AED2-428B-9FAA-92D46A1E949B}"/>
              </a:ext>
            </a:extLst>
          </p:cNvPr>
          <p:cNvPicPr>
            <a:picLocks noChangeAspect="1"/>
          </p:cNvPicPr>
          <p:nvPr/>
        </p:nvPicPr>
        <p:blipFill>
          <a:blip r:embed="rId2"/>
          <a:stretch>
            <a:fillRect/>
          </a:stretch>
        </p:blipFill>
        <p:spPr>
          <a:xfrm>
            <a:off x="4274628" y="2876550"/>
            <a:ext cx="2266950" cy="552450"/>
          </a:xfrm>
          <a:prstGeom prst="rect">
            <a:avLst/>
          </a:prstGeom>
        </p:spPr>
      </p:pic>
      <p:pic>
        <p:nvPicPr>
          <p:cNvPr id="7" name="图片 6">
            <a:extLst>
              <a:ext uri="{FF2B5EF4-FFF2-40B4-BE49-F238E27FC236}">
                <a16:creationId xmlns:a16="http://schemas.microsoft.com/office/drawing/2014/main" id="{D9A1FDC6-1569-4CE7-98AB-39784287E487}"/>
              </a:ext>
            </a:extLst>
          </p:cNvPr>
          <p:cNvPicPr>
            <a:picLocks noChangeAspect="1"/>
          </p:cNvPicPr>
          <p:nvPr/>
        </p:nvPicPr>
        <p:blipFill>
          <a:blip r:embed="rId3"/>
          <a:stretch>
            <a:fillRect/>
          </a:stretch>
        </p:blipFill>
        <p:spPr>
          <a:xfrm>
            <a:off x="4164609" y="3736975"/>
            <a:ext cx="2705100" cy="742950"/>
          </a:xfrm>
          <a:prstGeom prst="rect">
            <a:avLst/>
          </a:prstGeom>
        </p:spPr>
      </p:pic>
    </p:spTree>
    <p:extLst>
      <p:ext uri="{BB962C8B-B14F-4D97-AF65-F5344CB8AC3E}">
        <p14:creationId xmlns:p14="http://schemas.microsoft.com/office/powerpoint/2010/main" val="3118552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89AB7C-7095-45BB-9967-0EBD5E891A47}"/>
              </a:ext>
            </a:extLst>
          </p:cNvPr>
          <p:cNvSpPr>
            <a:spLocks noGrp="1"/>
          </p:cNvSpPr>
          <p:nvPr>
            <p:ph type="ctrTitle"/>
          </p:nvPr>
        </p:nvSpPr>
        <p:spPr>
          <a:xfrm>
            <a:off x="0" y="0"/>
            <a:ext cx="2252870" cy="946012"/>
          </a:xfrm>
        </p:spPr>
        <p:txBody>
          <a:bodyPr>
            <a:normAutofit/>
          </a:bodyPr>
          <a:lstStyle/>
          <a:p>
            <a:r>
              <a:rPr lang="zh-CN" altLang="en-US" sz="4000" dirty="0">
                <a:latin typeface="楷体" panose="02010609060101010101" pitchFamily="49" charset="-122"/>
                <a:ea typeface="楷体" panose="02010609060101010101" pitchFamily="49" charset="-122"/>
              </a:rPr>
              <a:t>背景</a:t>
            </a:r>
          </a:p>
        </p:txBody>
      </p:sp>
      <p:sp>
        <p:nvSpPr>
          <p:cNvPr id="5" name="Rectangle 1">
            <a:extLst>
              <a:ext uri="{FF2B5EF4-FFF2-40B4-BE49-F238E27FC236}">
                <a16:creationId xmlns:a16="http://schemas.microsoft.com/office/drawing/2014/main" id="{FBFF6757-FF39-406A-9431-4141CD6F7E0F}"/>
              </a:ext>
            </a:extLst>
          </p:cNvPr>
          <p:cNvSpPr>
            <a:spLocks noChangeArrowheads="1"/>
          </p:cNvSpPr>
          <p:nvPr/>
        </p:nvSpPr>
        <p:spPr bwMode="auto">
          <a:xfrm>
            <a:off x="1802296" y="5917745"/>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pic>
        <p:nvPicPr>
          <p:cNvPr id="1026" name="Picture 2">
            <a:extLst>
              <a:ext uri="{FF2B5EF4-FFF2-40B4-BE49-F238E27FC236}">
                <a16:creationId xmlns:a16="http://schemas.microsoft.com/office/drawing/2014/main" id="{D939F2AE-5EFA-4993-87BD-DA24F7EFB7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9325" y="-84138"/>
            <a:ext cx="114300" cy="11430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a:extLst>
              <a:ext uri="{FF2B5EF4-FFF2-40B4-BE49-F238E27FC236}">
                <a16:creationId xmlns:a16="http://schemas.microsoft.com/office/drawing/2014/main" id="{4FCC6A7A-49B1-49F2-919D-AF134D1856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7225" y="-84138"/>
            <a:ext cx="114300" cy="114301"/>
          </a:xfrm>
          <a:prstGeom prst="rect">
            <a:avLst/>
          </a:prstGeom>
          <a:noFill/>
          <a:extLst>
            <a:ext uri="{909E8E84-426E-40DD-AFC4-6F175D3DCCD1}">
              <a14:hiddenFill xmlns:a14="http://schemas.microsoft.com/office/drawing/2010/main">
                <a:solidFill>
                  <a:srgbClr val="FFFFFF"/>
                </a:solidFill>
              </a14:hiddenFill>
            </a:ext>
          </a:extLst>
        </p:spPr>
      </p:pic>
      <p:sp>
        <p:nvSpPr>
          <p:cNvPr id="7" name="副标题 6">
            <a:extLst>
              <a:ext uri="{FF2B5EF4-FFF2-40B4-BE49-F238E27FC236}">
                <a16:creationId xmlns:a16="http://schemas.microsoft.com/office/drawing/2014/main" id="{FFF4D61E-B72B-48A2-8F33-CA4A8A89A5E1}"/>
              </a:ext>
            </a:extLst>
          </p:cNvPr>
          <p:cNvSpPr>
            <a:spLocks noGrp="1"/>
          </p:cNvSpPr>
          <p:nvPr>
            <p:ph type="subTitle" idx="1"/>
          </p:nvPr>
        </p:nvSpPr>
        <p:spPr>
          <a:xfrm>
            <a:off x="1802296" y="5825750"/>
            <a:ext cx="9778874" cy="460987"/>
          </a:xfrm>
        </p:spPr>
        <p:txBody>
          <a:bodyPr>
            <a:normAutofit/>
          </a:bodyPr>
          <a:lstStyle/>
          <a:p>
            <a:pPr algn="l"/>
            <a:r>
              <a:rPr lang="zh-CN" altLang="en-US" sz="2000" dirty="0">
                <a:latin typeface="楷体" panose="02010609060101010101" pitchFamily="49" charset="-122"/>
                <a:ea typeface="楷体" panose="02010609060101010101" pitchFamily="49" charset="-122"/>
              </a:rPr>
              <a:t>在视频推荐任务中，给淘宝视频起一个新颖恰当的题目有益于吸引用户的注意力</a:t>
            </a:r>
            <a:r>
              <a:rPr lang="zh-CN" altLang="en-US" dirty="0"/>
              <a:t>。</a:t>
            </a:r>
            <a:endParaRPr lang="en-US" altLang="zh-CN" dirty="0"/>
          </a:p>
        </p:txBody>
      </p:sp>
      <p:pic>
        <p:nvPicPr>
          <p:cNvPr id="8" name="图片 7">
            <a:extLst>
              <a:ext uri="{FF2B5EF4-FFF2-40B4-BE49-F238E27FC236}">
                <a16:creationId xmlns:a16="http://schemas.microsoft.com/office/drawing/2014/main" id="{0E3BE3F4-6DF5-430A-ABEF-DCFF86B54CD8}"/>
              </a:ext>
            </a:extLst>
          </p:cNvPr>
          <p:cNvPicPr>
            <a:picLocks noChangeAspect="1"/>
          </p:cNvPicPr>
          <p:nvPr/>
        </p:nvPicPr>
        <p:blipFill>
          <a:blip r:embed="rId3"/>
          <a:stretch>
            <a:fillRect/>
          </a:stretch>
        </p:blipFill>
        <p:spPr>
          <a:xfrm>
            <a:off x="736360" y="1273431"/>
            <a:ext cx="10048989" cy="3879050"/>
          </a:xfrm>
          <a:prstGeom prst="rect">
            <a:avLst/>
          </a:prstGeom>
        </p:spPr>
      </p:pic>
    </p:spTree>
    <p:extLst>
      <p:ext uri="{BB962C8B-B14F-4D97-AF65-F5344CB8AC3E}">
        <p14:creationId xmlns:p14="http://schemas.microsoft.com/office/powerpoint/2010/main" val="4075511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89AB7C-7095-45BB-9967-0EBD5E891A47}"/>
              </a:ext>
            </a:extLst>
          </p:cNvPr>
          <p:cNvSpPr>
            <a:spLocks noGrp="1"/>
          </p:cNvSpPr>
          <p:nvPr>
            <p:ph type="ctrTitle"/>
          </p:nvPr>
        </p:nvSpPr>
        <p:spPr>
          <a:xfrm>
            <a:off x="0" y="0"/>
            <a:ext cx="2133600" cy="946012"/>
          </a:xfrm>
        </p:spPr>
        <p:txBody>
          <a:bodyPr>
            <a:normAutofit/>
          </a:bodyPr>
          <a:lstStyle/>
          <a:p>
            <a:r>
              <a:rPr lang="en-US" altLang="zh-CN" sz="4000" dirty="0">
                <a:latin typeface="楷体" panose="02010609060101010101" pitchFamily="49" charset="-122"/>
                <a:ea typeface="楷体" panose="02010609060101010101" pitchFamily="49" charset="-122"/>
              </a:rPr>
              <a:t>Idea</a:t>
            </a:r>
            <a:endParaRPr lang="zh-CN" altLang="en-US" sz="4000" dirty="0">
              <a:latin typeface="楷体" panose="02010609060101010101" pitchFamily="49" charset="-122"/>
              <a:ea typeface="楷体" panose="02010609060101010101" pitchFamily="49" charset="-122"/>
            </a:endParaRPr>
          </a:p>
        </p:txBody>
      </p:sp>
      <p:pic>
        <p:nvPicPr>
          <p:cNvPr id="4" name="图片 3">
            <a:extLst>
              <a:ext uri="{FF2B5EF4-FFF2-40B4-BE49-F238E27FC236}">
                <a16:creationId xmlns:a16="http://schemas.microsoft.com/office/drawing/2014/main" id="{9282B91F-9466-4406-AF7C-68647F0BDA05}"/>
              </a:ext>
            </a:extLst>
          </p:cNvPr>
          <p:cNvPicPr>
            <a:picLocks noChangeAspect="1"/>
          </p:cNvPicPr>
          <p:nvPr/>
        </p:nvPicPr>
        <p:blipFill>
          <a:blip r:embed="rId2"/>
          <a:stretch>
            <a:fillRect/>
          </a:stretch>
        </p:blipFill>
        <p:spPr>
          <a:xfrm>
            <a:off x="1305340" y="946012"/>
            <a:ext cx="4945008" cy="4909504"/>
          </a:xfrm>
          <a:prstGeom prst="rect">
            <a:avLst/>
          </a:prstGeom>
        </p:spPr>
      </p:pic>
      <p:pic>
        <p:nvPicPr>
          <p:cNvPr id="5" name="图片 4">
            <a:extLst>
              <a:ext uri="{FF2B5EF4-FFF2-40B4-BE49-F238E27FC236}">
                <a16:creationId xmlns:a16="http://schemas.microsoft.com/office/drawing/2014/main" id="{F0089B7B-2731-4F0E-826C-981EB1DCEBCC}"/>
              </a:ext>
            </a:extLst>
          </p:cNvPr>
          <p:cNvPicPr>
            <a:picLocks noChangeAspect="1"/>
          </p:cNvPicPr>
          <p:nvPr/>
        </p:nvPicPr>
        <p:blipFill>
          <a:blip r:embed="rId3"/>
          <a:stretch>
            <a:fillRect/>
          </a:stretch>
        </p:blipFill>
        <p:spPr>
          <a:xfrm>
            <a:off x="6727972" y="698782"/>
            <a:ext cx="4795653" cy="5257800"/>
          </a:xfrm>
          <a:prstGeom prst="rect">
            <a:avLst/>
          </a:prstGeom>
        </p:spPr>
      </p:pic>
      <p:sp>
        <p:nvSpPr>
          <p:cNvPr id="6" name="矩形 5">
            <a:extLst>
              <a:ext uri="{FF2B5EF4-FFF2-40B4-BE49-F238E27FC236}">
                <a16:creationId xmlns:a16="http://schemas.microsoft.com/office/drawing/2014/main" id="{A238C73B-BA3E-42A8-9BFB-BDFF19CDC737}"/>
              </a:ext>
            </a:extLst>
          </p:cNvPr>
          <p:cNvSpPr/>
          <p:nvPr/>
        </p:nvSpPr>
        <p:spPr>
          <a:xfrm>
            <a:off x="1305340" y="5657671"/>
            <a:ext cx="8971720" cy="1200329"/>
          </a:xfrm>
          <a:prstGeom prst="rect">
            <a:avLst/>
          </a:prstGeom>
        </p:spPr>
        <p:txBody>
          <a:bodyPr wrap="square">
            <a:spAutoFit/>
          </a:bodyPr>
          <a:lstStyle/>
          <a:p>
            <a:endParaRPr lang="en-US" altLang="zh-CN" dirty="0">
              <a:latin typeface="LinLibertineT"/>
            </a:endParaRPr>
          </a:p>
          <a:p>
            <a:r>
              <a:rPr lang="en-US" altLang="zh-CN" dirty="0">
                <a:latin typeface="Palatino Linotype" panose="02040502050505030304" pitchFamily="18" charset="0"/>
              </a:rPr>
              <a:t>the visual spatial-temporal dynamics in the </a:t>
            </a:r>
            <a:r>
              <a:rPr lang="en-US" altLang="zh-CN" b="1" dirty="0">
                <a:latin typeface="Palatino Linotype" panose="02040502050505030304" pitchFamily="18" charset="0"/>
              </a:rPr>
              <a:t>video</a:t>
            </a:r>
            <a:r>
              <a:rPr lang="en-US" altLang="zh-CN" dirty="0">
                <a:latin typeface="Palatino Linotype" panose="02040502050505030304" pitchFamily="18" charset="0"/>
              </a:rPr>
              <a:t> </a:t>
            </a:r>
          </a:p>
          <a:p>
            <a:r>
              <a:rPr lang="en-US" altLang="zh-CN" dirty="0">
                <a:latin typeface="Palatino Linotype" panose="02040502050505030304" pitchFamily="18" charset="0"/>
              </a:rPr>
              <a:t>the narrative </a:t>
            </a:r>
            <a:r>
              <a:rPr lang="en-US" altLang="zh-CN" b="1" dirty="0">
                <a:latin typeface="Palatino Linotype" panose="02040502050505030304" pitchFamily="18" charset="0"/>
              </a:rPr>
              <a:t>description</a:t>
            </a:r>
            <a:r>
              <a:rPr lang="en-US" altLang="zh-CN" dirty="0">
                <a:latin typeface="Palatino Linotype" panose="02040502050505030304" pitchFamily="18" charset="0"/>
              </a:rPr>
              <a:t> in commentary sentences </a:t>
            </a:r>
          </a:p>
          <a:p>
            <a:r>
              <a:rPr lang="en-US" altLang="zh-CN" dirty="0">
                <a:latin typeface="Palatino Linotype" panose="02040502050505030304" pitchFamily="18" charset="0"/>
              </a:rPr>
              <a:t>the human-nameable aspects of </a:t>
            </a:r>
            <a:r>
              <a:rPr lang="en-US" altLang="zh-CN" b="1" dirty="0">
                <a:latin typeface="Palatino Linotype" panose="02040502050505030304" pitchFamily="18" charset="0"/>
              </a:rPr>
              <a:t>products</a:t>
            </a:r>
            <a:r>
              <a:rPr lang="en-US" altLang="zh-CN" dirty="0">
                <a:latin typeface="Palatino Linotype" panose="02040502050505030304" pitchFamily="18" charset="0"/>
              </a:rPr>
              <a:t>.</a:t>
            </a:r>
            <a:endParaRPr lang="zh-CN" altLang="en-US" dirty="0">
              <a:latin typeface="Palatino Linotype" panose="02040502050505030304" pitchFamily="18" charset="0"/>
            </a:endParaRPr>
          </a:p>
        </p:txBody>
      </p:sp>
      <p:sp>
        <p:nvSpPr>
          <p:cNvPr id="3" name="矩形 2">
            <a:extLst>
              <a:ext uri="{FF2B5EF4-FFF2-40B4-BE49-F238E27FC236}">
                <a16:creationId xmlns:a16="http://schemas.microsoft.com/office/drawing/2014/main" id="{875F1268-A3EC-4D37-97DC-D30D6481996A}"/>
              </a:ext>
            </a:extLst>
          </p:cNvPr>
          <p:cNvSpPr/>
          <p:nvPr/>
        </p:nvSpPr>
        <p:spPr>
          <a:xfrm>
            <a:off x="8467730" y="6222625"/>
            <a:ext cx="881973" cy="369332"/>
          </a:xfrm>
          <a:prstGeom prst="rect">
            <a:avLst/>
          </a:prstGeom>
        </p:spPr>
        <p:txBody>
          <a:bodyPr wrap="none">
            <a:spAutoFit/>
          </a:bodyPr>
          <a:lstStyle/>
          <a:p>
            <a:r>
              <a:rPr lang="zh-CN" altLang="en-US" b="1" dirty="0">
                <a:latin typeface="楷体" panose="02010609060101010101" pitchFamily="49" charset="-122"/>
                <a:ea typeface="楷体" panose="02010609060101010101" pitchFamily="49" charset="-122"/>
              </a:rPr>
              <a:t>多模态</a:t>
            </a:r>
          </a:p>
        </p:txBody>
      </p:sp>
      <p:cxnSp>
        <p:nvCxnSpPr>
          <p:cNvPr id="8" name="直接箭头连接符 7">
            <a:extLst>
              <a:ext uri="{FF2B5EF4-FFF2-40B4-BE49-F238E27FC236}">
                <a16:creationId xmlns:a16="http://schemas.microsoft.com/office/drawing/2014/main" id="{2E6032E6-2CD0-4B66-955B-7CBB2BC3D4C2}"/>
              </a:ext>
            </a:extLst>
          </p:cNvPr>
          <p:cNvCxnSpPr>
            <a:cxnSpLocks/>
          </p:cNvCxnSpPr>
          <p:nvPr/>
        </p:nvCxnSpPr>
        <p:spPr>
          <a:xfrm>
            <a:off x="7038363" y="6395741"/>
            <a:ext cx="99829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38947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89AB7C-7095-45BB-9967-0EBD5E891A47}"/>
              </a:ext>
            </a:extLst>
          </p:cNvPr>
          <p:cNvSpPr>
            <a:spLocks noGrp="1"/>
          </p:cNvSpPr>
          <p:nvPr>
            <p:ph type="ctrTitle"/>
          </p:nvPr>
        </p:nvSpPr>
        <p:spPr>
          <a:xfrm>
            <a:off x="0" y="0"/>
            <a:ext cx="4678018" cy="946012"/>
          </a:xfrm>
        </p:spPr>
        <p:txBody>
          <a:bodyPr>
            <a:normAutofit/>
          </a:bodyPr>
          <a:lstStyle/>
          <a:p>
            <a:r>
              <a:rPr lang="zh-CN" altLang="en-US" sz="4000" dirty="0">
                <a:latin typeface="楷体" panose="02010609060101010101" pitchFamily="49" charset="-122"/>
                <a:ea typeface="楷体" panose="02010609060101010101" pitchFamily="49" charset="-122"/>
              </a:rPr>
              <a:t>挑战与创新点</a:t>
            </a:r>
          </a:p>
        </p:txBody>
      </p:sp>
      <p:sp>
        <p:nvSpPr>
          <p:cNvPr id="3" name="副标题 2">
            <a:extLst>
              <a:ext uri="{FF2B5EF4-FFF2-40B4-BE49-F238E27FC236}">
                <a16:creationId xmlns:a16="http://schemas.microsoft.com/office/drawing/2014/main" id="{45BF3D3B-5F29-4D5D-84B8-F093F2386845}"/>
              </a:ext>
            </a:extLst>
          </p:cNvPr>
          <p:cNvSpPr>
            <a:spLocks noGrp="1"/>
          </p:cNvSpPr>
          <p:nvPr>
            <p:ph type="subTitle" idx="1"/>
          </p:nvPr>
        </p:nvSpPr>
        <p:spPr>
          <a:xfrm>
            <a:off x="1274518" y="1490930"/>
            <a:ext cx="9978887" cy="4651513"/>
          </a:xfrm>
        </p:spPr>
        <p:txBody>
          <a:bodyPr>
            <a:normAutofit fontScale="92500" lnSpcReduction="10000"/>
          </a:bodyPr>
          <a:lstStyle/>
          <a:p>
            <a:pPr marL="342900" indent="-342900" algn="l">
              <a:lnSpc>
                <a:spcPct val="160000"/>
              </a:lnSpc>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挑战</a:t>
            </a:r>
            <a:endParaRPr lang="en-US" altLang="zh-CN" dirty="0">
              <a:latin typeface="楷体" panose="02010609060101010101" pitchFamily="49" charset="-122"/>
              <a:ea typeface="楷体" panose="02010609060101010101" pitchFamily="49" charset="-122"/>
            </a:endParaRPr>
          </a:p>
          <a:p>
            <a:pPr marL="800100" lvl="1" indent="-342900" algn="l">
              <a:lnSpc>
                <a:spcPct val="160000"/>
              </a:lnSpc>
              <a:buFont typeface="Wingdings" panose="05000000000000000000" pitchFamily="2" charset="2"/>
              <a:buChar char="l"/>
            </a:pPr>
            <a:r>
              <a:rPr lang="zh-CN" altLang="en-US" dirty="0">
                <a:latin typeface="楷体" panose="02010609060101010101" pitchFamily="49" charset="-122"/>
                <a:ea typeface="楷体" panose="02010609060101010101" pitchFamily="49" charset="-122"/>
              </a:rPr>
              <a:t>现有模型</a:t>
            </a:r>
            <a:r>
              <a:rPr lang="en-US" altLang="zh-CN" dirty="0">
                <a:latin typeface="Palatino Linotype" panose="02040502050505030304" pitchFamily="18" charset="0"/>
                <a:ea typeface="楷体" panose="02010609060101010101" pitchFamily="49" charset="-122"/>
              </a:rPr>
              <a:t>fail to recognize the </a:t>
            </a:r>
            <a:r>
              <a:rPr lang="en-US" altLang="zh-CN" b="1" dirty="0">
                <a:latin typeface="Palatino Linotype" panose="02040502050505030304" pitchFamily="18" charset="0"/>
                <a:ea typeface="楷体" panose="02010609060101010101" pitchFamily="49" charset="-122"/>
              </a:rPr>
              <a:t>distinguishing features </a:t>
            </a:r>
            <a:r>
              <a:rPr lang="en-US" altLang="zh-CN" dirty="0">
                <a:latin typeface="Palatino Linotype" panose="02040502050505030304" pitchFamily="18" charset="0"/>
                <a:ea typeface="楷体" panose="02010609060101010101" pitchFamily="49" charset="-122"/>
              </a:rPr>
              <a:t>of products as well as the </a:t>
            </a:r>
            <a:r>
              <a:rPr lang="en-US" altLang="zh-CN" b="1" dirty="0">
                <a:latin typeface="Palatino Linotype" panose="02040502050505030304" pitchFamily="18" charset="0"/>
                <a:ea typeface="楷体" panose="02010609060101010101" pitchFamily="49" charset="-122"/>
              </a:rPr>
              <a:t>dynamic change </a:t>
            </a:r>
            <a:r>
              <a:rPr lang="en-US" altLang="zh-CN" dirty="0">
                <a:latin typeface="Palatino Linotype" panose="02040502050505030304" pitchFamily="18" charset="0"/>
                <a:ea typeface="楷体" panose="02010609060101010101" pitchFamily="49" charset="-122"/>
              </a:rPr>
              <a:t>of fine-grained landmarks, i.e., different key-points of products</a:t>
            </a:r>
          </a:p>
          <a:p>
            <a:pPr marL="800100" lvl="1" indent="-342900" algn="l">
              <a:lnSpc>
                <a:spcPct val="160000"/>
              </a:lnSpc>
              <a:buFont typeface="Wingdings" panose="05000000000000000000" pitchFamily="2" charset="2"/>
              <a:buChar char="l"/>
            </a:pPr>
            <a:r>
              <a:rPr lang="zh-CN" altLang="en-US" dirty="0">
                <a:latin typeface="楷体" panose="02010609060101010101" pitchFamily="49" charset="-122"/>
                <a:ea typeface="楷体" panose="02010609060101010101" pitchFamily="49" charset="-122"/>
              </a:rPr>
              <a:t>多模态特征融合</a:t>
            </a:r>
            <a:endParaRPr lang="en-US" altLang="zh-CN" dirty="0">
              <a:latin typeface="楷体" panose="02010609060101010101" pitchFamily="49" charset="-122"/>
              <a:ea typeface="楷体" panose="02010609060101010101" pitchFamily="49" charset="-122"/>
            </a:endParaRPr>
          </a:p>
          <a:p>
            <a:pPr marL="342900" indent="-342900" algn="l">
              <a:lnSpc>
                <a:spcPct val="160000"/>
              </a:lnSpc>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贡献：</a:t>
            </a:r>
            <a:endParaRPr lang="en-US" altLang="zh-CN" dirty="0">
              <a:latin typeface="楷体" panose="02010609060101010101" pitchFamily="49" charset="-122"/>
              <a:ea typeface="楷体" panose="02010609060101010101" pitchFamily="49" charset="-122"/>
            </a:endParaRPr>
          </a:p>
          <a:p>
            <a:pPr marL="800100" lvl="1" indent="-342900" algn="l">
              <a:lnSpc>
                <a:spcPct val="160000"/>
              </a:lnSpc>
              <a:buFont typeface="Wingdings" panose="05000000000000000000" pitchFamily="2" charset="2"/>
              <a:buChar char="l"/>
            </a:pPr>
            <a:r>
              <a:rPr lang="en-US" altLang="zh-CN" dirty="0">
                <a:latin typeface="Palatino Linotype" panose="02040502050505030304" pitchFamily="18" charset="0"/>
                <a:ea typeface="楷体" panose="02010609060101010101" pitchFamily="49" charset="-122"/>
              </a:rPr>
              <a:t>devise a </a:t>
            </a:r>
            <a:r>
              <a:rPr lang="en-US" altLang="zh-CN" b="1" dirty="0">
                <a:latin typeface="Palatino Linotype" panose="02040502050505030304" pitchFamily="18" charset="0"/>
                <a:ea typeface="楷体" panose="02010609060101010101" pitchFamily="49" charset="-122"/>
              </a:rPr>
              <a:t>new learning schema </a:t>
            </a:r>
            <a:r>
              <a:rPr lang="en-US" altLang="zh-CN" dirty="0">
                <a:latin typeface="Palatino Linotype" panose="02040502050505030304" pitchFamily="18" charset="0"/>
                <a:ea typeface="楷体" panose="02010609060101010101" pitchFamily="49" charset="-122"/>
              </a:rPr>
              <a:t>for general video captioning by employing the flexible GNNs and the hierarchical video modeling processes</a:t>
            </a:r>
          </a:p>
          <a:p>
            <a:pPr marL="800100" lvl="1" indent="-342900" algn="l">
              <a:lnSpc>
                <a:spcPct val="160000"/>
              </a:lnSpc>
              <a:buFont typeface="Wingdings" panose="05000000000000000000" pitchFamily="2" charset="2"/>
              <a:buChar char="l"/>
            </a:pPr>
            <a:r>
              <a:rPr lang="en-US" altLang="zh-CN" b="1" dirty="0">
                <a:latin typeface="Palatino Linotype" panose="02040502050505030304" pitchFamily="18" charset="0"/>
                <a:ea typeface="楷体" panose="02010609060101010101" pitchFamily="49" charset="-122"/>
              </a:rPr>
              <a:t>Global local Aggregation </a:t>
            </a:r>
            <a:r>
              <a:rPr lang="en-US" altLang="zh-CN" dirty="0">
                <a:latin typeface="Palatino Linotype" panose="02040502050505030304" pitchFamily="18" charset="0"/>
                <a:ea typeface="楷体" panose="02010609060101010101" pitchFamily="49" charset="-122"/>
              </a:rPr>
              <a:t>module to capture the inter-actions across heterogeneous graphs and aggregate them into a holistic representation.</a:t>
            </a:r>
          </a:p>
        </p:txBody>
      </p:sp>
    </p:spTree>
    <p:extLst>
      <p:ext uri="{BB962C8B-B14F-4D97-AF65-F5344CB8AC3E}">
        <p14:creationId xmlns:p14="http://schemas.microsoft.com/office/powerpoint/2010/main" val="3801747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89AB7C-7095-45BB-9967-0EBD5E891A47}"/>
              </a:ext>
            </a:extLst>
          </p:cNvPr>
          <p:cNvSpPr>
            <a:spLocks noGrp="1"/>
          </p:cNvSpPr>
          <p:nvPr>
            <p:ph type="ctrTitle"/>
          </p:nvPr>
        </p:nvSpPr>
        <p:spPr>
          <a:xfrm>
            <a:off x="0" y="0"/>
            <a:ext cx="2133600" cy="813892"/>
          </a:xfrm>
        </p:spPr>
        <p:txBody>
          <a:bodyPr>
            <a:normAutofit/>
          </a:bodyPr>
          <a:lstStyle/>
          <a:p>
            <a:r>
              <a:rPr lang="zh-CN" altLang="en-US" sz="4000" dirty="0">
                <a:latin typeface="楷体" panose="02010609060101010101" pitchFamily="49" charset="-122"/>
                <a:ea typeface="楷体" panose="02010609060101010101" pitchFamily="49" charset="-122"/>
              </a:rPr>
              <a:t>模型</a:t>
            </a:r>
          </a:p>
        </p:txBody>
      </p:sp>
      <p:pic>
        <p:nvPicPr>
          <p:cNvPr id="4" name="图片 3">
            <a:extLst>
              <a:ext uri="{FF2B5EF4-FFF2-40B4-BE49-F238E27FC236}">
                <a16:creationId xmlns:a16="http://schemas.microsoft.com/office/drawing/2014/main" id="{8B4DD313-3AA6-4792-8886-EA0FF3E75CC6}"/>
              </a:ext>
            </a:extLst>
          </p:cNvPr>
          <p:cNvPicPr>
            <a:picLocks noChangeAspect="1"/>
          </p:cNvPicPr>
          <p:nvPr/>
        </p:nvPicPr>
        <p:blipFill>
          <a:blip r:embed="rId2"/>
          <a:stretch>
            <a:fillRect/>
          </a:stretch>
        </p:blipFill>
        <p:spPr>
          <a:xfrm>
            <a:off x="0" y="1149971"/>
            <a:ext cx="12192000" cy="5582133"/>
          </a:xfrm>
          <a:prstGeom prst="rect">
            <a:avLst/>
          </a:prstGeom>
        </p:spPr>
      </p:pic>
      <p:sp>
        <p:nvSpPr>
          <p:cNvPr id="3" name="文本框 2">
            <a:extLst>
              <a:ext uri="{FF2B5EF4-FFF2-40B4-BE49-F238E27FC236}">
                <a16:creationId xmlns:a16="http://schemas.microsoft.com/office/drawing/2014/main" id="{317DC2EA-D98F-40A8-B801-C209810FC2DD}"/>
              </a:ext>
            </a:extLst>
          </p:cNvPr>
          <p:cNvSpPr txBox="1"/>
          <p:nvPr/>
        </p:nvSpPr>
        <p:spPr>
          <a:xfrm>
            <a:off x="4924338" y="739211"/>
            <a:ext cx="2600587" cy="369332"/>
          </a:xfrm>
          <a:prstGeom prst="rect">
            <a:avLst/>
          </a:prstGeom>
          <a:noFill/>
        </p:spPr>
        <p:txBody>
          <a:bodyPr wrap="square" rtlCol="0">
            <a:spAutoFit/>
          </a:bodyPr>
          <a:lstStyle/>
          <a:p>
            <a:r>
              <a:rPr lang="zh-CN" altLang="en-US" dirty="0">
                <a:latin typeface="楷体" panose="02010609060101010101" pitchFamily="49" charset="-122"/>
                <a:ea typeface="楷体" panose="02010609060101010101" pitchFamily="49" charset="-122"/>
              </a:rPr>
              <a:t>多模态特征融合</a:t>
            </a:r>
          </a:p>
        </p:txBody>
      </p:sp>
      <p:sp>
        <p:nvSpPr>
          <p:cNvPr id="5" name="文本框 4">
            <a:extLst>
              <a:ext uri="{FF2B5EF4-FFF2-40B4-BE49-F238E27FC236}">
                <a16:creationId xmlns:a16="http://schemas.microsoft.com/office/drawing/2014/main" id="{7638CD35-09ED-40B7-8A4A-FB782F241A52}"/>
              </a:ext>
            </a:extLst>
          </p:cNvPr>
          <p:cNvSpPr txBox="1"/>
          <p:nvPr/>
        </p:nvSpPr>
        <p:spPr>
          <a:xfrm>
            <a:off x="9034943" y="735846"/>
            <a:ext cx="1803633" cy="369332"/>
          </a:xfrm>
          <a:prstGeom prst="rect">
            <a:avLst/>
          </a:prstGeom>
          <a:noFill/>
        </p:spPr>
        <p:txBody>
          <a:bodyPr wrap="square" rtlCol="0">
            <a:spAutoFit/>
          </a:bodyPr>
          <a:lstStyle/>
          <a:p>
            <a:r>
              <a:rPr lang="en-US" altLang="zh-CN" dirty="0">
                <a:latin typeface="Palatino Linotype" panose="02040502050505030304" pitchFamily="18" charset="0"/>
                <a:ea typeface="楷体" panose="02010609060101010101" pitchFamily="49" charset="-122"/>
              </a:rPr>
              <a:t>Title</a:t>
            </a:r>
            <a:r>
              <a:rPr lang="zh-CN" altLang="en-US" dirty="0">
                <a:latin typeface="楷体" panose="02010609060101010101" pitchFamily="49" charset="-122"/>
                <a:ea typeface="楷体" panose="02010609060101010101" pitchFamily="49" charset="-122"/>
              </a:rPr>
              <a:t>生成</a:t>
            </a:r>
          </a:p>
        </p:txBody>
      </p:sp>
      <p:sp>
        <p:nvSpPr>
          <p:cNvPr id="6" name="文本框 5">
            <a:extLst>
              <a:ext uri="{FF2B5EF4-FFF2-40B4-BE49-F238E27FC236}">
                <a16:creationId xmlns:a16="http://schemas.microsoft.com/office/drawing/2014/main" id="{66D803B7-A3E3-48E7-9A89-2C69226B6176}"/>
              </a:ext>
            </a:extLst>
          </p:cNvPr>
          <p:cNvSpPr txBox="1"/>
          <p:nvPr/>
        </p:nvSpPr>
        <p:spPr>
          <a:xfrm>
            <a:off x="2265028" y="735846"/>
            <a:ext cx="1378590" cy="369332"/>
          </a:xfrm>
          <a:prstGeom prst="rect">
            <a:avLst/>
          </a:prstGeom>
          <a:noFill/>
        </p:spPr>
        <p:txBody>
          <a:bodyPr wrap="square" rtlCol="0">
            <a:spAutoFit/>
          </a:bodyPr>
          <a:lstStyle/>
          <a:p>
            <a:r>
              <a:rPr lang="zh-CN" altLang="en-US" dirty="0">
                <a:latin typeface="楷体" panose="02010609060101010101" pitchFamily="49" charset="-122"/>
                <a:ea typeface="楷体" panose="02010609060101010101" pitchFamily="49" charset="-122"/>
              </a:rPr>
              <a:t>特征表达</a:t>
            </a:r>
          </a:p>
        </p:txBody>
      </p:sp>
      <p:cxnSp>
        <p:nvCxnSpPr>
          <p:cNvPr id="8" name="直接箭头连接符 7">
            <a:extLst>
              <a:ext uri="{FF2B5EF4-FFF2-40B4-BE49-F238E27FC236}">
                <a16:creationId xmlns:a16="http://schemas.microsoft.com/office/drawing/2014/main" id="{31ADDB90-0A7B-4171-B1D0-4DF1783CFEB0}"/>
              </a:ext>
            </a:extLst>
          </p:cNvPr>
          <p:cNvCxnSpPr/>
          <p:nvPr/>
        </p:nvCxnSpPr>
        <p:spPr>
          <a:xfrm>
            <a:off x="3791824" y="939567"/>
            <a:ext cx="5704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5322CE89-B564-402E-9AFE-30800FF3EBDE}"/>
              </a:ext>
            </a:extLst>
          </p:cNvPr>
          <p:cNvCxnSpPr/>
          <p:nvPr/>
        </p:nvCxnSpPr>
        <p:spPr>
          <a:xfrm>
            <a:off x="7306811" y="939567"/>
            <a:ext cx="10570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1641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89AB7C-7095-45BB-9967-0EBD5E891A47}"/>
              </a:ext>
            </a:extLst>
          </p:cNvPr>
          <p:cNvSpPr>
            <a:spLocks noGrp="1"/>
          </p:cNvSpPr>
          <p:nvPr>
            <p:ph type="ctrTitle"/>
          </p:nvPr>
        </p:nvSpPr>
        <p:spPr>
          <a:xfrm>
            <a:off x="0" y="11509"/>
            <a:ext cx="2133600" cy="787388"/>
          </a:xfrm>
        </p:spPr>
        <p:txBody>
          <a:bodyPr>
            <a:normAutofit/>
          </a:bodyPr>
          <a:lstStyle/>
          <a:p>
            <a:r>
              <a:rPr lang="zh-CN" altLang="en-US" sz="4000" dirty="0">
                <a:latin typeface="楷体" panose="02010609060101010101" pitchFamily="49" charset="-122"/>
                <a:ea typeface="楷体" panose="02010609060101010101" pitchFamily="49" charset="-122"/>
              </a:rPr>
              <a:t>模型</a:t>
            </a:r>
          </a:p>
        </p:txBody>
      </p:sp>
      <mc:AlternateContent xmlns:mc="http://schemas.openxmlformats.org/markup-compatibility/2006" xmlns:a14="http://schemas.microsoft.com/office/drawing/2010/main">
        <mc:Choice Requires="a14">
          <p:sp>
            <p:nvSpPr>
              <p:cNvPr id="7" name="副标题 6">
                <a:extLst>
                  <a:ext uri="{FF2B5EF4-FFF2-40B4-BE49-F238E27FC236}">
                    <a16:creationId xmlns:a16="http://schemas.microsoft.com/office/drawing/2014/main" id="{FA131403-0819-4968-A229-786DF8C4E1B7}"/>
                  </a:ext>
                </a:extLst>
              </p:cNvPr>
              <p:cNvSpPr>
                <a:spLocks noGrp="1"/>
              </p:cNvSpPr>
              <p:nvPr>
                <p:ph type="subTitle" idx="1"/>
              </p:nvPr>
            </p:nvSpPr>
            <p:spPr>
              <a:xfrm>
                <a:off x="999505" y="1760957"/>
                <a:ext cx="9144000" cy="4561301"/>
              </a:xfrm>
            </p:spPr>
            <p:txBody>
              <a:bodyPr>
                <a:normAutofit/>
              </a:bodyPr>
              <a:lstStyle/>
              <a:p>
                <a:pPr marL="342900" indent="-342900" algn="l">
                  <a:buFont typeface="Wingdings" panose="05000000000000000000" pitchFamily="2" charset="2"/>
                  <a:buChar char="Ø"/>
                </a:pPr>
                <a:r>
                  <a:rPr lang="en-US" altLang="zh-CN" sz="2000" dirty="0">
                    <a:latin typeface="Palatino Linotype" panose="02040502050505030304" pitchFamily="18" charset="0"/>
                  </a:rPr>
                  <a:t>Video Landmark Graph –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𝐺</m:t>
                        </m:r>
                      </m:e>
                      <m:sub>
                        <m:r>
                          <a:rPr lang="en-US" altLang="zh-CN" sz="2000" b="0" i="1" smtClean="0">
                            <a:latin typeface="Cambria Math" panose="02040503050406030204" pitchFamily="18" charset="0"/>
                          </a:rPr>
                          <m:t>𝑉</m:t>
                        </m:r>
                      </m:sub>
                    </m:sSub>
                  </m:oMath>
                </a14:m>
                <a:endParaRPr lang="en-US" altLang="zh-CN" sz="2000" dirty="0">
                  <a:latin typeface="Palatino Linotype" panose="02040502050505030304" pitchFamily="18" charset="0"/>
                </a:endParaRPr>
              </a:p>
              <a:p>
                <a:pPr marL="342900" indent="-342900" algn="l">
                  <a:buFont typeface="Wingdings" panose="05000000000000000000" pitchFamily="2" charset="2"/>
                  <a:buChar char="Ø"/>
                </a:pPr>
                <a:endParaRPr lang="en-US" altLang="zh-CN" dirty="0">
                  <a:latin typeface="Palatino Linotype" panose="02040502050505030304" pitchFamily="18" charset="0"/>
                </a:endParaRPr>
              </a:p>
              <a:p>
                <a:pPr marL="342900" indent="-342900" algn="l">
                  <a:buFont typeface="Wingdings" panose="05000000000000000000" pitchFamily="2" charset="2"/>
                  <a:buChar char="Ø"/>
                </a:pPr>
                <a:endParaRPr lang="en-US" altLang="zh-CN" dirty="0">
                  <a:latin typeface="Palatino Linotype" panose="02040502050505030304" pitchFamily="18" charset="0"/>
                </a:endParaRPr>
              </a:p>
              <a:p>
                <a:pPr algn="l"/>
                <a:endParaRPr lang="en-US" altLang="zh-CN" dirty="0">
                  <a:latin typeface="Palatino Linotype" panose="02040502050505030304" pitchFamily="18" charset="0"/>
                </a:endParaRPr>
              </a:p>
              <a:p>
                <a:pPr algn="l"/>
                <a:endParaRPr lang="en-US" altLang="zh-CN" dirty="0">
                  <a:latin typeface="Palatino Linotype" panose="02040502050505030304" pitchFamily="18" charset="0"/>
                </a:endParaRPr>
              </a:p>
              <a:p>
                <a:pPr marL="342900" indent="-342900" algn="l">
                  <a:lnSpc>
                    <a:spcPct val="150000"/>
                  </a:lnSpc>
                  <a:buFont typeface="Wingdings" panose="05000000000000000000" pitchFamily="2" charset="2"/>
                  <a:buChar char="Ø"/>
                </a:pPr>
                <a:r>
                  <a:rPr lang="en-US" altLang="zh-CN" sz="2000" dirty="0">
                    <a:latin typeface="Palatino Linotype" panose="02040502050505030304" pitchFamily="18" charset="0"/>
                  </a:rPr>
                  <a:t>Narrative Comment Graph –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𝐺</m:t>
                        </m:r>
                      </m:e>
                      <m:sub>
                        <m:r>
                          <a:rPr lang="en-US" altLang="zh-CN" sz="2000" b="0" i="1" smtClean="0">
                            <a:latin typeface="Cambria Math" panose="02040503050406030204" pitchFamily="18" charset="0"/>
                          </a:rPr>
                          <m:t>𝐶</m:t>
                        </m:r>
                      </m:sub>
                    </m:sSub>
                  </m:oMath>
                </a14:m>
                <a:endParaRPr lang="en-US" altLang="zh-CN" sz="2000" dirty="0">
                  <a:latin typeface="Palatino Linotype" panose="02040502050505030304" pitchFamily="18" charset="0"/>
                </a:endParaRPr>
              </a:p>
              <a:p>
                <a:pPr marL="342900" indent="-342900" algn="l">
                  <a:lnSpc>
                    <a:spcPct val="150000"/>
                  </a:lnSpc>
                  <a:buFont typeface="Wingdings" panose="05000000000000000000" pitchFamily="2" charset="2"/>
                  <a:buChar char="Ø"/>
                </a:pPr>
                <a:r>
                  <a:rPr lang="en-US" altLang="zh-CN" sz="2000" dirty="0">
                    <a:latin typeface="Palatino Linotype" panose="02040502050505030304" pitchFamily="18" charset="0"/>
                  </a:rPr>
                  <a:t>Attributes Graph -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𝐺</m:t>
                        </m:r>
                      </m:e>
                      <m:sub>
                        <m:r>
                          <a:rPr lang="en-US" altLang="zh-CN" sz="2000" b="0" i="1" smtClean="0">
                            <a:latin typeface="Cambria Math" panose="02040503050406030204" pitchFamily="18" charset="0"/>
                          </a:rPr>
                          <m:t>𝑎</m:t>
                        </m:r>
                      </m:sub>
                    </m:sSub>
                  </m:oMath>
                </a14:m>
                <a:endParaRPr lang="en-US" altLang="zh-CN" sz="2000" dirty="0">
                  <a:latin typeface="Palatino Linotype" panose="02040502050505030304" pitchFamily="18" charset="0"/>
                </a:endParaRPr>
              </a:p>
              <a:p>
                <a:pPr marL="342900" indent="-342900" algn="l">
                  <a:lnSpc>
                    <a:spcPct val="150000"/>
                  </a:lnSpc>
                  <a:buFont typeface="Wingdings" panose="05000000000000000000" pitchFamily="2" charset="2"/>
                  <a:buChar char="Ø"/>
                </a:pPr>
                <a:r>
                  <a:rPr lang="en-US" altLang="zh-CN" sz="2000" dirty="0">
                    <a:latin typeface="Palatino Linotype" panose="02040502050505030304" pitchFamily="18" charset="0"/>
                  </a:rPr>
                  <a:t>Edge weights</a:t>
                </a:r>
              </a:p>
              <a:p>
                <a:pPr algn="l"/>
                <a:endParaRPr lang="en-US" altLang="zh-CN" i="1" dirty="0">
                  <a:latin typeface="Palatino Linotype" panose="02040502050505030304" pitchFamily="18" charset="0"/>
                </a:endParaRPr>
              </a:p>
              <a:p>
                <a:pPr algn="l"/>
                <a:endParaRPr lang="en-US" altLang="zh-CN" i="1" dirty="0">
                  <a:latin typeface="Palatino Linotype" panose="02040502050505030304" pitchFamily="18" charset="0"/>
                </a:endParaRPr>
              </a:p>
              <a:p>
                <a:pPr algn="l"/>
                <a:endParaRPr lang="zh-CN" altLang="en-US" dirty="0"/>
              </a:p>
            </p:txBody>
          </p:sp>
        </mc:Choice>
        <mc:Fallback xmlns="">
          <p:sp>
            <p:nvSpPr>
              <p:cNvPr id="7" name="副标题 6">
                <a:extLst>
                  <a:ext uri="{FF2B5EF4-FFF2-40B4-BE49-F238E27FC236}">
                    <a16:creationId xmlns:a16="http://schemas.microsoft.com/office/drawing/2014/main" id="{FA131403-0819-4968-A229-786DF8C4E1B7}"/>
                  </a:ext>
                </a:extLst>
              </p:cNvPr>
              <p:cNvSpPr>
                <a:spLocks noGrp="1" noRot="1" noChangeAspect="1" noMove="1" noResize="1" noEditPoints="1" noAdjustHandles="1" noChangeArrowheads="1" noChangeShapeType="1" noTextEdit="1"/>
              </p:cNvSpPr>
              <p:nvPr>
                <p:ph type="subTitle" idx="1"/>
              </p:nvPr>
            </p:nvSpPr>
            <p:spPr>
              <a:xfrm>
                <a:off x="999505" y="1760957"/>
                <a:ext cx="9144000" cy="4561301"/>
              </a:xfrm>
              <a:blipFill>
                <a:blip r:embed="rId2"/>
                <a:stretch>
                  <a:fillRect l="-600" t="-1471"/>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7C69CF22-8081-4488-90C8-647008039279}"/>
              </a:ext>
            </a:extLst>
          </p:cNvPr>
          <p:cNvSpPr txBox="1"/>
          <p:nvPr/>
        </p:nvSpPr>
        <p:spPr>
          <a:xfrm>
            <a:off x="1007165" y="940904"/>
            <a:ext cx="3841060" cy="461665"/>
          </a:xfrm>
          <a:prstGeom prst="rect">
            <a:avLst/>
          </a:prstGeom>
          <a:noFill/>
        </p:spPr>
        <p:txBody>
          <a:bodyPr wrap="square" rtlCol="0">
            <a:spAutoFit/>
          </a:bodyPr>
          <a:lstStyle/>
          <a:p>
            <a:r>
              <a:rPr lang="en-US" altLang="zh-CN" sz="2400" b="1" dirty="0">
                <a:latin typeface="Palatino Linotype" panose="02040502050505030304" pitchFamily="18" charset="0"/>
              </a:rPr>
              <a:t>Graph Representations</a:t>
            </a:r>
            <a:endParaRPr lang="zh-CN" altLang="en-US" sz="2400" b="1" dirty="0">
              <a:latin typeface="Palatino Linotype" panose="02040502050505030304" pitchFamily="18" charset="0"/>
            </a:endParaRPr>
          </a:p>
        </p:txBody>
      </p:sp>
      <p:sp>
        <p:nvSpPr>
          <p:cNvPr id="4" name="矩形 3">
            <a:extLst>
              <a:ext uri="{FF2B5EF4-FFF2-40B4-BE49-F238E27FC236}">
                <a16:creationId xmlns:a16="http://schemas.microsoft.com/office/drawing/2014/main" id="{1DB3EF74-546D-4569-817A-3A264ACA2B13}"/>
              </a:ext>
            </a:extLst>
          </p:cNvPr>
          <p:cNvSpPr/>
          <p:nvPr/>
        </p:nvSpPr>
        <p:spPr>
          <a:xfrm>
            <a:off x="4229509" y="542035"/>
            <a:ext cx="8043584" cy="369332"/>
          </a:xfrm>
          <a:prstGeom prst="rect">
            <a:avLst/>
          </a:prstGeom>
        </p:spPr>
        <p:txBody>
          <a:bodyPr wrap="square">
            <a:spAutoFit/>
          </a:bodyPr>
          <a:lstStyle/>
          <a:p>
            <a:r>
              <a:rPr lang="en-US" altLang="zh-CN" dirty="0">
                <a:latin typeface="Palatino Linotype" panose="02040502050505030304" pitchFamily="18" charset="0"/>
              </a:rPr>
              <a:t>capture long-range temporal dependencies and the high-order relationships</a:t>
            </a:r>
            <a:endParaRPr lang="zh-CN" altLang="en-US" dirty="0">
              <a:latin typeface="Palatino Linotype" panose="02040502050505030304" pitchFamily="18" charset="0"/>
            </a:endParaRPr>
          </a:p>
        </p:txBody>
      </p:sp>
      <p:pic>
        <p:nvPicPr>
          <p:cNvPr id="6" name="图片 5">
            <a:extLst>
              <a:ext uri="{FF2B5EF4-FFF2-40B4-BE49-F238E27FC236}">
                <a16:creationId xmlns:a16="http://schemas.microsoft.com/office/drawing/2014/main" id="{87AB3AF0-8549-444E-8DBC-BE628421669B}"/>
              </a:ext>
            </a:extLst>
          </p:cNvPr>
          <p:cNvPicPr>
            <a:picLocks noChangeAspect="1"/>
          </p:cNvPicPr>
          <p:nvPr/>
        </p:nvPicPr>
        <p:blipFill>
          <a:blip r:embed="rId3"/>
          <a:stretch>
            <a:fillRect/>
          </a:stretch>
        </p:blipFill>
        <p:spPr>
          <a:xfrm>
            <a:off x="2040835" y="2328490"/>
            <a:ext cx="2895600" cy="381000"/>
          </a:xfrm>
          <a:prstGeom prst="rect">
            <a:avLst/>
          </a:prstGeom>
        </p:spPr>
      </p:pic>
      <p:pic>
        <p:nvPicPr>
          <p:cNvPr id="9" name="图片 8">
            <a:extLst>
              <a:ext uri="{FF2B5EF4-FFF2-40B4-BE49-F238E27FC236}">
                <a16:creationId xmlns:a16="http://schemas.microsoft.com/office/drawing/2014/main" id="{6F2D8185-7CC7-43D0-A16E-851A12397303}"/>
              </a:ext>
            </a:extLst>
          </p:cNvPr>
          <p:cNvPicPr>
            <a:picLocks noChangeAspect="1"/>
          </p:cNvPicPr>
          <p:nvPr/>
        </p:nvPicPr>
        <p:blipFill>
          <a:blip r:embed="rId4"/>
          <a:stretch>
            <a:fillRect/>
          </a:stretch>
        </p:blipFill>
        <p:spPr>
          <a:xfrm>
            <a:off x="2040835" y="2794764"/>
            <a:ext cx="2333625" cy="647700"/>
          </a:xfrm>
          <a:prstGeom prst="rect">
            <a:avLst/>
          </a:prstGeom>
        </p:spPr>
      </p:pic>
      <p:pic>
        <p:nvPicPr>
          <p:cNvPr id="11" name="图片 10">
            <a:extLst>
              <a:ext uri="{FF2B5EF4-FFF2-40B4-BE49-F238E27FC236}">
                <a16:creationId xmlns:a16="http://schemas.microsoft.com/office/drawing/2014/main" id="{1F895CB8-7704-4266-AF73-A9F5151E1102}"/>
              </a:ext>
            </a:extLst>
          </p:cNvPr>
          <p:cNvPicPr>
            <a:picLocks noChangeAspect="1"/>
          </p:cNvPicPr>
          <p:nvPr/>
        </p:nvPicPr>
        <p:blipFill>
          <a:blip r:embed="rId5"/>
          <a:stretch>
            <a:fillRect/>
          </a:stretch>
        </p:blipFill>
        <p:spPr>
          <a:xfrm>
            <a:off x="6768549" y="1125570"/>
            <a:ext cx="4629150" cy="5524500"/>
          </a:xfrm>
          <a:prstGeom prst="rect">
            <a:avLst/>
          </a:prstGeom>
        </p:spPr>
      </p:pic>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C1CD6236-054F-43E6-82E3-974038B861F2}"/>
                  </a:ext>
                </a:extLst>
              </p:cNvPr>
              <p:cNvSpPr txBox="1"/>
              <p:nvPr/>
            </p:nvSpPr>
            <p:spPr>
              <a:xfrm>
                <a:off x="2880029" y="3501539"/>
                <a:ext cx="3385414" cy="576312"/>
              </a:xfrm>
              <a:prstGeom prst="rect">
                <a:avLst/>
              </a:prstGeom>
              <a:noFill/>
            </p:spPr>
            <p:txBody>
              <a:bodyPr wrap="none" lIns="0" tIns="0" rIns="0" bIns="0" rtlCol="0">
                <a:spAutoFit/>
              </a:bodyPr>
              <a:lstStyle/>
              <a:p>
                <a14:m>
                  <m:oMath xmlns:m="http://schemas.openxmlformats.org/officeDocument/2006/math">
                    <m:sSub>
                      <m:sSubPr>
                        <m:ctrlPr>
                          <a:rPr lang="en-US" altLang="zh-CN" i="1" smtClean="0">
                            <a:solidFill>
                              <a:schemeClr val="tx1">
                                <a:lumMod val="50000"/>
                                <a:lumOff val="50000"/>
                              </a:schemeClr>
                            </a:solidFill>
                            <a:latin typeface="Cambria Math" panose="02040503050406030204" pitchFamily="18" charset="0"/>
                          </a:rPr>
                        </m:ctrlPr>
                      </m:sSubPr>
                      <m:e>
                        <m:r>
                          <a:rPr lang="en-US" altLang="zh-CN" b="0" i="1" smtClean="0">
                            <a:solidFill>
                              <a:schemeClr val="tx1">
                                <a:lumMod val="50000"/>
                                <a:lumOff val="50000"/>
                              </a:schemeClr>
                            </a:solidFill>
                            <a:latin typeface="Cambria Math" panose="02040503050406030204" pitchFamily="18" charset="0"/>
                          </a:rPr>
                          <m:t>𝑁</m:t>
                        </m:r>
                      </m:e>
                      <m:sub>
                        <m:r>
                          <a:rPr lang="en-US" altLang="zh-CN" b="0" i="1" smtClean="0">
                            <a:solidFill>
                              <a:schemeClr val="tx1">
                                <a:lumMod val="50000"/>
                                <a:lumOff val="50000"/>
                              </a:schemeClr>
                            </a:solidFill>
                            <a:latin typeface="Cambria Math" panose="02040503050406030204" pitchFamily="18" charset="0"/>
                          </a:rPr>
                          <m:t>𝑙</m:t>
                        </m:r>
                      </m:sub>
                    </m:sSub>
                  </m:oMath>
                </a14:m>
                <a:r>
                  <a:rPr lang="zh-CN" altLang="en-US" dirty="0">
                    <a:solidFill>
                      <a:schemeClr val="tx1">
                        <a:lumMod val="50000"/>
                        <a:lumOff val="50000"/>
                      </a:schemeClr>
                    </a:solidFill>
                    <a:latin typeface="楷体" panose="02010609060101010101" pitchFamily="49" charset="-122"/>
                    <a:ea typeface="楷体" panose="02010609060101010101" pitchFamily="49" charset="-122"/>
                  </a:rPr>
                  <a:t> </a:t>
                </a:r>
                <a:r>
                  <a:rPr lang="en-US" altLang="zh-CN" dirty="0">
                    <a:solidFill>
                      <a:schemeClr val="tx1">
                        <a:lumMod val="50000"/>
                        <a:lumOff val="50000"/>
                      </a:schemeClr>
                    </a:solidFill>
                    <a:latin typeface="楷体" panose="02010609060101010101" pitchFamily="49" charset="-122"/>
                    <a:ea typeface="楷体" panose="02010609060101010101" pitchFamily="49" charset="-122"/>
                  </a:rPr>
                  <a:t>: </a:t>
                </a:r>
                <a:r>
                  <a:rPr lang="zh-CN" altLang="en-US" dirty="0">
                    <a:solidFill>
                      <a:schemeClr val="tx1">
                        <a:lumMod val="50000"/>
                        <a:lumOff val="50000"/>
                      </a:schemeClr>
                    </a:solidFill>
                    <a:latin typeface="楷体" panose="02010609060101010101" pitchFamily="49" charset="-122"/>
                    <a:ea typeface="楷体" panose="02010609060101010101" pitchFamily="49" charset="-122"/>
                  </a:rPr>
                  <a:t>一个帧内的</a:t>
                </a:r>
                <a:r>
                  <a:rPr lang="en-US" altLang="zh-CN" dirty="0">
                    <a:solidFill>
                      <a:schemeClr val="tx1">
                        <a:lumMod val="50000"/>
                        <a:lumOff val="50000"/>
                      </a:schemeClr>
                    </a:solidFill>
                    <a:latin typeface="Palatino Linotype" panose="02040502050505030304" pitchFamily="18" charset="0"/>
                    <a:ea typeface="楷体" panose="02010609060101010101" pitchFamily="49" charset="-122"/>
                  </a:rPr>
                  <a:t>landmarks</a:t>
                </a:r>
                <a:r>
                  <a:rPr lang="zh-CN" altLang="en-US" dirty="0">
                    <a:solidFill>
                      <a:schemeClr val="tx1">
                        <a:lumMod val="50000"/>
                        <a:lumOff val="50000"/>
                      </a:schemeClr>
                    </a:solidFill>
                    <a:latin typeface="楷体" panose="02010609060101010101" pitchFamily="49" charset="-122"/>
                    <a:ea typeface="楷体" panose="02010609060101010101" pitchFamily="49" charset="-122"/>
                  </a:rPr>
                  <a:t>数目</a:t>
                </a:r>
                <a:endParaRPr lang="en-US" altLang="zh-CN" dirty="0">
                  <a:solidFill>
                    <a:schemeClr val="tx1">
                      <a:lumMod val="50000"/>
                      <a:lumOff val="50000"/>
                    </a:schemeClr>
                  </a:solidFill>
                  <a:latin typeface="楷体" panose="02010609060101010101" pitchFamily="49" charset="-122"/>
                  <a:ea typeface="楷体" panose="02010609060101010101" pitchFamily="49" charset="-122"/>
                </a:endParaRPr>
              </a:p>
              <a:p>
                <a14:m>
                  <m:oMath xmlns:m="http://schemas.openxmlformats.org/officeDocument/2006/math">
                    <m:sSub>
                      <m:sSubPr>
                        <m:ctrlPr>
                          <a:rPr lang="en-US" altLang="zh-CN" i="1" smtClean="0">
                            <a:solidFill>
                              <a:schemeClr val="tx1">
                                <a:lumMod val="50000"/>
                                <a:lumOff val="50000"/>
                              </a:schemeClr>
                            </a:solidFill>
                            <a:latin typeface="Cambria Math" panose="02040503050406030204" pitchFamily="18" charset="0"/>
                          </a:rPr>
                        </m:ctrlPr>
                      </m:sSubPr>
                      <m:e>
                        <m:r>
                          <a:rPr lang="en-US" altLang="zh-CN" b="0" i="1" smtClean="0">
                            <a:solidFill>
                              <a:schemeClr val="tx1">
                                <a:lumMod val="50000"/>
                                <a:lumOff val="50000"/>
                              </a:schemeClr>
                            </a:solidFill>
                            <a:latin typeface="Cambria Math" panose="02040503050406030204" pitchFamily="18" charset="0"/>
                          </a:rPr>
                          <m:t>𝑝</m:t>
                        </m:r>
                      </m:e>
                      <m:sub>
                        <m:r>
                          <a:rPr lang="en-US" altLang="zh-CN" b="0" i="1" smtClean="0">
                            <a:solidFill>
                              <a:schemeClr val="tx1">
                                <a:lumMod val="50000"/>
                                <a:lumOff val="50000"/>
                              </a:schemeClr>
                            </a:solidFill>
                            <a:latin typeface="Cambria Math" panose="02040503050406030204" pitchFamily="18" charset="0"/>
                          </a:rPr>
                          <m:t>𝑖</m:t>
                        </m:r>
                      </m:sub>
                    </m:sSub>
                  </m:oMath>
                </a14:m>
                <a:r>
                  <a:rPr lang="en-US" altLang="zh-CN" dirty="0">
                    <a:solidFill>
                      <a:schemeClr val="tx1">
                        <a:lumMod val="50000"/>
                        <a:lumOff val="50000"/>
                      </a:schemeClr>
                    </a:solidFill>
                    <a:latin typeface="Palatino Linotype" panose="02040502050505030304" pitchFamily="18" charset="0"/>
                  </a:rPr>
                  <a:t>: frame index    </a:t>
                </a:r>
                <a14:m>
                  <m:oMath xmlns:m="http://schemas.openxmlformats.org/officeDocument/2006/math">
                    <m:sSub>
                      <m:sSubPr>
                        <m:ctrlPr>
                          <a:rPr lang="en-US" altLang="zh-CN" i="1" smtClean="0">
                            <a:solidFill>
                              <a:schemeClr val="tx1">
                                <a:lumMod val="50000"/>
                                <a:lumOff val="50000"/>
                              </a:schemeClr>
                            </a:solidFill>
                            <a:latin typeface="Cambria Math" panose="02040503050406030204" pitchFamily="18" charset="0"/>
                          </a:rPr>
                        </m:ctrlPr>
                      </m:sSubPr>
                      <m:e>
                        <m:r>
                          <a:rPr lang="en-US" altLang="zh-CN" b="0" i="1" smtClean="0">
                            <a:solidFill>
                              <a:schemeClr val="tx1">
                                <a:lumMod val="50000"/>
                                <a:lumOff val="50000"/>
                              </a:schemeClr>
                            </a:solidFill>
                            <a:latin typeface="Cambria Math" panose="02040503050406030204" pitchFamily="18" charset="0"/>
                          </a:rPr>
                          <m:t>𝑟</m:t>
                        </m:r>
                      </m:e>
                      <m:sub>
                        <m:r>
                          <a:rPr lang="en-US" altLang="zh-CN" b="0" i="1" smtClean="0">
                            <a:solidFill>
                              <a:schemeClr val="tx1">
                                <a:lumMod val="50000"/>
                                <a:lumOff val="50000"/>
                              </a:schemeClr>
                            </a:solidFill>
                            <a:latin typeface="Cambria Math" panose="02040503050406030204" pitchFamily="18" charset="0"/>
                          </a:rPr>
                          <m:t>𝑗</m:t>
                        </m:r>
                      </m:sub>
                    </m:sSub>
                  </m:oMath>
                </a14:m>
                <a:r>
                  <a:rPr lang="en-US" altLang="zh-CN" dirty="0">
                    <a:solidFill>
                      <a:schemeClr val="tx1">
                        <a:lumMod val="50000"/>
                        <a:lumOff val="50000"/>
                      </a:schemeClr>
                    </a:solidFill>
                    <a:latin typeface="Palatino Linotype" panose="02040502050505030304" pitchFamily="18" charset="0"/>
                  </a:rPr>
                  <a:t> : frame index</a:t>
                </a:r>
                <a:r>
                  <a:rPr lang="en-US" altLang="zh-CN" dirty="0">
                    <a:latin typeface="Palatino Linotype" panose="02040502050505030304" pitchFamily="18" charset="0"/>
                  </a:rPr>
                  <a:t>.</a:t>
                </a:r>
                <a:endParaRPr lang="zh-CN" altLang="en-US" dirty="0">
                  <a:latin typeface="Palatino Linotype" panose="02040502050505030304" pitchFamily="18" charset="0"/>
                  <a:ea typeface="楷体" panose="02010609060101010101" pitchFamily="49" charset="-122"/>
                </a:endParaRPr>
              </a:p>
            </p:txBody>
          </p:sp>
        </mc:Choice>
        <mc:Fallback xmlns="">
          <p:sp>
            <p:nvSpPr>
              <p:cNvPr id="12" name="文本框 11">
                <a:extLst>
                  <a:ext uri="{FF2B5EF4-FFF2-40B4-BE49-F238E27FC236}">
                    <a16:creationId xmlns:a16="http://schemas.microsoft.com/office/drawing/2014/main" id="{C1CD6236-054F-43E6-82E3-974038B861F2}"/>
                  </a:ext>
                </a:extLst>
              </p:cNvPr>
              <p:cNvSpPr txBox="1">
                <a:spLocks noRot="1" noChangeAspect="1" noMove="1" noResize="1" noEditPoints="1" noAdjustHandles="1" noChangeArrowheads="1" noChangeShapeType="1" noTextEdit="1"/>
              </p:cNvSpPr>
              <p:nvPr/>
            </p:nvSpPr>
            <p:spPr>
              <a:xfrm>
                <a:off x="2880029" y="3501539"/>
                <a:ext cx="3385414" cy="576312"/>
              </a:xfrm>
              <a:prstGeom prst="rect">
                <a:avLst/>
              </a:prstGeom>
              <a:blipFill>
                <a:blip r:embed="rId6"/>
                <a:stretch>
                  <a:fillRect l="-2518" t="-16842" r="-3417" b="-21053"/>
                </a:stretch>
              </a:blipFill>
            </p:spPr>
            <p:txBody>
              <a:bodyPr/>
              <a:lstStyle/>
              <a:p>
                <a:r>
                  <a:rPr lang="zh-CN" altLang="en-US">
                    <a:noFill/>
                  </a:rPr>
                  <a:t> </a:t>
                </a:r>
              </a:p>
            </p:txBody>
          </p:sp>
        </mc:Fallback>
      </mc:AlternateContent>
      <p:pic>
        <p:nvPicPr>
          <p:cNvPr id="14" name="图片 13">
            <a:extLst>
              <a:ext uri="{FF2B5EF4-FFF2-40B4-BE49-F238E27FC236}">
                <a16:creationId xmlns:a16="http://schemas.microsoft.com/office/drawing/2014/main" id="{49D95F38-A5E4-4F4D-BCA7-E7D9366F3854}"/>
              </a:ext>
            </a:extLst>
          </p:cNvPr>
          <p:cNvPicPr>
            <a:picLocks noChangeAspect="1"/>
          </p:cNvPicPr>
          <p:nvPr/>
        </p:nvPicPr>
        <p:blipFill>
          <a:blip r:embed="rId7"/>
          <a:stretch>
            <a:fillRect/>
          </a:stretch>
        </p:blipFill>
        <p:spPr>
          <a:xfrm>
            <a:off x="2131322" y="5740782"/>
            <a:ext cx="2714625" cy="666750"/>
          </a:xfrm>
          <a:prstGeom prst="rect">
            <a:avLst/>
          </a:prstGeom>
        </p:spPr>
      </p:pic>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84D1EC6A-BBCA-4A7C-A090-6FD8C6897404}"/>
                  </a:ext>
                </a:extLst>
              </p:cNvPr>
              <p:cNvSpPr/>
              <p:nvPr/>
            </p:nvSpPr>
            <p:spPr>
              <a:xfrm>
                <a:off x="2828161" y="6322258"/>
                <a:ext cx="2111732" cy="3766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tx1">
                                  <a:lumMod val="50000"/>
                                  <a:lumOff val="50000"/>
                                </a:schemeClr>
                              </a:solidFill>
                              <a:latin typeface="Cambria Math" panose="02040503050406030204" pitchFamily="18" charset="0"/>
                            </a:rPr>
                          </m:ctrlPr>
                        </m:sSubPr>
                        <m:e>
                          <m:r>
                            <a:rPr lang="en-US" altLang="zh-CN" i="1">
                              <a:solidFill>
                                <a:schemeClr val="tx1">
                                  <a:lumMod val="50000"/>
                                  <a:lumOff val="50000"/>
                                </a:schemeClr>
                              </a:solidFill>
                              <a:latin typeface="Cambria Math" panose="02040503050406030204" pitchFamily="18" charset="0"/>
                            </a:rPr>
                            <m:t>𝑊</m:t>
                          </m:r>
                        </m:e>
                        <m:sub>
                          <m:r>
                            <a:rPr lang="en-US" altLang="zh-CN" i="1">
                              <a:solidFill>
                                <a:schemeClr val="tx1">
                                  <a:lumMod val="50000"/>
                                  <a:lumOff val="50000"/>
                                </a:schemeClr>
                              </a:solidFill>
                              <a:latin typeface="Cambria Math" panose="02040503050406030204" pitchFamily="18" charset="0"/>
                            </a:rPr>
                            <m:t>𝑑</m:t>
                          </m:r>
                        </m:sub>
                      </m:sSub>
                      <m:r>
                        <a:rPr lang="en-US" altLang="zh-CN" i="1">
                          <a:solidFill>
                            <a:schemeClr val="tx1">
                              <a:lumMod val="50000"/>
                              <a:lumOff val="50000"/>
                            </a:schemeClr>
                          </a:solidFill>
                          <a:latin typeface="Cambria Math" panose="02040503050406030204" pitchFamily="18" charset="0"/>
                        </a:rPr>
                        <m:t> :</m:t>
                      </m:r>
                      <m:r>
                        <m:rPr>
                          <m:nor/>
                        </m:rPr>
                        <a:rPr lang="en-US" altLang="zh-CN">
                          <a:solidFill>
                            <a:schemeClr val="tx1">
                              <a:lumMod val="50000"/>
                              <a:lumOff val="50000"/>
                            </a:schemeClr>
                          </a:solidFill>
                          <a:latin typeface="Palatino Linotype" panose="02040502050505030304" pitchFamily="18" charset="0"/>
                        </a:rPr>
                        <m:t>the</m:t>
                      </m:r>
                      <m:r>
                        <m:rPr>
                          <m:nor/>
                        </m:rPr>
                        <a:rPr lang="en-US" altLang="zh-CN">
                          <a:solidFill>
                            <a:schemeClr val="tx1">
                              <a:lumMod val="50000"/>
                              <a:lumOff val="50000"/>
                            </a:schemeClr>
                          </a:solidFill>
                          <a:latin typeface="Palatino Linotype" panose="02040502050505030304" pitchFamily="18" charset="0"/>
                        </a:rPr>
                        <m:t> </m:t>
                      </m:r>
                      <m:r>
                        <m:rPr>
                          <m:nor/>
                        </m:rPr>
                        <a:rPr lang="en-US" altLang="zh-CN">
                          <a:solidFill>
                            <a:schemeClr val="tx1">
                              <a:lumMod val="50000"/>
                              <a:lumOff val="50000"/>
                            </a:schemeClr>
                          </a:solidFill>
                          <a:latin typeface="Palatino Linotype" panose="02040502050505030304" pitchFamily="18" charset="0"/>
                        </a:rPr>
                        <m:t>similarity</m:t>
                      </m:r>
                    </m:oMath>
                  </m:oMathPara>
                </a14:m>
                <a:endParaRPr lang="en-US" altLang="zh-CN" sz="3200" dirty="0">
                  <a:latin typeface="Palatino Linotype" panose="02040502050505030304" pitchFamily="18" charset="0"/>
                </a:endParaRPr>
              </a:p>
            </p:txBody>
          </p:sp>
        </mc:Choice>
        <mc:Fallback xmlns="">
          <p:sp>
            <p:nvSpPr>
              <p:cNvPr id="15" name="矩形 14">
                <a:extLst>
                  <a:ext uri="{FF2B5EF4-FFF2-40B4-BE49-F238E27FC236}">
                    <a16:creationId xmlns:a16="http://schemas.microsoft.com/office/drawing/2014/main" id="{84D1EC6A-BBCA-4A7C-A090-6FD8C6897404}"/>
                  </a:ext>
                </a:extLst>
              </p:cNvPr>
              <p:cNvSpPr>
                <a:spLocks noRot="1" noChangeAspect="1" noMove="1" noResize="1" noEditPoints="1" noAdjustHandles="1" noChangeArrowheads="1" noChangeShapeType="1" noTextEdit="1"/>
              </p:cNvSpPr>
              <p:nvPr/>
            </p:nvSpPr>
            <p:spPr>
              <a:xfrm>
                <a:off x="2828161" y="6322258"/>
                <a:ext cx="2111732" cy="376642"/>
              </a:xfrm>
              <a:prstGeom prst="rect">
                <a:avLst/>
              </a:prstGeom>
              <a:blipFill>
                <a:blip r:embed="rId8"/>
                <a:stretch>
                  <a:fillRect b="-20968"/>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C8DA440E-1E01-46EA-8184-DDF0C2A9C5CA}"/>
              </a:ext>
            </a:extLst>
          </p:cNvPr>
          <p:cNvSpPr txBox="1"/>
          <p:nvPr/>
        </p:nvSpPr>
        <p:spPr>
          <a:xfrm>
            <a:off x="9544788" y="1212431"/>
            <a:ext cx="1852912" cy="307777"/>
          </a:xfrm>
          <a:prstGeom prst="rect">
            <a:avLst/>
          </a:prstGeom>
          <a:noFill/>
        </p:spPr>
        <p:txBody>
          <a:bodyPr wrap="square" rtlCol="0">
            <a:spAutoFit/>
          </a:bodyPr>
          <a:lstStyle/>
          <a:p>
            <a:r>
              <a:rPr lang="zh-CN" altLang="en-US" sz="1400" dirty="0">
                <a:solidFill>
                  <a:schemeClr val="tx1">
                    <a:lumMod val="50000"/>
                    <a:lumOff val="50000"/>
                  </a:schemeClr>
                </a:solidFill>
                <a:latin typeface="楷体" panose="02010609060101010101" pitchFamily="49" charset="-122"/>
                <a:ea typeface="楷体" panose="02010609060101010101" pitchFamily="49" charset="-122"/>
              </a:rPr>
              <a:t>相关</a:t>
            </a:r>
            <a:r>
              <a:rPr lang="en-US" altLang="zh-CN" sz="1400" dirty="0">
                <a:solidFill>
                  <a:schemeClr val="tx1">
                    <a:lumMod val="50000"/>
                    <a:lumOff val="50000"/>
                  </a:schemeClr>
                </a:solidFill>
                <a:latin typeface="楷体" panose="02010609060101010101" pitchFamily="49" charset="-122"/>
                <a:ea typeface="楷体" panose="02010609060101010101" pitchFamily="49" charset="-122"/>
              </a:rPr>
              <a:t>word</a:t>
            </a:r>
            <a:r>
              <a:rPr lang="zh-CN" altLang="en-US" sz="1400" dirty="0">
                <a:solidFill>
                  <a:schemeClr val="tx1">
                    <a:lumMod val="50000"/>
                    <a:lumOff val="50000"/>
                  </a:schemeClr>
                </a:solidFill>
                <a:latin typeface="楷体" panose="02010609060101010101" pitchFamily="49" charset="-122"/>
                <a:ea typeface="楷体" panose="02010609060101010101" pitchFamily="49" charset="-122"/>
              </a:rPr>
              <a:t>被连在一块</a:t>
            </a:r>
          </a:p>
        </p:txBody>
      </p:sp>
    </p:spTree>
    <p:extLst>
      <p:ext uri="{BB962C8B-B14F-4D97-AF65-F5344CB8AC3E}">
        <p14:creationId xmlns:p14="http://schemas.microsoft.com/office/powerpoint/2010/main" val="352597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89AB7C-7095-45BB-9967-0EBD5E891A47}"/>
              </a:ext>
            </a:extLst>
          </p:cNvPr>
          <p:cNvSpPr>
            <a:spLocks noGrp="1"/>
          </p:cNvSpPr>
          <p:nvPr>
            <p:ph type="ctrTitle"/>
          </p:nvPr>
        </p:nvSpPr>
        <p:spPr>
          <a:xfrm>
            <a:off x="0" y="11509"/>
            <a:ext cx="2133600" cy="787388"/>
          </a:xfrm>
        </p:spPr>
        <p:txBody>
          <a:bodyPr>
            <a:normAutofit/>
          </a:bodyPr>
          <a:lstStyle/>
          <a:p>
            <a:r>
              <a:rPr lang="zh-CN" altLang="en-US" sz="4000" dirty="0">
                <a:latin typeface="楷体" panose="02010609060101010101" pitchFamily="49" charset="-122"/>
                <a:ea typeface="楷体" panose="02010609060101010101" pitchFamily="49" charset="-122"/>
              </a:rPr>
              <a:t>模型</a:t>
            </a:r>
          </a:p>
        </p:txBody>
      </p:sp>
      <mc:AlternateContent xmlns:mc="http://schemas.openxmlformats.org/markup-compatibility/2006" xmlns:a14="http://schemas.microsoft.com/office/drawing/2010/main">
        <mc:Choice Requires="a14">
          <p:sp>
            <p:nvSpPr>
              <p:cNvPr id="7" name="副标题 6">
                <a:extLst>
                  <a:ext uri="{FF2B5EF4-FFF2-40B4-BE49-F238E27FC236}">
                    <a16:creationId xmlns:a16="http://schemas.microsoft.com/office/drawing/2014/main" id="{FA131403-0819-4968-A229-786DF8C4E1B7}"/>
                  </a:ext>
                </a:extLst>
              </p:cNvPr>
              <p:cNvSpPr>
                <a:spLocks noGrp="1"/>
              </p:cNvSpPr>
              <p:nvPr>
                <p:ph type="subTitle" idx="1"/>
              </p:nvPr>
            </p:nvSpPr>
            <p:spPr>
              <a:xfrm>
                <a:off x="847161" y="1701980"/>
                <a:ext cx="9144000" cy="4921583"/>
              </a:xfrm>
            </p:spPr>
            <p:txBody>
              <a:bodyPr>
                <a:normAutofit/>
              </a:bodyPr>
              <a:lstStyle/>
              <a:p>
                <a:pPr marL="285750" indent="-285750" algn="just">
                  <a:lnSpc>
                    <a:spcPct val="150000"/>
                  </a:lnSpc>
                  <a:buFont typeface="Wingdings" panose="05000000000000000000" pitchFamily="2" charset="2"/>
                  <a:buChar char="Ø"/>
                </a:pPr>
                <a:r>
                  <a:rPr lang="en-US" altLang="zh-CN" sz="1800" dirty="0">
                    <a:latin typeface="Palatino Linotype" panose="02040502050505030304" pitchFamily="18" charset="0"/>
                  </a:rPr>
                  <a:t>Information propagation</a:t>
                </a:r>
              </a:p>
              <a:p>
                <a:pPr marL="285750" indent="-285750" algn="just">
                  <a:lnSpc>
                    <a:spcPct val="150000"/>
                  </a:lnSpc>
                  <a:buFont typeface="Wingdings" panose="05000000000000000000" pitchFamily="2" charset="2"/>
                  <a:buChar char="Ø"/>
                </a:pPr>
                <a:endParaRPr lang="en-US" altLang="zh-CN" sz="1800" dirty="0">
                  <a:latin typeface="Palatino Linotype" panose="02040502050505030304" pitchFamily="18" charset="0"/>
                </a:endParaRPr>
              </a:p>
              <a:p>
                <a:pPr marL="285750" indent="-285750" algn="just">
                  <a:lnSpc>
                    <a:spcPct val="150000"/>
                  </a:lnSpc>
                  <a:buFont typeface="Wingdings" panose="05000000000000000000" pitchFamily="2" charset="2"/>
                  <a:buChar char="Ø"/>
                </a:pPr>
                <a:endParaRPr lang="en-US" altLang="zh-CN" sz="1800" dirty="0">
                  <a:latin typeface="Palatino Linotype" panose="02040502050505030304" pitchFamily="18" charset="0"/>
                </a:endParaRPr>
              </a:p>
              <a:p>
                <a:pPr algn="just">
                  <a:lnSpc>
                    <a:spcPct val="150000"/>
                  </a:lnSpc>
                </a:pPr>
                <a:r>
                  <a:rPr lang="en-US" altLang="zh-CN" sz="1400" dirty="0">
                    <a:latin typeface="Palatino Linotype" panose="02040502050505030304" pitchFamily="18" charset="0"/>
                  </a:rPr>
                  <a:t>          </a:t>
                </a:r>
                <a:r>
                  <a:rPr lang="en-US" altLang="zh-CN" sz="1400" dirty="0">
                    <a:solidFill>
                      <a:schemeClr val="tx1">
                        <a:lumMod val="50000"/>
                        <a:lumOff val="50000"/>
                      </a:schemeClr>
                    </a:solidFill>
                    <a:latin typeface="Palatino Linotype" panose="02040502050505030304" pitchFamily="18" charset="0"/>
                  </a:rPr>
                  <a:t>gate vector </a:t>
                </a:r>
                <a14:m>
                  <m:oMath xmlns:m="http://schemas.openxmlformats.org/officeDocument/2006/math">
                    <m:sSubSup>
                      <m:sSubSupPr>
                        <m:ctrlPr>
                          <a:rPr lang="en-US" altLang="zh-CN" sz="1400" i="1" smtClean="0">
                            <a:solidFill>
                              <a:schemeClr val="tx1">
                                <a:lumMod val="50000"/>
                                <a:lumOff val="50000"/>
                              </a:schemeClr>
                            </a:solidFill>
                            <a:latin typeface="Cambria Math" panose="02040503050406030204" pitchFamily="18" charset="0"/>
                          </a:rPr>
                        </m:ctrlPr>
                      </m:sSubSupPr>
                      <m:e>
                        <m:acc>
                          <m:accPr>
                            <m:chr m:val="̃"/>
                            <m:ctrlPr>
                              <a:rPr lang="en-US" altLang="zh-CN" sz="1400" i="1" smtClean="0">
                                <a:solidFill>
                                  <a:schemeClr val="tx1">
                                    <a:lumMod val="50000"/>
                                    <a:lumOff val="50000"/>
                                  </a:schemeClr>
                                </a:solidFill>
                                <a:latin typeface="Cambria Math" panose="02040503050406030204" pitchFamily="18" charset="0"/>
                              </a:rPr>
                            </m:ctrlPr>
                          </m:accPr>
                          <m:e>
                            <m:r>
                              <a:rPr lang="en-US" altLang="zh-CN" sz="1400" b="0" i="1" smtClean="0">
                                <a:solidFill>
                                  <a:schemeClr val="tx1">
                                    <a:lumMod val="50000"/>
                                    <a:lumOff val="50000"/>
                                  </a:schemeClr>
                                </a:solidFill>
                                <a:latin typeface="Cambria Math" panose="02040503050406030204" pitchFamily="18" charset="0"/>
                              </a:rPr>
                              <m:t>𝑣</m:t>
                            </m:r>
                          </m:e>
                        </m:acc>
                      </m:e>
                      <m:sub>
                        <m:r>
                          <a:rPr lang="en-US" altLang="zh-CN" sz="1400" b="0" i="1" smtClean="0">
                            <a:solidFill>
                              <a:schemeClr val="tx1">
                                <a:lumMod val="50000"/>
                                <a:lumOff val="50000"/>
                              </a:schemeClr>
                            </a:solidFill>
                            <a:latin typeface="Cambria Math" panose="02040503050406030204" pitchFamily="18" charset="0"/>
                          </a:rPr>
                          <m:t>𝑖</m:t>
                        </m:r>
                      </m:sub>
                      <m:sup>
                        <m:r>
                          <a:rPr lang="en-US" altLang="zh-CN" sz="1400" b="0" i="1" smtClean="0">
                            <a:solidFill>
                              <a:schemeClr val="tx1">
                                <a:lumMod val="50000"/>
                                <a:lumOff val="50000"/>
                              </a:schemeClr>
                            </a:solidFill>
                            <a:latin typeface="Cambria Math" panose="02040503050406030204" pitchFamily="18" charset="0"/>
                          </a:rPr>
                          <m:t>𝑔</m:t>
                        </m:r>
                      </m:sup>
                    </m:sSubSup>
                  </m:oMath>
                </a14:m>
                <a:r>
                  <a:rPr lang="en-US" altLang="zh-CN" sz="1400" dirty="0">
                    <a:solidFill>
                      <a:schemeClr val="tx1">
                        <a:lumMod val="50000"/>
                        <a:lumOff val="50000"/>
                      </a:schemeClr>
                    </a:solidFill>
                    <a:latin typeface="Palatino Linotype" panose="02040502050505030304" pitchFamily="18" charset="0"/>
                  </a:rPr>
                  <a:t>: control how much information is needed</a:t>
                </a:r>
              </a:p>
              <a:p>
                <a:pPr marL="285750" indent="-285750" algn="just">
                  <a:lnSpc>
                    <a:spcPct val="150000"/>
                  </a:lnSpc>
                  <a:buFont typeface="Wingdings" panose="05000000000000000000" pitchFamily="2" charset="2"/>
                  <a:buChar char="Ø"/>
                </a:pPr>
                <a:r>
                  <a:rPr lang="en-US" altLang="zh-CN" sz="1800" b="1" dirty="0">
                    <a:latin typeface="Palatino Linotype" panose="02040502050505030304" pitchFamily="18" charset="0"/>
                  </a:rPr>
                  <a:t>Global-local Aggregation</a:t>
                </a:r>
              </a:p>
              <a:p>
                <a:pPr marL="742950" lvl="1" indent="-285750" algn="just">
                  <a:lnSpc>
                    <a:spcPct val="150000"/>
                  </a:lnSpc>
                  <a:buFont typeface="Arial" panose="020B0604020202020204" pitchFamily="34" charset="0"/>
                  <a:buChar char="•"/>
                </a:pPr>
                <a:r>
                  <a:rPr lang="en-US" altLang="zh-CN" sz="1600" dirty="0">
                    <a:latin typeface="Palatino Linotype" panose="02040502050505030304" pitchFamily="18" charset="0"/>
                  </a:rPr>
                  <a:t>Global gated access</a:t>
                </a:r>
                <a:endParaRPr lang="en-US" altLang="zh-CN" sz="2000" dirty="0">
                  <a:latin typeface="Palatino Linotype" panose="02040502050505030304" pitchFamily="18" charset="0"/>
                </a:endParaRPr>
              </a:p>
              <a:p>
                <a:pPr marL="742950" lvl="1" indent="-285750" algn="just">
                  <a:lnSpc>
                    <a:spcPct val="150000"/>
                  </a:lnSpc>
                  <a:buFont typeface="Arial" panose="020B0604020202020204" pitchFamily="34" charset="0"/>
                  <a:buChar char="•"/>
                </a:pPr>
                <a:r>
                  <a:rPr lang="en-US" altLang="zh-CN" sz="1600" dirty="0">
                    <a:latin typeface="Palatino Linotype" panose="02040502050505030304" pitchFamily="18" charset="0"/>
                  </a:rPr>
                  <a:t>Local attention</a:t>
                </a:r>
                <a:endParaRPr lang="en-US" altLang="zh-CN" sz="1800" dirty="0">
                  <a:latin typeface="Palatino Linotype" panose="02040502050505030304" pitchFamily="18" charset="0"/>
                </a:endParaRPr>
              </a:p>
              <a:p>
                <a:pPr marL="285750" indent="-285750" algn="just">
                  <a:lnSpc>
                    <a:spcPct val="150000"/>
                  </a:lnSpc>
                  <a:buFont typeface="Wingdings" panose="05000000000000000000" pitchFamily="2" charset="2"/>
                  <a:buChar char="Ø"/>
                </a:pPr>
                <a:r>
                  <a:rPr lang="en-US" altLang="zh-CN" sz="1800" dirty="0">
                    <a:latin typeface="Palatino Linotype" panose="02040502050505030304" pitchFamily="18" charset="0"/>
                  </a:rPr>
                  <a:t>Aggregating three graphs</a:t>
                </a:r>
                <a:endParaRPr lang="zh-CN" altLang="en-US" sz="1800" dirty="0">
                  <a:latin typeface="Palatino Linotype" panose="02040502050505030304" pitchFamily="18" charset="0"/>
                </a:endParaRPr>
              </a:p>
            </p:txBody>
          </p:sp>
        </mc:Choice>
        <mc:Fallback xmlns="">
          <p:sp>
            <p:nvSpPr>
              <p:cNvPr id="7" name="副标题 6">
                <a:extLst>
                  <a:ext uri="{FF2B5EF4-FFF2-40B4-BE49-F238E27FC236}">
                    <a16:creationId xmlns:a16="http://schemas.microsoft.com/office/drawing/2014/main" id="{FA131403-0819-4968-A229-786DF8C4E1B7}"/>
                  </a:ext>
                </a:extLst>
              </p:cNvPr>
              <p:cNvSpPr>
                <a:spLocks noGrp="1" noRot="1" noChangeAspect="1" noMove="1" noResize="1" noEditPoints="1" noAdjustHandles="1" noChangeArrowheads="1" noChangeShapeType="1" noTextEdit="1"/>
              </p:cNvSpPr>
              <p:nvPr>
                <p:ph type="subTitle" idx="1"/>
              </p:nvPr>
            </p:nvSpPr>
            <p:spPr>
              <a:xfrm>
                <a:off x="847161" y="1701980"/>
                <a:ext cx="9144000" cy="4921583"/>
              </a:xfrm>
              <a:blipFill>
                <a:blip r:embed="rId2"/>
                <a:stretch>
                  <a:fillRect l="-467"/>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6518D544-E294-43B7-9792-A8BFCF4EC37F}"/>
              </a:ext>
            </a:extLst>
          </p:cNvPr>
          <p:cNvPicPr>
            <a:picLocks noChangeAspect="1"/>
          </p:cNvPicPr>
          <p:nvPr/>
        </p:nvPicPr>
        <p:blipFill>
          <a:blip r:embed="rId3"/>
          <a:stretch>
            <a:fillRect/>
          </a:stretch>
        </p:blipFill>
        <p:spPr>
          <a:xfrm>
            <a:off x="6856503" y="1406531"/>
            <a:ext cx="4613223" cy="4528389"/>
          </a:xfrm>
          <a:prstGeom prst="rect">
            <a:avLst/>
          </a:prstGeom>
        </p:spPr>
      </p:pic>
      <p:sp>
        <p:nvSpPr>
          <p:cNvPr id="5" name="矩形 4">
            <a:extLst>
              <a:ext uri="{FF2B5EF4-FFF2-40B4-BE49-F238E27FC236}">
                <a16:creationId xmlns:a16="http://schemas.microsoft.com/office/drawing/2014/main" id="{56347B6B-731E-4A74-815A-41FC45FF736D}"/>
              </a:ext>
            </a:extLst>
          </p:cNvPr>
          <p:cNvSpPr/>
          <p:nvPr/>
        </p:nvSpPr>
        <p:spPr>
          <a:xfrm>
            <a:off x="631615" y="901218"/>
            <a:ext cx="6460423" cy="461665"/>
          </a:xfrm>
          <a:prstGeom prst="rect">
            <a:avLst/>
          </a:prstGeom>
        </p:spPr>
        <p:txBody>
          <a:bodyPr wrap="none">
            <a:spAutoFit/>
          </a:bodyPr>
          <a:lstStyle/>
          <a:p>
            <a:r>
              <a:rPr lang="en-US" altLang="zh-CN" sz="2400" b="1" dirty="0">
                <a:latin typeface="Palatino Linotype" panose="02040502050505030304" pitchFamily="18" charset="0"/>
              </a:rPr>
              <a:t>Granular-level Interaction Modeling(</a:t>
            </a:r>
            <a:r>
              <a:rPr lang="zh-CN" altLang="en-US" sz="2400" b="1" dirty="0">
                <a:latin typeface="Palatino Linotype" panose="02040502050505030304" pitchFamily="18" charset="0"/>
              </a:rPr>
              <a:t>粒度级</a:t>
            </a:r>
            <a:r>
              <a:rPr lang="en-US" altLang="zh-CN" sz="2400" b="1" dirty="0">
                <a:latin typeface="Palatino Linotype" panose="02040502050505030304" pitchFamily="18" charset="0"/>
              </a:rPr>
              <a:t>)</a:t>
            </a:r>
            <a:endParaRPr lang="zh-CN" altLang="en-US" sz="2400" b="1" dirty="0">
              <a:latin typeface="Palatino Linotype" panose="02040502050505030304" pitchFamily="18" charset="0"/>
            </a:endParaRPr>
          </a:p>
        </p:txBody>
      </p:sp>
      <p:pic>
        <p:nvPicPr>
          <p:cNvPr id="8" name="图片 7">
            <a:extLst>
              <a:ext uri="{FF2B5EF4-FFF2-40B4-BE49-F238E27FC236}">
                <a16:creationId xmlns:a16="http://schemas.microsoft.com/office/drawing/2014/main" id="{D1F1A725-057E-4CBE-8268-B232D6C9196A}"/>
              </a:ext>
            </a:extLst>
          </p:cNvPr>
          <p:cNvPicPr>
            <a:picLocks noChangeAspect="1"/>
          </p:cNvPicPr>
          <p:nvPr/>
        </p:nvPicPr>
        <p:blipFill>
          <a:blip r:embed="rId4"/>
          <a:stretch>
            <a:fillRect/>
          </a:stretch>
        </p:blipFill>
        <p:spPr>
          <a:xfrm>
            <a:off x="1175981" y="2486217"/>
            <a:ext cx="4243180" cy="700768"/>
          </a:xfrm>
          <a:prstGeom prst="rect">
            <a:avLst/>
          </a:prstGeom>
        </p:spPr>
      </p:pic>
    </p:spTree>
    <p:extLst>
      <p:ext uri="{BB962C8B-B14F-4D97-AF65-F5344CB8AC3E}">
        <p14:creationId xmlns:p14="http://schemas.microsoft.com/office/powerpoint/2010/main" val="1913213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89AB7C-7095-45BB-9967-0EBD5E891A47}"/>
              </a:ext>
            </a:extLst>
          </p:cNvPr>
          <p:cNvSpPr>
            <a:spLocks noGrp="1"/>
          </p:cNvSpPr>
          <p:nvPr>
            <p:ph type="ctrTitle"/>
          </p:nvPr>
        </p:nvSpPr>
        <p:spPr>
          <a:xfrm>
            <a:off x="0" y="11509"/>
            <a:ext cx="2133600" cy="787388"/>
          </a:xfrm>
        </p:spPr>
        <p:txBody>
          <a:bodyPr>
            <a:normAutofit/>
          </a:bodyPr>
          <a:lstStyle/>
          <a:p>
            <a:r>
              <a:rPr lang="zh-CN" altLang="en-US" sz="4000" dirty="0">
                <a:latin typeface="楷体" panose="02010609060101010101" pitchFamily="49" charset="-122"/>
                <a:ea typeface="楷体" panose="02010609060101010101" pitchFamily="49" charset="-122"/>
              </a:rPr>
              <a:t>模型</a:t>
            </a:r>
          </a:p>
        </p:txBody>
      </p:sp>
      <mc:AlternateContent xmlns:mc="http://schemas.openxmlformats.org/markup-compatibility/2006" xmlns:a14="http://schemas.microsoft.com/office/drawing/2010/main">
        <mc:Choice Requires="a14">
          <p:sp>
            <p:nvSpPr>
              <p:cNvPr id="7" name="副标题 6">
                <a:extLst>
                  <a:ext uri="{FF2B5EF4-FFF2-40B4-BE49-F238E27FC236}">
                    <a16:creationId xmlns:a16="http://schemas.microsoft.com/office/drawing/2014/main" id="{FA131403-0819-4968-A229-786DF8C4E1B7}"/>
                  </a:ext>
                </a:extLst>
              </p:cNvPr>
              <p:cNvSpPr>
                <a:spLocks noGrp="1"/>
              </p:cNvSpPr>
              <p:nvPr>
                <p:ph type="subTitle" idx="1"/>
              </p:nvPr>
            </p:nvSpPr>
            <p:spPr>
              <a:xfrm>
                <a:off x="848745" y="1532018"/>
                <a:ext cx="9144000" cy="5325982"/>
              </a:xfrm>
            </p:spPr>
            <p:txBody>
              <a:bodyPr>
                <a:normAutofit/>
              </a:bodyPr>
              <a:lstStyle/>
              <a:p>
                <a:pPr marL="285750" indent="-285750" algn="just">
                  <a:buFont typeface="Wingdings" panose="05000000000000000000" pitchFamily="2" charset="2"/>
                  <a:buChar char="Ø"/>
                </a:pPr>
                <a:r>
                  <a:rPr lang="en-US" altLang="zh-CN" sz="1800" dirty="0">
                    <a:solidFill>
                      <a:schemeClr val="bg2">
                        <a:lumMod val="75000"/>
                      </a:schemeClr>
                    </a:solidFill>
                    <a:latin typeface="Palatino Linotype" panose="02040502050505030304" pitchFamily="18" charset="0"/>
                  </a:rPr>
                  <a:t>Information propagation</a:t>
                </a:r>
                <a:endParaRPr lang="en-US" altLang="zh-CN" sz="1400" dirty="0">
                  <a:solidFill>
                    <a:schemeClr val="bg2">
                      <a:lumMod val="75000"/>
                    </a:schemeClr>
                  </a:solidFill>
                  <a:latin typeface="Palatino Linotype" panose="02040502050505030304" pitchFamily="18" charset="0"/>
                </a:endParaRPr>
              </a:p>
              <a:p>
                <a:pPr marL="285750" indent="-285750" algn="just">
                  <a:buFont typeface="Wingdings" panose="05000000000000000000" pitchFamily="2" charset="2"/>
                  <a:buChar char="Ø"/>
                </a:pPr>
                <a:r>
                  <a:rPr lang="en-US" altLang="zh-CN" sz="1800" b="1" dirty="0">
                    <a:latin typeface="Palatino Linotype" panose="02040502050505030304" pitchFamily="18" charset="0"/>
                  </a:rPr>
                  <a:t>Global-local Aggregation</a:t>
                </a:r>
              </a:p>
              <a:p>
                <a:pPr marL="742950" lvl="1" indent="-285750" algn="just">
                  <a:buFont typeface="Arial" panose="020B0604020202020204" pitchFamily="34" charset="0"/>
                  <a:buChar char="•"/>
                </a:pPr>
                <a:r>
                  <a:rPr lang="en-US" altLang="zh-CN" sz="1400" b="1" dirty="0">
                    <a:latin typeface="Palatino Linotype" panose="02040502050505030304" pitchFamily="18" charset="0"/>
                  </a:rPr>
                  <a:t> </a:t>
                </a:r>
                <a:r>
                  <a:rPr lang="en-US" altLang="zh-CN" sz="1400" dirty="0">
                    <a:latin typeface="Palatino Linotype" panose="02040502050505030304" pitchFamily="18" charset="0"/>
                  </a:rPr>
                  <a:t>input: query graph </a:t>
                </a:r>
                <a14:m>
                  <m:oMath xmlns:m="http://schemas.openxmlformats.org/officeDocument/2006/math">
                    <m:sSub>
                      <m:sSubPr>
                        <m:ctrlPr>
                          <a:rPr lang="en-US" altLang="zh-CN" sz="1400" i="1" dirty="0" smtClean="0">
                            <a:latin typeface="Cambria Math" panose="02040503050406030204" pitchFamily="18" charset="0"/>
                          </a:rPr>
                        </m:ctrlPr>
                      </m:sSubPr>
                      <m:e>
                        <m:r>
                          <a:rPr lang="en-US" altLang="zh-CN" sz="1400" b="0" i="1" dirty="0" smtClean="0">
                            <a:latin typeface="Cambria Math" panose="02040503050406030204" pitchFamily="18" charset="0"/>
                          </a:rPr>
                          <m:t>𝐺</m:t>
                        </m:r>
                      </m:e>
                      <m:sub>
                        <m:r>
                          <a:rPr lang="en-US" altLang="zh-CN" sz="1400" b="0" i="1" dirty="0" smtClean="0">
                            <a:latin typeface="Cambria Math" panose="02040503050406030204" pitchFamily="18" charset="0"/>
                          </a:rPr>
                          <m:t>𝑞</m:t>
                        </m:r>
                      </m:sub>
                    </m:sSub>
                    <m:r>
                      <a:rPr lang="en-US" altLang="zh-CN" sz="1400" b="0" i="1" dirty="0" smtClean="0">
                        <a:latin typeface="Cambria Math" panose="02040503050406030204" pitchFamily="18" charset="0"/>
                      </a:rPr>
                      <m:t>=</m:t>
                    </m:r>
                    <m:sSub>
                      <m:sSubPr>
                        <m:ctrlPr>
                          <a:rPr lang="en-US" altLang="zh-CN" sz="1400" i="1" dirty="0" smtClean="0">
                            <a:latin typeface="Cambria Math" panose="02040503050406030204" pitchFamily="18" charset="0"/>
                          </a:rPr>
                        </m:ctrlPr>
                      </m:sSubPr>
                      <m:e>
                        <m:d>
                          <m:dPr>
                            <m:begChr m:val="{"/>
                            <m:endChr m:val="}"/>
                            <m:ctrlPr>
                              <a:rPr lang="en-US" altLang="zh-CN" sz="1400" i="1" dirty="0">
                                <a:latin typeface="Cambria Math" panose="02040503050406030204" pitchFamily="18" charset="0"/>
                              </a:rPr>
                            </m:ctrlPr>
                          </m:dPr>
                          <m:e>
                            <m:sSubSup>
                              <m:sSubSupPr>
                                <m:ctrlPr>
                                  <a:rPr lang="en-US" altLang="zh-CN" sz="1400" i="1" dirty="0">
                                    <a:latin typeface="Cambria Math" panose="02040503050406030204" pitchFamily="18" charset="0"/>
                                  </a:rPr>
                                </m:ctrlPr>
                              </m:sSubSupPr>
                              <m:e>
                                <m:r>
                                  <a:rPr lang="en-US" altLang="zh-CN" sz="1400" b="0" i="1" dirty="0">
                                    <a:latin typeface="Cambria Math" panose="02040503050406030204" pitchFamily="18" charset="0"/>
                                  </a:rPr>
                                  <m:t>𝑣</m:t>
                                </m:r>
                              </m:e>
                              <m:sub>
                                <m:r>
                                  <a:rPr lang="en-US" altLang="zh-CN" sz="1400" b="0" i="1" dirty="0">
                                    <a:latin typeface="Cambria Math" panose="02040503050406030204" pitchFamily="18" charset="0"/>
                                  </a:rPr>
                                  <m:t>𝑖</m:t>
                                </m:r>
                              </m:sub>
                              <m:sup>
                                <m:r>
                                  <a:rPr lang="en-US" altLang="zh-CN" sz="1400" b="0" i="1" dirty="0">
                                    <a:latin typeface="Cambria Math" panose="02040503050406030204" pitchFamily="18" charset="0"/>
                                  </a:rPr>
                                  <m:t>𝑞</m:t>
                                </m:r>
                              </m:sup>
                            </m:sSubSup>
                          </m:e>
                        </m:d>
                      </m:e>
                      <m:sub>
                        <m:r>
                          <a:rPr lang="en-US" altLang="zh-CN" sz="1400" b="0" i="1" dirty="0" smtClean="0">
                            <a:latin typeface="Cambria Math" panose="02040503050406030204" pitchFamily="18" charset="0"/>
                          </a:rPr>
                          <m:t>𝑖</m:t>
                        </m:r>
                        <m:r>
                          <a:rPr lang="en-US" altLang="zh-CN" sz="1400" b="0" i="1" dirty="0" smtClean="0">
                            <a:latin typeface="Cambria Math" panose="02040503050406030204" pitchFamily="18" charset="0"/>
                          </a:rPr>
                          <m:t>=1…</m:t>
                        </m:r>
                        <m:sSub>
                          <m:sSubPr>
                            <m:ctrlPr>
                              <a:rPr lang="en-US" altLang="zh-CN" sz="1400" i="1" dirty="0" smtClean="0">
                                <a:latin typeface="Cambria Math" panose="02040503050406030204" pitchFamily="18" charset="0"/>
                              </a:rPr>
                            </m:ctrlPr>
                          </m:sSubPr>
                          <m:e>
                            <m:r>
                              <a:rPr lang="en-US" altLang="zh-CN" sz="1400" b="0" i="1" dirty="0" smtClean="0">
                                <a:latin typeface="Cambria Math" panose="02040503050406030204" pitchFamily="18" charset="0"/>
                              </a:rPr>
                              <m:t>𝑁</m:t>
                            </m:r>
                          </m:e>
                          <m:sub>
                            <m:r>
                              <a:rPr lang="en-US" altLang="zh-CN" sz="1400" b="0" i="1" dirty="0" smtClean="0">
                                <a:latin typeface="Cambria Math" panose="02040503050406030204" pitchFamily="18" charset="0"/>
                              </a:rPr>
                              <m:t>𝑞</m:t>
                            </m:r>
                          </m:sub>
                        </m:sSub>
                      </m:sub>
                    </m:sSub>
                    <m:r>
                      <a:rPr lang="en-US" altLang="zh-CN" sz="1400" b="0" i="1" dirty="0" smtClean="0">
                        <a:latin typeface="Cambria Math" panose="02040503050406030204" pitchFamily="18" charset="0"/>
                      </a:rPr>
                      <m:t> </m:t>
                    </m:r>
                  </m:oMath>
                </a14:m>
                <a:r>
                  <a:rPr lang="en-US" altLang="zh-CN" sz="1400" dirty="0">
                    <a:latin typeface="Palatino Linotype" panose="02040502050505030304" pitchFamily="18" charset="0"/>
                  </a:rPr>
                  <a:t>   context graph </a:t>
                </a:r>
                <a14:m>
                  <m:oMath xmlns:m="http://schemas.openxmlformats.org/officeDocument/2006/math">
                    <m:sSub>
                      <m:sSubPr>
                        <m:ctrlPr>
                          <a:rPr lang="en-US" altLang="zh-CN" sz="1400" i="1" dirty="0">
                            <a:latin typeface="Cambria Math" panose="02040503050406030204" pitchFamily="18" charset="0"/>
                          </a:rPr>
                        </m:ctrlPr>
                      </m:sSubPr>
                      <m:e>
                        <m:r>
                          <a:rPr lang="en-US" altLang="zh-CN" sz="1400" b="0" i="1" dirty="0">
                            <a:latin typeface="Cambria Math" panose="02040503050406030204" pitchFamily="18" charset="0"/>
                          </a:rPr>
                          <m:t>𝐺</m:t>
                        </m:r>
                      </m:e>
                      <m:sub>
                        <m:r>
                          <a:rPr lang="en-US" altLang="zh-CN" sz="1400" b="0" i="1" dirty="0" smtClean="0">
                            <a:latin typeface="Cambria Math" panose="02040503050406030204" pitchFamily="18" charset="0"/>
                          </a:rPr>
                          <m:t>𝑒</m:t>
                        </m:r>
                      </m:sub>
                    </m:sSub>
                  </m:oMath>
                </a14:m>
                <a:endParaRPr lang="en-US" altLang="zh-CN" sz="1400" dirty="0">
                  <a:latin typeface="Palatino Linotype" panose="02040502050505030304" pitchFamily="18" charset="0"/>
                </a:endParaRPr>
              </a:p>
              <a:p>
                <a:pPr marL="742950" lvl="1" indent="-285750" algn="just">
                  <a:buFont typeface="Arial" panose="020B0604020202020204" pitchFamily="34" charset="0"/>
                  <a:buChar char="•"/>
                </a:pPr>
                <a:r>
                  <a:rPr lang="en-US" altLang="zh-CN" sz="1400" dirty="0">
                    <a:latin typeface="Palatino Linotype" panose="02040502050505030304" pitchFamily="18" charset="0"/>
                  </a:rPr>
                  <a:t>Global gated access</a:t>
                </a:r>
              </a:p>
              <a:p>
                <a:pPr algn="just"/>
                <a:r>
                  <a:rPr lang="en-US" altLang="zh-CN" sz="2000" dirty="0">
                    <a:latin typeface="Palatino Linotype" panose="02040502050505030304" pitchFamily="18" charset="0"/>
                  </a:rPr>
                  <a:t>          </a:t>
                </a:r>
              </a:p>
              <a:p>
                <a:pPr algn="just"/>
                <a:endParaRPr lang="en-US" altLang="zh-CN" sz="2000" dirty="0">
                  <a:latin typeface="Palatino Linotype" panose="02040502050505030304" pitchFamily="18" charset="0"/>
                </a:endParaRPr>
              </a:p>
              <a:p>
                <a:pPr algn="just"/>
                <a:endParaRPr lang="en-US" altLang="zh-CN" sz="2000" dirty="0">
                  <a:latin typeface="Palatino Linotype" panose="02040502050505030304" pitchFamily="18" charset="0"/>
                </a:endParaRPr>
              </a:p>
              <a:p>
                <a:pPr algn="just"/>
                <a:r>
                  <a:rPr lang="en-US" altLang="zh-CN" sz="1200" dirty="0">
                    <a:solidFill>
                      <a:schemeClr val="bg2">
                        <a:lumMod val="75000"/>
                      </a:schemeClr>
                    </a:solidFill>
                    <a:latin typeface="Palatino Linotype" panose="02040502050505030304" pitchFamily="18" charset="0"/>
                  </a:rPr>
                  <a:t>                                             globally relevant information</a:t>
                </a:r>
                <a:endParaRPr lang="en-US" altLang="zh-CN" sz="1100" dirty="0">
                  <a:solidFill>
                    <a:schemeClr val="bg2">
                      <a:lumMod val="75000"/>
                    </a:schemeClr>
                  </a:solidFill>
                  <a:latin typeface="Palatino Linotype" panose="02040502050505030304" pitchFamily="18" charset="0"/>
                </a:endParaRPr>
              </a:p>
              <a:p>
                <a:pPr marL="742950" lvl="1" indent="-285750" algn="just">
                  <a:buFont typeface="Arial" panose="020B0604020202020204" pitchFamily="34" charset="0"/>
                  <a:buChar char="•"/>
                </a:pPr>
                <a:r>
                  <a:rPr lang="en-US" altLang="zh-CN" sz="1400" dirty="0">
                    <a:latin typeface="Palatino Linotype" panose="02040502050505030304" pitchFamily="18" charset="0"/>
                  </a:rPr>
                  <a:t>Local attention</a:t>
                </a:r>
              </a:p>
              <a:p>
                <a:endParaRPr lang="en-US" altLang="zh-CN" sz="1800" dirty="0">
                  <a:latin typeface="Palatino Linotype" panose="02040502050505030304" pitchFamily="18" charset="0"/>
                </a:endParaRPr>
              </a:p>
              <a:p>
                <a:endParaRPr lang="en-US" altLang="zh-CN" sz="1800" dirty="0">
                  <a:solidFill>
                    <a:schemeClr val="bg2">
                      <a:lumMod val="75000"/>
                    </a:schemeClr>
                  </a:solidFill>
                  <a:latin typeface="Palatino Linotype" panose="02040502050505030304" pitchFamily="18" charset="0"/>
                </a:endParaRPr>
              </a:p>
              <a:p>
                <a:endParaRPr lang="en-US" altLang="zh-CN" sz="1800" dirty="0">
                  <a:solidFill>
                    <a:schemeClr val="bg2">
                      <a:lumMod val="75000"/>
                    </a:schemeClr>
                  </a:solidFill>
                  <a:latin typeface="Palatino Linotype" panose="02040502050505030304" pitchFamily="18" charset="0"/>
                </a:endParaRPr>
              </a:p>
              <a:p>
                <a:pPr algn="just"/>
                <a:r>
                  <a:rPr lang="en-US" altLang="zh-CN" sz="1200" dirty="0">
                    <a:solidFill>
                      <a:schemeClr val="bg2">
                        <a:lumMod val="75000"/>
                      </a:schemeClr>
                    </a:solidFill>
                    <a:latin typeface="Palatino Linotype" panose="02040502050505030304" pitchFamily="18" charset="0"/>
                  </a:rPr>
                  <a:t>                          further filter important features related to each individual query node</a:t>
                </a:r>
              </a:p>
              <a:p>
                <a:pPr marL="285750" indent="-285750" algn="just">
                  <a:buFont typeface="Wingdings" panose="05000000000000000000" pitchFamily="2" charset="2"/>
                  <a:buChar char="Ø"/>
                </a:pPr>
                <a:r>
                  <a:rPr lang="en-US" altLang="zh-CN" sz="1800" dirty="0">
                    <a:solidFill>
                      <a:schemeClr val="bg2">
                        <a:lumMod val="75000"/>
                      </a:schemeClr>
                    </a:solidFill>
                    <a:latin typeface="Palatino Linotype" panose="02040502050505030304" pitchFamily="18" charset="0"/>
                  </a:rPr>
                  <a:t>Aggregating three graphs</a:t>
                </a:r>
                <a:endParaRPr lang="zh-CN" altLang="en-US" sz="1800" dirty="0">
                  <a:solidFill>
                    <a:schemeClr val="bg2">
                      <a:lumMod val="75000"/>
                    </a:schemeClr>
                  </a:solidFill>
                  <a:latin typeface="Palatino Linotype" panose="02040502050505030304" pitchFamily="18" charset="0"/>
                </a:endParaRPr>
              </a:p>
            </p:txBody>
          </p:sp>
        </mc:Choice>
        <mc:Fallback xmlns="">
          <p:sp>
            <p:nvSpPr>
              <p:cNvPr id="7" name="副标题 6">
                <a:extLst>
                  <a:ext uri="{FF2B5EF4-FFF2-40B4-BE49-F238E27FC236}">
                    <a16:creationId xmlns:a16="http://schemas.microsoft.com/office/drawing/2014/main" id="{FA131403-0819-4968-A229-786DF8C4E1B7}"/>
                  </a:ext>
                </a:extLst>
              </p:cNvPr>
              <p:cNvSpPr>
                <a:spLocks noGrp="1" noRot="1" noChangeAspect="1" noMove="1" noResize="1" noEditPoints="1" noAdjustHandles="1" noChangeArrowheads="1" noChangeShapeType="1" noTextEdit="1"/>
              </p:cNvSpPr>
              <p:nvPr>
                <p:ph type="subTitle" idx="1"/>
              </p:nvPr>
            </p:nvSpPr>
            <p:spPr>
              <a:xfrm>
                <a:off x="848745" y="1532018"/>
                <a:ext cx="9144000" cy="5325982"/>
              </a:xfrm>
              <a:blipFill>
                <a:blip r:embed="rId2"/>
                <a:stretch>
                  <a:fillRect l="-400" t="-1030"/>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56347B6B-731E-4A74-815A-41FC45FF736D}"/>
              </a:ext>
            </a:extLst>
          </p:cNvPr>
          <p:cNvSpPr/>
          <p:nvPr/>
        </p:nvSpPr>
        <p:spPr>
          <a:xfrm>
            <a:off x="631615" y="901218"/>
            <a:ext cx="5331909" cy="461665"/>
          </a:xfrm>
          <a:prstGeom prst="rect">
            <a:avLst/>
          </a:prstGeom>
        </p:spPr>
        <p:txBody>
          <a:bodyPr wrap="none">
            <a:spAutoFit/>
          </a:bodyPr>
          <a:lstStyle/>
          <a:p>
            <a:r>
              <a:rPr lang="en-US" altLang="zh-CN" sz="2400" b="1" dirty="0">
                <a:latin typeface="Palatino Linotype" panose="02040502050505030304" pitchFamily="18" charset="0"/>
              </a:rPr>
              <a:t>Granular-level Interaction Modeling</a:t>
            </a:r>
            <a:endParaRPr lang="zh-CN" altLang="en-US" sz="2400" b="1" dirty="0">
              <a:latin typeface="Palatino Linotype" panose="02040502050505030304" pitchFamily="18" charset="0"/>
            </a:endParaRPr>
          </a:p>
        </p:txBody>
      </p:sp>
      <p:pic>
        <p:nvPicPr>
          <p:cNvPr id="10" name="图片 9">
            <a:extLst>
              <a:ext uri="{FF2B5EF4-FFF2-40B4-BE49-F238E27FC236}">
                <a16:creationId xmlns:a16="http://schemas.microsoft.com/office/drawing/2014/main" id="{518F64B0-7B4F-485A-9C09-15BB0B9E3B11}"/>
              </a:ext>
            </a:extLst>
          </p:cNvPr>
          <p:cNvPicPr>
            <a:picLocks noChangeAspect="1"/>
          </p:cNvPicPr>
          <p:nvPr/>
        </p:nvPicPr>
        <p:blipFill>
          <a:blip r:embed="rId3"/>
          <a:stretch>
            <a:fillRect/>
          </a:stretch>
        </p:blipFill>
        <p:spPr>
          <a:xfrm>
            <a:off x="6721590" y="1773883"/>
            <a:ext cx="5315599" cy="4723390"/>
          </a:xfrm>
          <a:prstGeom prst="rect">
            <a:avLst/>
          </a:prstGeom>
        </p:spPr>
      </p:pic>
      <p:pic>
        <p:nvPicPr>
          <p:cNvPr id="14" name="图片 13">
            <a:extLst>
              <a:ext uri="{FF2B5EF4-FFF2-40B4-BE49-F238E27FC236}">
                <a16:creationId xmlns:a16="http://schemas.microsoft.com/office/drawing/2014/main" id="{A67F702D-B291-42B9-BD16-75394ADE9312}"/>
              </a:ext>
            </a:extLst>
          </p:cNvPr>
          <p:cNvPicPr>
            <a:picLocks noChangeAspect="1"/>
          </p:cNvPicPr>
          <p:nvPr/>
        </p:nvPicPr>
        <p:blipFill rotWithShape="1">
          <a:blip r:embed="rId4"/>
          <a:srcRect t="7553"/>
          <a:stretch/>
        </p:blipFill>
        <p:spPr>
          <a:xfrm>
            <a:off x="1697528" y="2889294"/>
            <a:ext cx="3200081" cy="1079411"/>
          </a:xfrm>
          <a:prstGeom prst="rect">
            <a:avLst/>
          </a:prstGeom>
        </p:spPr>
      </p:pic>
      <p:pic>
        <p:nvPicPr>
          <p:cNvPr id="16" name="图片 15">
            <a:extLst>
              <a:ext uri="{FF2B5EF4-FFF2-40B4-BE49-F238E27FC236}">
                <a16:creationId xmlns:a16="http://schemas.microsoft.com/office/drawing/2014/main" id="{80182D61-408D-47AA-A807-12748725AB8B}"/>
              </a:ext>
            </a:extLst>
          </p:cNvPr>
          <p:cNvPicPr>
            <a:picLocks noChangeAspect="1"/>
          </p:cNvPicPr>
          <p:nvPr/>
        </p:nvPicPr>
        <p:blipFill>
          <a:blip r:embed="rId5"/>
          <a:stretch>
            <a:fillRect/>
          </a:stretch>
        </p:blipFill>
        <p:spPr>
          <a:xfrm>
            <a:off x="1799758" y="4674081"/>
            <a:ext cx="2478627" cy="1079412"/>
          </a:xfrm>
          <a:prstGeom prst="rect">
            <a:avLst/>
          </a:prstGeom>
        </p:spPr>
      </p:pic>
    </p:spTree>
    <p:extLst>
      <p:ext uri="{BB962C8B-B14F-4D97-AF65-F5344CB8AC3E}">
        <p14:creationId xmlns:p14="http://schemas.microsoft.com/office/powerpoint/2010/main" val="1658515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89AB7C-7095-45BB-9967-0EBD5E891A47}"/>
              </a:ext>
            </a:extLst>
          </p:cNvPr>
          <p:cNvSpPr>
            <a:spLocks noGrp="1"/>
          </p:cNvSpPr>
          <p:nvPr>
            <p:ph type="ctrTitle"/>
          </p:nvPr>
        </p:nvSpPr>
        <p:spPr>
          <a:xfrm>
            <a:off x="0" y="11509"/>
            <a:ext cx="2133600" cy="787388"/>
          </a:xfrm>
        </p:spPr>
        <p:txBody>
          <a:bodyPr>
            <a:normAutofit/>
          </a:bodyPr>
          <a:lstStyle/>
          <a:p>
            <a:r>
              <a:rPr lang="zh-CN" altLang="en-US" sz="4000" dirty="0">
                <a:latin typeface="楷体" panose="02010609060101010101" pitchFamily="49" charset="-122"/>
                <a:ea typeface="楷体" panose="02010609060101010101" pitchFamily="49" charset="-122"/>
              </a:rPr>
              <a:t>模型</a:t>
            </a:r>
          </a:p>
        </p:txBody>
      </p:sp>
      <mc:AlternateContent xmlns:mc="http://schemas.openxmlformats.org/markup-compatibility/2006" xmlns:a14="http://schemas.microsoft.com/office/drawing/2010/main">
        <mc:Choice Requires="a14">
          <p:sp>
            <p:nvSpPr>
              <p:cNvPr id="7" name="副标题 6">
                <a:extLst>
                  <a:ext uri="{FF2B5EF4-FFF2-40B4-BE49-F238E27FC236}">
                    <a16:creationId xmlns:a16="http://schemas.microsoft.com/office/drawing/2014/main" id="{FA131403-0819-4968-A229-786DF8C4E1B7}"/>
                  </a:ext>
                </a:extLst>
              </p:cNvPr>
              <p:cNvSpPr>
                <a:spLocks noGrp="1"/>
              </p:cNvSpPr>
              <p:nvPr>
                <p:ph type="subTitle" idx="1"/>
              </p:nvPr>
            </p:nvSpPr>
            <p:spPr>
              <a:xfrm>
                <a:off x="993910" y="2020447"/>
                <a:ext cx="9144000" cy="4950804"/>
              </a:xfrm>
            </p:spPr>
            <p:txBody>
              <a:bodyPr>
                <a:normAutofit/>
              </a:bodyPr>
              <a:lstStyle/>
              <a:p>
                <a:pPr marL="342900" indent="-342900" algn="just">
                  <a:buFont typeface="Wingdings" panose="05000000000000000000" pitchFamily="2" charset="2"/>
                  <a:buChar char="Ø"/>
                </a:pPr>
                <a:r>
                  <a:rPr lang="en-US" altLang="zh-CN" sz="2000" dirty="0">
                    <a:latin typeface="Palatino Linotype" panose="02040502050505030304" pitchFamily="18" charset="0"/>
                  </a:rPr>
                  <a:t>aggregated feature sequence</a:t>
                </a:r>
              </a:p>
              <a:p>
                <a:pPr marL="342900" indent="-342900" algn="just">
                  <a:buFont typeface="Wingdings" panose="05000000000000000000" pitchFamily="2" charset="2"/>
                  <a:buChar char="Ø"/>
                </a:pPr>
                <a:endParaRPr lang="en-US" altLang="zh-CN" sz="2000" dirty="0">
                  <a:latin typeface="Palatino Linotype" panose="02040502050505030304" pitchFamily="18" charset="0"/>
                </a:endParaRPr>
              </a:p>
              <a:p>
                <a:pPr marL="342900" indent="-342900" algn="just">
                  <a:buFont typeface="Wingdings" panose="05000000000000000000" pitchFamily="2" charset="2"/>
                  <a:buChar char="Ø"/>
                </a:pPr>
                <a:endParaRPr lang="en-US" altLang="zh-CN" sz="2000" dirty="0">
                  <a:latin typeface="Palatino Linotype" panose="02040502050505030304" pitchFamily="18" charset="0"/>
                </a:endParaRPr>
              </a:p>
              <a:p>
                <a:pPr marL="342900" indent="-342900" algn="just">
                  <a:buFont typeface="Wingdings" panose="05000000000000000000" pitchFamily="2" charset="2"/>
                  <a:buChar char="Ø"/>
                </a:pPr>
                <a:endParaRPr lang="en-US" altLang="zh-CN" sz="2000" dirty="0">
                  <a:latin typeface="Palatino Linotype" panose="02040502050505030304" pitchFamily="18" charset="0"/>
                </a:endParaRPr>
              </a:p>
              <a:p>
                <a:pPr algn="just"/>
                <a:r>
                  <a:rPr lang="en-US" altLang="zh-CN" sz="1400" dirty="0">
                    <a:solidFill>
                      <a:schemeClr val="bg2">
                        <a:lumMod val="75000"/>
                      </a:schemeClr>
                    </a:solidFill>
                    <a:latin typeface="Palatino Linotype" panose="02040502050505030304" pitchFamily="18" charset="0"/>
                  </a:rPr>
                  <a:t>                                </a:t>
                </a:r>
                <a14:m>
                  <m:oMath xmlns:m="http://schemas.openxmlformats.org/officeDocument/2006/math">
                    <m:r>
                      <a:rPr lang="en-US" altLang="zh-CN" sz="1400" i="1">
                        <a:solidFill>
                          <a:schemeClr val="bg2">
                            <a:lumMod val="75000"/>
                          </a:schemeClr>
                        </a:solidFill>
                        <a:latin typeface="Cambria Math" panose="02040503050406030204" pitchFamily="18" charset="0"/>
                      </a:rPr>
                      <m:t>𝑋</m:t>
                    </m:r>
                    <m:r>
                      <a:rPr lang="en-US" altLang="zh-CN" sz="1400" i="1">
                        <a:solidFill>
                          <a:schemeClr val="bg2">
                            <a:lumMod val="75000"/>
                          </a:schemeClr>
                        </a:solidFill>
                        <a:latin typeface="Cambria Math" panose="02040503050406030204" pitchFamily="18" charset="0"/>
                      </a:rPr>
                      <m:t>=</m:t>
                    </m:r>
                    <m:sSub>
                      <m:sSubPr>
                        <m:ctrlPr>
                          <a:rPr lang="en-US" altLang="zh-CN" sz="1400" i="1">
                            <a:solidFill>
                              <a:schemeClr val="bg2">
                                <a:lumMod val="75000"/>
                              </a:schemeClr>
                            </a:solidFill>
                            <a:latin typeface="Cambria Math" panose="02040503050406030204" pitchFamily="18" charset="0"/>
                          </a:rPr>
                        </m:ctrlPr>
                      </m:sSubPr>
                      <m:e>
                        <m:r>
                          <a:rPr lang="en-US" altLang="zh-CN" sz="1400" i="1">
                            <a:solidFill>
                              <a:schemeClr val="bg2">
                                <a:lumMod val="75000"/>
                              </a:schemeClr>
                            </a:solidFill>
                            <a:latin typeface="Cambria Math" panose="02040503050406030204" pitchFamily="18" charset="0"/>
                          </a:rPr>
                          <m:t>{</m:t>
                        </m:r>
                        <m:sSub>
                          <m:sSubPr>
                            <m:ctrlPr>
                              <a:rPr lang="en-US" altLang="zh-CN" sz="1400" i="1">
                                <a:solidFill>
                                  <a:schemeClr val="bg2">
                                    <a:lumMod val="75000"/>
                                  </a:schemeClr>
                                </a:solidFill>
                                <a:latin typeface="Cambria Math" panose="02040503050406030204" pitchFamily="18" charset="0"/>
                              </a:rPr>
                            </m:ctrlPr>
                          </m:sSubPr>
                          <m:e>
                            <m:r>
                              <a:rPr lang="en-US" altLang="zh-CN" sz="1400" i="1">
                                <a:solidFill>
                                  <a:schemeClr val="bg2">
                                    <a:lumMod val="75000"/>
                                  </a:schemeClr>
                                </a:solidFill>
                                <a:latin typeface="Cambria Math" panose="02040503050406030204" pitchFamily="18" charset="0"/>
                              </a:rPr>
                              <m:t>𝑥</m:t>
                            </m:r>
                          </m:e>
                          <m:sub>
                            <m:r>
                              <a:rPr lang="en-US" altLang="zh-CN" sz="1400" i="1">
                                <a:solidFill>
                                  <a:schemeClr val="bg2">
                                    <a:lumMod val="75000"/>
                                  </a:schemeClr>
                                </a:solidFill>
                                <a:latin typeface="Cambria Math" panose="02040503050406030204" pitchFamily="18" charset="0"/>
                              </a:rPr>
                              <m:t>𝑡</m:t>
                            </m:r>
                          </m:sub>
                        </m:sSub>
                        <m:r>
                          <a:rPr lang="en-US" altLang="zh-CN" sz="1400" i="1">
                            <a:solidFill>
                              <a:schemeClr val="bg2">
                                <a:lumMod val="75000"/>
                              </a:schemeClr>
                            </a:solidFill>
                            <a:latin typeface="Cambria Math" panose="02040503050406030204" pitchFamily="18" charset="0"/>
                          </a:rPr>
                          <m:t>}</m:t>
                        </m:r>
                      </m:e>
                      <m:sub>
                        <m:r>
                          <a:rPr lang="en-US" altLang="zh-CN" sz="1400" i="1">
                            <a:solidFill>
                              <a:schemeClr val="bg2">
                                <a:lumMod val="75000"/>
                              </a:schemeClr>
                            </a:solidFill>
                            <a:latin typeface="Cambria Math" panose="02040503050406030204" pitchFamily="18" charset="0"/>
                          </a:rPr>
                          <m:t>𝑡</m:t>
                        </m:r>
                        <m:r>
                          <a:rPr lang="en-US" altLang="zh-CN" sz="1400" i="1">
                            <a:solidFill>
                              <a:schemeClr val="bg2">
                                <a:lumMod val="75000"/>
                              </a:schemeClr>
                            </a:solidFill>
                            <a:latin typeface="Cambria Math" panose="02040503050406030204" pitchFamily="18" charset="0"/>
                          </a:rPr>
                          <m:t>=1…</m:t>
                        </m:r>
                        <m:sSub>
                          <m:sSubPr>
                            <m:ctrlPr>
                              <a:rPr lang="en-US" altLang="zh-CN" sz="1400" i="1">
                                <a:solidFill>
                                  <a:schemeClr val="bg2">
                                    <a:lumMod val="75000"/>
                                  </a:schemeClr>
                                </a:solidFill>
                                <a:latin typeface="Cambria Math" panose="02040503050406030204" pitchFamily="18" charset="0"/>
                              </a:rPr>
                            </m:ctrlPr>
                          </m:sSubPr>
                          <m:e>
                            <m:r>
                              <a:rPr lang="en-US" altLang="zh-CN" sz="1400" i="1">
                                <a:solidFill>
                                  <a:schemeClr val="bg2">
                                    <a:lumMod val="75000"/>
                                  </a:schemeClr>
                                </a:solidFill>
                                <a:latin typeface="Cambria Math" panose="02040503050406030204" pitchFamily="18" charset="0"/>
                              </a:rPr>
                              <m:t>𝑁</m:t>
                            </m:r>
                          </m:e>
                          <m:sub>
                            <m:r>
                              <a:rPr lang="en-US" altLang="zh-CN" sz="1400" i="1">
                                <a:solidFill>
                                  <a:schemeClr val="bg2">
                                    <a:lumMod val="75000"/>
                                  </a:schemeClr>
                                </a:solidFill>
                                <a:latin typeface="Cambria Math" panose="02040503050406030204" pitchFamily="18" charset="0"/>
                              </a:rPr>
                              <m:t>𝑣</m:t>
                            </m:r>
                          </m:sub>
                        </m:sSub>
                      </m:sub>
                    </m:sSub>
                    <m:r>
                      <a:rPr lang="en-US" altLang="zh-CN" sz="1400" i="1">
                        <a:solidFill>
                          <a:schemeClr val="bg2">
                            <a:lumMod val="75000"/>
                          </a:schemeClr>
                        </a:solidFill>
                        <a:latin typeface="Cambria Math" panose="02040503050406030204" pitchFamily="18" charset="0"/>
                      </a:rPr>
                      <m:t> </m:t>
                    </m:r>
                  </m:oMath>
                </a14:m>
                <a:r>
                  <a:rPr lang="en-US" altLang="zh-CN" sz="1400" dirty="0">
                    <a:solidFill>
                      <a:schemeClr val="bg2">
                        <a:lumMod val="75000"/>
                      </a:schemeClr>
                    </a:solidFill>
                    <a:latin typeface="Palatino Linotype" panose="02040502050505030304" pitchFamily="18" charset="0"/>
                  </a:rPr>
                  <a:t>: the frame-level features</a:t>
                </a:r>
              </a:p>
              <a:p>
                <a:pPr marL="342900" indent="-342900" algn="just">
                  <a:buFont typeface="Wingdings" panose="05000000000000000000" pitchFamily="2" charset="2"/>
                  <a:buChar char="Ø"/>
                </a:pPr>
                <a:r>
                  <a:rPr lang="en-US" altLang="zh-CN" sz="2000" dirty="0">
                    <a:latin typeface="Palatino Linotype" panose="02040502050505030304" pitchFamily="18" charset="0"/>
                  </a:rPr>
                  <a:t>Decoder </a:t>
                </a:r>
              </a:p>
              <a:p>
                <a:pPr marL="342900" indent="-342900" algn="just">
                  <a:buFont typeface="Wingdings" panose="05000000000000000000" pitchFamily="2" charset="2"/>
                  <a:buChar char="Ø"/>
                </a:pPr>
                <a:endParaRPr lang="en-US" altLang="zh-CN" sz="2000" dirty="0">
                  <a:latin typeface="Palatino Linotype" panose="02040502050505030304" pitchFamily="18" charset="0"/>
                </a:endParaRPr>
              </a:p>
              <a:p>
                <a:pPr marL="342900" indent="-342900" algn="just">
                  <a:buFont typeface="Wingdings" panose="05000000000000000000" pitchFamily="2" charset="2"/>
                  <a:buChar char="Ø"/>
                </a:pPr>
                <a:endParaRPr lang="en-US" altLang="zh-CN" sz="2000" dirty="0">
                  <a:latin typeface="Palatino Linotype" panose="02040502050505030304" pitchFamily="18" charset="0"/>
                </a:endParaRPr>
              </a:p>
              <a:p>
                <a:pPr algn="just"/>
                <a:endParaRPr lang="en-US" altLang="zh-CN" sz="2000" dirty="0">
                  <a:latin typeface="Palatino Linotype" panose="02040502050505030304" pitchFamily="18" charset="0"/>
                </a:endParaRPr>
              </a:p>
              <a:p>
                <a:pPr algn="just"/>
                <a:r>
                  <a:rPr lang="en-US" altLang="zh-CN" sz="1400" dirty="0">
                    <a:solidFill>
                      <a:schemeClr val="bg2">
                        <a:lumMod val="75000"/>
                      </a:schemeClr>
                    </a:solidFill>
                  </a:rPr>
                  <a:t>                                      </a:t>
                </a:r>
              </a:p>
              <a:p>
                <a:pPr algn="just"/>
                <a:r>
                  <a:rPr lang="en-US" altLang="zh-CN" sz="1400" dirty="0">
                    <a:solidFill>
                      <a:schemeClr val="bg2">
                        <a:lumMod val="75000"/>
                      </a:schemeClr>
                    </a:solidFill>
                  </a:rPr>
                  <a:t>                          </a:t>
                </a:r>
                <a14:m>
                  <m:oMath xmlns:m="http://schemas.openxmlformats.org/officeDocument/2006/math">
                    <m:sSubSup>
                      <m:sSubSupPr>
                        <m:ctrlPr>
                          <a:rPr lang="en-US" altLang="zh-CN" sz="1400" i="1" smtClean="0">
                            <a:solidFill>
                              <a:schemeClr val="bg2">
                                <a:lumMod val="75000"/>
                              </a:schemeClr>
                            </a:solidFill>
                            <a:latin typeface="Cambria Math" panose="02040503050406030204" pitchFamily="18" charset="0"/>
                          </a:rPr>
                        </m:ctrlPr>
                      </m:sSubSupPr>
                      <m:e>
                        <m:r>
                          <a:rPr lang="en-US" altLang="zh-CN" sz="1400" b="0" i="1" smtClean="0">
                            <a:solidFill>
                              <a:schemeClr val="bg2">
                                <a:lumMod val="75000"/>
                              </a:schemeClr>
                            </a:solidFill>
                            <a:latin typeface="Cambria Math" panose="02040503050406030204" pitchFamily="18" charset="0"/>
                          </a:rPr>
                          <m:t>h</m:t>
                        </m:r>
                      </m:e>
                      <m:sub>
                        <m:r>
                          <a:rPr lang="en-US" altLang="zh-CN" sz="1400" b="0" i="1" smtClean="0">
                            <a:solidFill>
                              <a:schemeClr val="bg2">
                                <a:lumMod val="75000"/>
                              </a:schemeClr>
                            </a:solidFill>
                            <a:latin typeface="Cambria Math" panose="02040503050406030204" pitchFamily="18" charset="0"/>
                          </a:rPr>
                          <m:t>𝑚</m:t>
                        </m:r>
                      </m:sub>
                      <m:sup>
                        <m:r>
                          <a:rPr lang="en-US" altLang="zh-CN" sz="1400" b="0" i="1" smtClean="0">
                            <a:solidFill>
                              <a:schemeClr val="bg2">
                                <a:lumMod val="75000"/>
                              </a:schemeClr>
                            </a:solidFill>
                            <a:latin typeface="Cambria Math" panose="02040503050406030204" pitchFamily="18" charset="0"/>
                          </a:rPr>
                          <m:t>𝐷</m:t>
                        </m:r>
                      </m:sup>
                    </m:sSubSup>
                  </m:oMath>
                </a14:m>
                <a:r>
                  <a:rPr lang="en-US" altLang="zh-CN" sz="1400" dirty="0">
                    <a:solidFill>
                      <a:schemeClr val="bg2">
                        <a:lumMod val="75000"/>
                      </a:schemeClr>
                    </a:solidFill>
                    <a:latin typeface="Palatino Linotype" panose="02040502050505030304" pitchFamily="18" charset="0"/>
                  </a:rPr>
                  <a:t> : decoder hidden state          </a:t>
                </a:r>
                <a14:m>
                  <m:oMath xmlns:m="http://schemas.openxmlformats.org/officeDocument/2006/math">
                    <m:sSub>
                      <m:sSubPr>
                        <m:ctrlPr>
                          <a:rPr lang="en-US" altLang="zh-CN" sz="1400" i="1" smtClean="0">
                            <a:solidFill>
                              <a:schemeClr val="bg2">
                                <a:lumMod val="75000"/>
                              </a:schemeClr>
                            </a:solidFill>
                            <a:latin typeface="Cambria Math" panose="02040503050406030204" pitchFamily="18" charset="0"/>
                          </a:rPr>
                        </m:ctrlPr>
                      </m:sSubPr>
                      <m:e>
                        <m:r>
                          <a:rPr lang="en-US" altLang="zh-CN" sz="1400" b="0" i="1" smtClean="0">
                            <a:solidFill>
                              <a:schemeClr val="bg2">
                                <a:lumMod val="75000"/>
                              </a:schemeClr>
                            </a:solidFill>
                            <a:latin typeface="Cambria Math" panose="02040503050406030204" pitchFamily="18" charset="0"/>
                          </a:rPr>
                          <m:t>𝑓</m:t>
                        </m:r>
                      </m:e>
                      <m:sub>
                        <m:r>
                          <a:rPr lang="en-US" altLang="zh-CN" sz="1400" b="0" i="1" smtClean="0">
                            <a:solidFill>
                              <a:schemeClr val="bg2">
                                <a:lumMod val="75000"/>
                              </a:schemeClr>
                            </a:solidFill>
                            <a:latin typeface="Cambria Math" panose="02040503050406030204" pitchFamily="18" charset="0"/>
                          </a:rPr>
                          <m:t>𝑙𝑎</m:t>
                        </m:r>
                      </m:sub>
                    </m:sSub>
                  </m:oMath>
                </a14:m>
                <a:r>
                  <a:rPr lang="en-US" altLang="zh-CN" sz="1400" dirty="0">
                    <a:solidFill>
                      <a:schemeClr val="bg2">
                        <a:lumMod val="75000"/>
                      </a:schemeClr>
                    </a:solidFill>
                    <a:latin typeface="Palatino Linotype" panose="02040502050505030304" pitchFamily="18" charset="0"/>
                  </a:rPr>
                  <a:t>: local attention mechanism</a:t>
                </a:r>
              </a:p>
              <a:p>
                <a:pPr algn="just"/>
                <a:r>
                  <a:rPr lang="en-US" altLang="zh-CN" sz="1400" dirty="0">
                    <a:solidFill>
                      <a:schemeClr val="bg2">
                        <a:lumMod val="75000"/>
                      </a:schemeClr>
                    </a:solidFill>
                    <a:latin typeface="Palatino Linotype" panose="02040502050505030304" pitchFamily="18" charset="0"/>
                  </a:rPr>
                  <a:t>                              </a:t>
                </a:r>
                <a14:m>
                  <m:oMath xmlns:m="http://schemas.openxmlformats.org/officeDocument/2006/math">
                    <m:sSub>
                      <m:sSubPr>
                        <m:ctrlPr>
                          <a:rPr lang="en-US" altLang="zh-CN" sz="1400" i="1" smtClean="0">
                            <a:solidFill>
                              <a:schemeClr val="bg2">
                                <a:lumMod val="75000"/>
                              </a:schemeClr>
                            </a:solidFill>
                            <a:latin typeface="Cambria Math" panose="02040503050406030204" pitchFamily="18" charset="0"/>
                          </a:rPr>
                        </m:ctrlPr>
                      </m:sSubPr>
                      <m:e>
                        <m:acc>
                          <m:accPr>
                            <m:chr m:val="̂"/>
                            <m:ctrlPr>
                              <a:rPr lang="en-US" altLang="zh-CN" sz="1400" i="1" smtClean="0">
                                <a:solidFill>
                                  <a:schemeClr val="bg2">
                                    <a:lumMod val="75000"/>
                                  </a:schemeClr>
                                </a:solidFill>
                                <a:latin typeface="Cambria Math" panose="02040503050406030204" pitchFamily="18" charset="0"/>
                              </a:rPr>
                            </m:ctrlPr>
                          </m:accPr>
                          <m:e>
                            <m:r>
                              <a:rPr lang="en-US" altLang="zh-CN" sz="1400" b="0" i="1" smtClean="0">
                                <a:solidFill>
                                  <a:schemeClr val="bg2">
                                    <a:lumMod val="75000"/>
                                  </a:schemeClr>
                                </a:solidFill>
                                <a:latin typeface="Cambria Math" panose="02040503050406030204" pitchFamily="18" charset="0"/>
                              </a:rPr>
                              <m:t>𝑐</m:t>
                            </m:r>
                          </m:e>
                        </m:acc>
                      </m:e>
                      <m:sub>
                        <m:r>
                          <a:rPr lang="en-US" altLang="zh-CN" sz="1400" b="0" i="1" smtClean="0">
                            <a:solidFill>
                              <a:schemeClr val="bg2">
                                <a:lumMod val="75000"/>
                              </a:schemeClr>
                            </a:solidFill>
                            <a:latin typeface="Cambria Math" panose="02040503050406030204" pitchFamily="18" charset="0"/>
                          </a:rPr>
                          <m:t>𝑚</m:t>
                        </m:r>
                      </m:sub>
                    </m:sSub>
                  </m:oMath>
                </a14:m>
                <a:r>
                  <a:rPr lang="zh-CN" altLang="en-US" sz="2000" dirty="0">
                    <a:latin typeface="Palatino Linotype" panose="02040502050505030304" pitchFamily="18" charset="0"/>
                  </a:rPr>
                  <a:t> </a:t>
                </a:r>
                <a:r>
                  <a:rPr lang="en-US" altLang="zh-CN" sz="1400" dirty="0">
                    <a:solidFill>
                      <a:schemeClr val="bg2">
                        <a:lumMod val="75000"/>
                      </a:schemeClr>
                    </a:solidFill>
                    <a:latin typeface="Palatino Linotype" panose="02040502050505030304" pitchFamily="18" charset="0"/>
                  </a:rPr>
                  <a:t>: previously predicted word</a:t>
                </a:r>
                <a:endParaRPr lang="zh-CN" altLang="en-US" sz="1400" dirty="0">
                  <a:solidFill>
                    <a:schemeClr val="bg2">
                      <a:lumMod val="75000"/>
                    </a:schemeClr>
                  </a:solidFill>
                  <a:latin typeface="Palatino Linotype" panose="02040502050505030304" pitchFamily="18" charset="0"/>
                </a:endParaRPr>
              </a:p>
            </p:txBody>
          </p:sp>
        </mc:Choice>
        <mc:Fallback xmlns="">
          <p:sp>
            <p:nvSpPr>
              <p:cNvPr id="7" name="副标题 6">
                <a:extLst>
                  <a:ext uri="{FF2B5EF4-FFF2-40B4-BE49-F238E27FC236}">
                    <a16:creationId xmlns:a16="http://schemas.microsoft.com/office/drawing/2014/main" id="{FA131403-0819-4968-A229-786DF8C4E1B7}"/>
                  </a:ext>
                </a:extLst>
              </p:cNvPr>
              <p:cNvSpPr>
                <a:spLocks noGrp="1" noRot="1" noChangeAspect="1" noMove="1" noResize="1" noEditPoints="1" noAdjustHandles="1" noChangeArrowheads="1" noChangeShapeType="1" noTextEdit="1"/>
              </p:cNvSpPr>
              <p:nvPr>
                <p:ph type="subTitle" idx="1"/>
              </p:nvPr>
            </p:nvSpPr>
            <p:spPr>
              <a:xfrm>
                <a:off x="993910" y="2020447"/>
                <a:ext cx="9144000" cy="4950804"/>
              </a:xfrm>
              <a:blipFill>
                <a:blip r:embed="rId2"/>
                <a:stretch>
                  <a:fillRect l="-600" t="-1230"/>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1E902E91-BB6A-4E01-82C7-EC7A59950E8E}"/>
              </a:ext>
            </a:extLst>
          </p:cNvPr>
          <p:cNvPicPr>
            <a:picLocks noChangeAspect="1"/>
          </p:cNvPicPr>
          <p:nvPr/>
        </p:nvPicPr>
        <p:blipFill rotWithShape="1">
          <a:blip r:embed="rId3"/>
          <a:srcRect l="10065"/>
          <a:stretch/>
        </p:blipFill>
        <p:spPr>
          <a:xfrm>
            <a:off x="8028264" y="798897"/>
            <a:ext cx="4034734" cy="5495925"/>
          </a:xfrm>
          <a:prstGeom prst="rect">
            <a:avLst/>
          </a:prstGeom>
        </p:spPr>
      </p:pic>
      <p:sp>
        <p:nvSpPr>
          <p:cNvPr id="5" name="矩形 4">
            <a:extLst>
              <a:ext uri="{FF2B5EF4-FFF2-40B4-BE49-F238E27FC236}">
                <a16:creationId xmlns:a16="http://schemas.microsoft.com/office/drawing/2014/main" id="{9A00AAE2-AB38-4374-AC22-C6285CFE8840}"/>
              </a:ext>
            </a:extLst>
          </p:cNvPr>
          <p:cNvSpPr/>
          <p:nvPr/>
        </p:nvSpPr>
        <p:spPr>
          <a:xfrm>
            <a:off x="586061" y="1066895"/>
            <a:ext cx="6340197" cy="461665"/>
          </a:xfrm>
          <a:prstGeom prst="rect">
            <a:avLst/>
          </a:prstGeom>
        </p:spPr>
        <p:txBody>
          <a:bodyPr wrap="none">
            <a:spAutoFit/>
          </a:bodyPr>
          <a:lstStyle/>
          <a:p>
            <a:r>
              <a:rPr lang="en-US" altLang="zh-CN" sz="2400" b="1" dirty="0">
                <a:latin typeface="Palatino Linotype" panose="02040502050505030304" pitchFamily="18" charset="0"/>
              </a:rPr>
              <a:t>Abstraction-level Story-line Summarization</a:t>
            </a:r>
            <a:endParaRPr lang="zh-CN" altLang="en-US" sz="2400" b="1" dirty="0">
              <a:latin typeface="Palatino Linotype" panose="02040502050505030304" pitchFamily="18" charset="0"/>
            </a:endParaRPr>
          </a:p>
        </p:txBody>
      </p:sp>
      <p:pic>
        <p:nvPicPr>
          <p:cNvPr id="8" name="图片 7">
            <a:extLst>
              <a:ext uri="{FF2B5EF4-FFF2-40B4-BE49-F238E27FC236}">
                <a16:creationId xmlns:a16="http://schemas.microsoft.com/office/drawing/2014/main" id="{84DF64A8-7BB5-4E56-9645-66ECFD3F364F}"/>
              </a:ext>
            </a:extLst>
          </p:cNvPr>
          <p:cNvPicPr>
            <a:picLocks noChangeAspect="1"/>
          </p:cNvPicPr>
          <p:nvPr/>
        </p:nvPicPr>
        <p:blipFill>
          <a:blip r:embed="rId4"/>
          <a:stretch>
            <a:fillRect/>
          </a:stretch>
        </p:blipFill>
        <p:spPr>
          <a:xfrm>
            <a:off x="1653587" y="2428685"/>
            <a:ext cx="1905000" cy="485775"/>
          </a:xfrm>
          <a:prstGeom prst="rect">
            <a:avLst/>
          </a:prstGeom>
        </p:spPr>
      </p:pic>
      <p:pic>
        <p:nvPicPr>
          <p:cNvPr id="10" name="图片 9">
            <a:extLst>
              <a:ext uri="{FF2B5EF4-FFF2-40B4-BE49-F238E27FC236}">
                <a16:creationId xmlns:a16="http://schemas.microsoft.com/office/drawing/2014/main" id="{C674B40E-7CF8-47BD-B05B-8122C20F430F}"/>
              </a:ext>
            </a:extLst>
          </p:cNvPr>
          <p:cNvPicPr>
            <a:picLocks noChangeAspect="1"/>
          </p:cNvPicPr>
          <p:nvPr/>
        </p:nvPicPr>
        <p:blipFill rotWithShape="1">
          <a:blip r:embed="rId5"/>
          <a:srcRect t="14930" b="18778"/>
          <a:stretch/>
        </p:blipFill>
        <p:spPr>
          <a:xfrm>
            <a:off x="1567862" y="2902669"/>
            <a:ext cx="1962150" cy="587230"/>
          </a:xfrm>
          <a:prstGeom prst="rect">
            <a:avLst/>
          </a:prstGeom>
        </p:spPr>
      </p:pic>
      <p:pic>
        <p:nvPicPr>
          <p:cNvPr id="12" name="图片 11">
            <a:extLst>
              <a:ext uri="{FF2B5EF4-FFF2-40B4-BE49-F238E27FC236}">
                <a16:creationId xmlns:a16="http://schemas.microsoft.com/office/drawing/2014/main" id="{05E45C42-1EDB-4847-97C8-CFD4C6453C81}"/>
              </a:ext>
            </a:extLst>
          </p:cNvPr>
          <p:cNvPicPr>
            <a:picLocks noChangeAspect="1"/>
          </p:cNvPicPr>
          <p:nvPr/>
        </p:nvPicPr>
        <p:blipFill>
          <a:blip r:embed="rId6"/>
          <a:stretch>
            <a:fillRect/>
          </a:stretch>
        </p:blipFill>
        <p:spPr>
          <a:xfrm>
            <a:off x="1653587" y="4487611"/>
            <a:ext cx="4857750" cy="447675"/>
          </a:xfrm>
          <a:prstGeom prst="rect">
            <a:avLst/>
          </a:prstGeom>
        </p:spPr>
      </p:pic>
      <p:pic>
        <p:nvPicPr>
          <p:cNvPr id="14" name="图片 13">
            <a:extLst>
              <a:ext uri="{FF2B5EF4-FFF2-40B4-BE49-F238E27FC236}">
                <a16:creationId xmlns:a16="http://schemas.microsoft.com/office/drawing/2014/main" id="{26DD8FF6-BF66-48AC-A31A-8E943D723441}"/>
              </a:ext>
            </a:extLst>
          </p:cNvPr>
          <p:cNvPicPr>
            <a:picLocks noChangeAspect="1"/>
          </p:cNvPicPr>
          <p:nvPr/>
        </p:nvPicPr>
        <p:blipFill>
          <a:blip r:embed="rId7"/>
          <a:stretch>
            <a:fillRect/>
          </a:stretch>
        </p:blipFill>
        <p:spPr>
          <a:xfrm>
            <a:off x="1581926" y="5164080"/>
            <a:ext cx="2476500" cy="485775"/>
          </a:xfrm>
          <a:prstGeom prst="rect">
            <a:avLst/>
          </a:prstGeom>
        </p:spPr>
      </p:pic>
    </p:spTree>
    <p:extLst>
      <p:ext uri="{BB962C8B-B14F-4D97-AF65-F5344CB8AC3E}">
        <p14:creationId xmlns:p14="http://schemas.microsoft.com/office/powerpoint/2010/main" val="311689308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1575</TotalTime>
  <Words>676</Words>
  <Application>Microsoft Office PowerPoint</Application>
  <PresentationFormat>宽屏</PresentationFormat>
  <Paragraphs>140</Paragraphs>
  <Slides>17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LinLibertineT</vt:lpstr>
      <vt:lpstr>等线</vt:lpstr>
      <vt:lpstr>等线 Light</vt:lpstr>
      <vt:lpstr>楷体</vt:lpstr>
      <vt:lpstr>Arial</vt:lpstr>
      <vt:lpstr>Cambria Math</vt:lpstr>
      <vt:lpstr>Microsoft Himalaya</vt:lpstr>
      <vt:lpstr>Palatino Linotype</vt:lpstr>
      <vt:lpstr>Wingdings</vt:lpstr>
      <vt:lpstr>Office 主题​​</vt:lpstr>
      <vt:lpstr>Comprehensive Information Integration Modeling Framework for Video Titling</vt:lpstr>
      <vt:lpstr>背景</vt:lpstr>
      <vt:lpstr>Idea</vt:lpstr>
      <vt:lpstr>挑战与创新点</vt:lpstr>
      <vt:lpstr>模型</vt:lpstr>
      <vt:lpstr>模型</vt:lpstr>
      <vt:lpstr>模型</vt:lpstr>
      <vt:lpstr>模型</vt:lpstr>
      <vt:lpstr>模型</vt:lpstr>
      <vt:lpstr>模型训练</vt:lpstr>
      <vt:lpstr>实验</vt:lpstr>
      <vt:lpstr>实验</vt:lpstr>
      <vt:lpstr>实验</vt:lpstr>
      <vt:lpstr>实验</vt:lpstr>
      <vt:lpstr>规格严格，功夫到家</vt:lpstr>
      <vt:lpstr>MRR</vt:lpstr>
      <vt:lpstr>BLEU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Xin Ju</dc:creator>
  <cp:lastModifiedBy>Xin Ju</cp:lastModifiedBy>
  <cp:revision>130</cp:revision>
  <dcterms:created xsi:type="dcterms:W3CDTF">2019-12-11T13:23:31Z</dcterms:created>
  <dcterms:modified xsi:type="dcterms:W3CDTF">2020-07-24T08:51:24Z</dcterms:modified>
</cp:coreProperties>
</file>