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8" r:id="rId3"/>
    <p:sldId id="311" r:id="rId4"/>
    <p:sldId id="271" r:id="rId5"/>
    <p:sldId id="347" r:id="rId6"/>
    <p:sldId id="313" r:id="rId7"/>
    <p:sldId id="338" r:id="rId8"/>
    <p:sldId id="340" r:id="rId9"/>
    <p:sldId id="289" r:id="rId10"/>
    <p:sldId id="341" r:id="rId11"/>
    <p:sldId id="343" r:id="rId12"/>
    <p:sldId id="344" r:id="rId13"/>
    <p:sldId id="342" r:id="rId14"/>
    <p:sldId id="346" r:id="rId15"/>
    <p:sldId id="270" r:id="rId16"/>
    <p:sldId id="3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280"/>
    <a:srgbClr val="178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279" autoAdjust="0"/>
  </p:normalViewPr>
  <p:slideViewPr>
    <p:cSldViewPr snapToGrid="0">
      <p:cViewPr varScale="1">
        <p:scale>
          <a:sx n="69" d="100"/>
          <a:sy n="69" d="100"/>
        </p:scale>
        <p:origin x="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3096D-FDEA-446D-9508-151E3CAA2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17C7F-8C12-45D0-85D9-50751BF73F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604" y="136525"/>
            <a:ext cx="1612392" cy="13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 i="0" baseline="0">
                <a:latin typeface="Arial" panose="020B0604020202020204" pitchFamily="34" charset="0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8AE5-00B6-4C55-9056-4C8DE3F80D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524000" y="3564364"/>
            <a:ext cx="9144000" cy="0"/>
          </a:xfrm>
          <a:prstGeom prst="line">
            <a:avLst/>
          </a:prstGeom>
          <a:ln w="28575">
            <a:solidFill>
              <a:srgbClr val="1162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28575">
            <a:solidFill>
              <a:srgbClr val="11628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0238-5675-4174-BE70-233C19488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>
            <a:normAutofit/>
          </a:bodyPr>
          <a:lstStyle>
            <a:lvl1pPr>
              <a:defRPr sz="2600" u="dbl" baseline="0">
                <a:solidFill>
                  <a:srgbClr val="11628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587"/>
            <a:ext cx="10515600" cy="5138056"/>
          </a:xfrm>
        </p:spPr>
        <p:txBody>
          <a:bodyPr/>
          <a:lstStyle>
            <a:lvl1pPr>
              <a:lnSpc>
                <a:spcPct val="150000"/>
              </a:lnSpc>
              <a:buClr>
                <a:srgbClr val="116280"/>
              </a:buClr>
              <a:defRPr sz="24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sz="200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6CA-04FB-41FE-B308-3E00760885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 b="0" cap="none" spc="0">
                <a:ln>
                  <a:noFill/>
                </a:ln>
                <a:solidFill>
                  <a:srgbClr val="116280"/>
                </a:solidFill>
                <a:effectLst/>
              </a:defRPr>
            </a:lvl1pPr>
          </a:lstStyle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604" y="136525"/>
            <a:ext cx="1612392" cy="13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90472"/>
            <a:ext cx="5181600" cy="4686491"/>
          </a:xfrm>
        </p:spPr>
        <p:txBody>
          <a:bodyPr/>
          <a:lstStyle>
            <a:lvl1pPr>
              <a:buClr>
                <a:srgbClr val="116280"/>
              </a:buClr>
              <a:defRPr sz="24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90472"/>
            <a:ext cx="5181600" cy="4686491"/>
          </a:xfrm>
        </p:spPr>
        <p:txBody>
          <a:bodyPr/>
          <a:lstStyle>
            <a:lvl1pPr marL="0" indent="0">
              <a:buClr>
                <a:srgbClr val="116280"/>
              </a:buClr>
              <a:buNone/>
              <a:defRPr lang="zh-CN" altLang="en-US" sz="2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>
              <a:defRPr lang="zh-CN" alt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indent="0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  <a:endParaRPr lang="zh-CN" altLang="en-US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三级</a:t>
            </a:r>
            <a:endParaRPr lang="zh-CN" altLang="en-US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1D9-E889-4194-995A-7A084247DFC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116280"/>
                </a:solidFill>
              </a:defRPr>
            </a:lvl1pPr>
          </a:lstStyle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604" y="136525"/>
            <a:ext cx="1612392" cy="13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>
            <a:normAutofit/>
          </a:bodyPr>
          <a:lstStyle>
            <a:lvl1pPr>
              <a:defRPr sz="2600" u="dbl" baseline="0">
                <a:solidFill>
                  <a:srgbClr val="11628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85014"/>
            <a:ext cx="5157787" cy="632269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7535"/>
            <a:ext cx="5157787" cy="3839248"/>
          </a:xfrm>
        </p:spPr>
        <p:txBody>
          <a:bodyPr/>
          <a:lstStyle>
            <a:lvl1pPr>
              <a:buClr>
                <a:srgbClr val="116280"/>
              </a:buClr>
              <a:defRPr sz="2200" b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385014"/>
            <a:ext cx="5183188" cy="641048"/>
          </a:xfrm>
        </p:spPr>
        <p:txBody>
          <a:bodyPr anchor="b">
            <a:normAutofit/>
          </a:bodyPr>
          <a:lstStyle>
            <a:lvl1pPr marL="0" indent="0">
              <a:buNone/>
              <a:defRPr lang="zh-CN" altLang="en-US" sz="2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7535"/>
            <a:ext cx="5183188" cy="4022128"/>
          </a:xfrm>
        </p:spPr>
        <p:txBody>
          <a:bodyPr/>
          <a:lstStyle>
            <a:lvl1pPr marL="0" indent="0">
              <a:buClr>
                <a:srgbClr val="116280"/>
              </a:buClr>
              <a:buNone/>
              <a:defRPr lang="zh-CN" altLang="en-US" sz="22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>
              <a:defRPr lang="zh-CN" alt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indent="0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  <a:endParaRPr lang="zh-CN" altLang="en-US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三级</a:t>
            </a:r>
            <a:endParaRPr lang="zh-CN" altLang="en-US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3BD-9685-4DE4-91E2-C2713643146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116280"/>
                </a:solidFill>
              </a:defRPr>
            </a:lvl1pPr>
          </a:lstStyle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604" y="136525"/>
            <a:ext cx="1612392" cy="13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>
            <a:normAutofit/>
          </a:bodyPr>
          <a:lstStyle>
            <a:lvl1pPr>
              <a:defRPr sz="2600" u="dbl" baseline="0">
                <a:solidFill>
                  <a:srgbClr val="11628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692-B9F5-4A00-BCD3-D069FE69C86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489-22FC-4006-8647-25E9E29B513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A5D8-4FA1-49AF-8DF4-D03207C88C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7ABD-C3A4-42BB-98DF-14A5E6B1B6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E3F2-C7CF-4C6C-80D4-0723CF9ED0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BEF-37C4-4F79-A466-ADC4B4E1E0B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6144" y="1815647"/>
            <a:ext cx="9144000" cy="130830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CN" dirty="0">
                <a:ln w="22225">
                  <a:noFill/>
                  <a:prstDash val="solid"/>
                </a:ln>
                <a:solidFill>
                  <a:srgbClr val="1783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Sets2Sets: Learning from Sequential Sets with Neural Networks</a:t>
            </a:r>
            <a:endParaRPr lang="en-US" altLang="zh-CN" dirty="0">
              <a:ln w="22225">
                <a:noFill/>
                <a:prstDash val="solid"/>
              </a:ln>
              <a:solidFill>
                <a:srgbClr val="1783A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22040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16280"/>
                </a:solidFill>
              </a:rPr>
              <a:t>Speaker</a:t>
            </a:r>
            <a:r>
              <a:rPr lang="zh-CN" altLang="en-US" dirty="0">
                <a:solidFill>
                  <a:srgbClr val="116280"/>
                </a:solidFill>
              </a:rPr>
              <a:t>：</a:t>
            </a:r>
            <a:r>
              <a:rPr lang="en-US" altLang="zh-CN" dirty="0" err="1">
                <a:solidFill>
                  <a:srgbClr val="116280"/>
                </a:solidFill>
              </a:rPr>
              <a:t>Liqi</a:t>
            </a:r>
            <a:r>
              <a:rPr lang="en-US" altLang="zh-CN" dirty="0">
                <a:solidFill>
                  <a:srgbClr val="116280"/>
                </a:solidFill>
              </a:rPr>
              <a:t> Yang</a:t>
            </a:r>
            <a:endParaRPr lang="en-US" altLang="zh-CN" dirty="0">
              <a:solidFill>
                <a:srgbClr val="116280"/>
              </a:solidFill>
            </a:endParaRPr>
          </a:p>
          <a:p>
            <a:pPr>
              <a:lnSpc>
                <a:spcPct val="150000"/>
              </a:lnSpc>
              <a:tabLst>
                <a:tab pos="5467350" algn="l"/>
              </a:tabLst>
            </a:pPr>
            <a:r>
              <a:rPr lang="en-US" altLang="zh-CN" dirty="0">
                <a:solidFill>
                  <a:srgbClr val="116280"/>
                </a:solidFill>
              </a:rPr>
              <a:t>Date: 2020/07/20</a:t>
            </a:r>
            <a:endParaRPr lang="en-US" altLang="zh-CN" dirty="0">
              <a:solidFill>
                <a:srgbClr val="116280"/>
              </a:solidFill>
            </a:endParaRPr>
          </a:p>
          <a:p>
            <a:pPr>
              <a:lnSpc>
                <a:spcPct val="150000"/>
              </a:lnSpc>
              <a:tabLst>
                <a:tab pos="5467350" algn="l"/>
              </a:tabLst>
            </a:pPr>
            <a:endParaRPr lang="zh-CN" altLang="en-US" dirty="0">
              <a:solidFill>
                <a:srgbClr val="1162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981710" y="1669755"/>
            <a:ext cx="4971474" cy="468649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performance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/>
          <a:lstStyle/>
          <a:p>
            <a:r>
              <a:rPr lang="en-US" altLang="zh-CN" dirty="0"/>
              <a:t>3. Experiments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2432050"/>
            <a:ext cx="92487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981710" y="1669755"/>
            <a:ext cx="4971474" cy="468649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performance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/>
          <a:lstStyle/>
          <a:p>
            <a:r>
              <a:rPr lang="en-US" altLang="zh-CN" dirty="0"/>
              <a:t>3. Experiments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365375"/>
            <a:ext cx="892492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838200" y="1270975"/>
            <a:ext cx="4971474" cy="468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Decoder RNN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72200" y="1863852"/>
            <a:ext cx="5181600" cy="468649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Experiments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1713865"/>
            <a:ext cx="4448175" cy="4772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80" y="1816100"/>
            <a:ext cx="449580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4935"/>
            <a:ext cx="3240405" cy="632460"/>
          </a:xfrm>
        </p:spPr>
        <p:txBody>
          <a:bodyPr>
            <a:normAutofit fontScale="70000" lnSpcReduction="2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R</a:t>
            </a:r>
            <a:r>
              <a:rPr lang="zh-CN" altLang="en-US" dirty="0"/>
              <a:t>epeated element component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Experiments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35145" y="1182370"/>
            <a:ext cx="469900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18222" y="4001809"/>
            <a:ext cx="4534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1628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11628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1598" y="1314517"/>
            <a:ext cx="6487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1628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for your listening!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11628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1. Introduction &amp; background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6612" y="1385014"/>
            <a:ext cx="5758152" cy="632269"/>
          </a:xfrm>
        </p:spPr>
        <p:txBody>
          <a:bodyPr/>
          <a:lstStyle/>
          <a:p>
            <a:r>
              <a:rPr lang="en-US" sz="2200" dirty="0"/>
              <a:t>Temporal data forecasting</a:t>
            </a:r>
            <a:endParaRPr 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40116"/>
          <a:stretch>
            <a:fillRect/>
          </a:stretch>
        </p:blipFill>
        <p:spPr>
          <a:xfrm>
            <a:off x="1225550" y="2086610"/>
            <a:ext cx="7456805" cy="127190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916940" y="3567710"/>
            <a:ext cx="5183188" cy="4022128"/>
          </a:xfrm>
        </p:spPr>
        <p:txBody>
          <a:bodyPr/>
          <a:lstStyle/>
          <a:p>
            <a:r>
              <a:rPr lang="en-US" altLang="zh-CN" dirty="0"/>
              <a:t>Sets2sets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a new type of problem</a:t>
            </a:r>
            <a:endParaRPr lang="en-US" altLang="zh-CN" dirty="0"/>
          </a:p>
          <a:p>
            <a:pPr lvl="2"/>
            <a:r>
              <a:rPr lang="en-US" altLang="zh-CN" sz="2000" dirty="0">
                <a:sym typeface="+mn-ea"/>
              </a:rPr>
              <a:t>the difference with next </a:t>
            </a:r>
            <a:r>
              <a:rPr lang="en-US" altLang="zh-CN" sz="2000" dirty="0" err="1">
                <a:sym typeface="+mn-ea"/>
              </a:rPr>
              <a:t>set </a:t>
            </a:r>
            <a:r>
              <a:rPr lang="en-US" altLang="zh-CN" sz="2000" dirty="0">
                <a:sym typeface="+mn-ea"/>
              </a:rPr>
              <a:t>recommendation</a:t>
            </a:r>
            <a:endParaRPr lang="zh-CN" altLang="en-US" sz="20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43234" r="985"/>
          <a:stretch>
            <a:fillRect/>
          </a:stretch>
        </p:blipFill>
        <p:spPr>
          <a:xfrm>
            <a:off x="1104900" y="5032375"/>
            <a:ext cx="5717540" cy="1092835"/>
          </a:xfrm>
          <a:prstGeom prst="rect">
            <a:avLst/>
          </a:prstGeom>
        </p:spPr>
      </p:pic>
      <p:sp>
        <p:nvSpPr>
          <p:cNvPr id="22" name="箭头: 下 21"/>
          <p:cNvSpPr/>
          <p:nvPr/>
        </p:nvSpPr>
        <p:spPr>
          <a:xfrm rot="16200000">
            <a:off x="5941152" y="4271469"/>
            <a:ext cx="314037" cy="240145"/>
          </a:xfrm>
          <a:prstGeom prst="downArrow">
            <a:avLst/>
          </a:prstGeom>
          <a:solidFill>
            <a:srgbClr val="116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94475" y="4180840"/>
            <a:ext cx="122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motivation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25130" y="3663950"/>
            <a:ext cx="391350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Limitations of next set prediction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1) max number of sets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2) introduce errors and loss part of </a:t>
            </a:r>
            <a:r>
              <a:rPr lang="en-US" altLang="zh-CN" dirty="0" err="1"/>
              <a:t>te</a:t>
            </a:r>
            <a:r>
              <a:rPr lang="en-US" altLang="zh-CN" dirty="0" err="1"/>
              <a:t>mporal</a:t>
            </a:r>
            <a:r>
              <a:rPr lang="en-US" altLang="zh-CN" dirty="0"/>
              <a:t> correlations in the subsequent sets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503170"/>
            <a:ext cx="4554855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2" grpId="0" bldLvl="0" animBg="1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Introduction &amp; background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Sets2sets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3795" y="2503170"/>
            <a:ext cx="4958080" cy="240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0" y="2460625"/>
            <a:ext cx="4925060" cy="2449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1. Introduction &amp; background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6612" y="1385014"/>
            <a:ext cx="5758152" cy="632269"/>
          </a:xfrm>
        </p:spPr>
        <p:txBody>
          <a:bodyPr/>
          <a:lstStyle/>
          <a:p>
            <a:r>
              <a:rPr lang="en-US" sz="2200" dirty="0"/>
              <a:t>Temporal data forecasting</a:t>
            </a:r>
            <a:endParaRPr 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40116"/>
          <a:stretch>
            <a:fillRect/>
          </a:stretch>
        </p:blipFill>
        <p:spPr>
          <a:xfrm>
            <a:off x="1225550" y="2086610"/>
            <a:ext cx="7456805" cy="127190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916940" y="3567710"/>
            <a:ext cx="5183188" cy="4022128"/>
          </a:xfrm>
        </p:spPr>
        <p:txBody>
          <a:bodyPr/>
          <a:lstStyle/>
          <a:p>
            <a:r>
              <a:rPr lang="en-US" altLang="zh-CN" dirty="0"/>
              <a:t>Sets2sets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a new type of problem</a:t>
            </a:r>
            <a:endParaRPr lang="en-US" altLang="zh-CN" dirty="0"/>
          </a:p>
          <a:p>
            <a:pPr lvl="2"/>
            <a:r>
              <a:rPr lang="en-US" altLang="zh-CN" sz="2000" dirty="0">
                <a:sym typeface="+mn-ea"/>
              </a:rPr>
              <a:t>the difference with next </a:t>
            </a:r>
            <a:r>
              <a:rPr lang="en-US" altLang="zh-CN" sz="2000" dirty="0" err="1">
                <a:sym typeface="+mn-ea"/>
              </a:rPr>
              <a:t>set </a:t>
            </a:r>
            <a:r>
              <a:rPr lang="en-US" altLang="zh-CN" sz="2000" dirty="0">
                <a:sym typeface="+mn-ea"/>
              </a:rPr>
              <a:t>recommendation</a:t>
            </a:r>
            <a:endParaRPr lang="zh-CN" altLang="en-US" sz="20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" name="箭头: 下 21"/>
          <p:cNvSpPr/>
          <p:nvPr/>
        </p:nvSpPr>
        <p:spPr>
          <a:xfrm rot="16200000">
            <a:off x="5941152" y="4271469"/>
            <a:ext cx="314037" cy="240145"/>
          </a:xfrm>
          <a:prstGeom prst="downArrow">
            <a:avLst/>
          </a:prstGeom>
          <a:solidFill>
            <a:srgbClr val="116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94475" y="4180840"/>
            <a:ext cx="122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motivation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25130" y="3663950"/>
            <a:ext cx="391350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Limitations of next set prediction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1) max number of sets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2) introduce errors and loss part of </a:t>
            </a:r>
            <a:r>
              <a:rPr lang="en-US" altLang="zh-CN" dirty="0" err="1"/>
              <a:t>te</a:t>
            </a:r>
            <a:r>
              <a:rPr lang="en-US" altLang="zh-CN" dirty="0" err="1"/>
              <a:t>mporal</a:t>
            </a:r>
            <a:r>
              <a:rPr lang="en-US" altLang="zh-CN" dirty="0"/>
              <a:t> correlations in the subsequent sets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2503170"/>
            <a:ext cx="4554855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2" grpId="0" animBg="1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40175" y="-312328"/>
            <a:ext cx="6771005" cy="717032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04314"/>
            <a:ext cx="10515600" cy="1084926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en-US" altLang="zh-CN" dirty="0">
                <a:sym typeface="+mn-ea"/>
              </a:rPr>
              <a:t>Methodology 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58630" y="4658995"/>
          <a:ext cx="163830" cy="21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27000" imgH="165100" progId="Equation.KSEE3">
                  <p:embed/>
                </p:oleObj>
              </mc:Choice>
              <mc:Fallback>
                <p:oleObj name="" r:id="rId2" imgW="127000" imgH="165100" progId="Equation.KSEE3">
                  <p:embed/>
                  <p:pic>
                    <p:nvPicPr>
                      <p:cNvPr id="0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58630" y="4658995"/>
                        <a:ext cx="163830" cy="213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1"/>
          <p:cNvSpPr>
            <a:spLocks noGrp="1"/>
          </p:cNvSpPr>
          <p:nvPr/>
        </p:nvSpPr>
        <p:spPr>
          <a:xfrm>
            <a:off x="972185" y="1489710"/>
            <a:ext cx="3687445" cy="149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1628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sz="20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set encoding</a:t>
            </a:r>
            <a:endParaRPr lang="en-US" altLang="zh-CN" sz="20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the size of set predicted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内容占位符 1"/>
          <p:cNvSpPr>
            <a:spLocks noGrp="1"/>
          </p:cNvSpPr>
          <p:nvPr/>
        </p:nvSpPr>
        <p:spPr>
          <a:xfrm>
            <a:off x="972185" y="3399155"/>
            <a:ext cx="3687445" cy="184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1628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model</a:t>
            </a:r>
            <a:endParaRPr lang="en-US" altLang="zh-CN"/>
          </a:p>
          <a:p>
            <a:pPr lvl="1"/>
            <a:r>
              <a:rPr lang="en-US" altLang="zh-CN" sz="2000"/>
              <a:t>framework</a:t>
            </a:r>
            <a:endParaRPr lang="en-US" altLang="zh-CN"/>
          </a:p>
          <a:p>
            <a:pPr lvl="1"/>
            <a:r>
              <a:rPr lang="en-US" altLang="zh-CN"/>
              <a:t>set embedding</a:t>
            </a:r>
            <a:endParaRPr lang="en-US" altLang="zh-CN"/>
          </a:p>
          <a:p>
            <a:pPr lvl="1"/>
            <a:r>
              <a:rPr lang="en-US" altLang="zh-CN"/>
              <a:t>observation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 sz="2000">
                <a:sym typeface="+mn-ea"/>
              </a:rPr>
              <a:t>repeated elements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04314"/>
            <a:ext cx="10515600" cy="1084926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en-US" altLang="zh-CN" dirty="0">
                <a:sym typeface="+mn-ea"/>
              </a:rPr>
              <a:t>Methodology 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05865" y="1489710"/>
            <a:ext cx="4425315" cy="4686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330" y="2606675"/>
            <a:ext cx="1591310" cy="27432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232525" y="1677797"/>
            <a:ext cx="5181600" cy="4686491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116280"/>
                </a:solidFill>
              </a:rPr>
              <a:t>Encoder-decoder framework</a:t>
            </a:r>
            <a:endParaRPr lang="en-US" altLang="zh-CN" sz="2000" dirty="0">
              <a:solidFill>
                <a:srgbClr val="116280"/>
              </a:solidFill>
            </a:endParaRPr>
          </a:p>
          <a:p>
            <a:pPr marL="457200" lvl="1" indent="0" fontAlgn="auto">
              <a:spcBef>
                <a:spcPts val="170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Encoder: </a:t>
            </a:r>
            <a:r>
              <a:rPr lang="en-US" altLang="zh-CN" dirty="0" err="1"/>
              <a:t>R</a:t>
            </a:r>
            <a:r>
              <a:rPr lang="en-US" altLang="zh-CN" dirty="0" err="1">
                <a:solidFill>
                  <a:schemeClr val="tx1"/>
                </a:solidFill>
              </a:rPr>
              <a:t>nn</a:t>
            </a:r>
            <a:r>
              <a:rPr lang="en-US" altLang="zh-CN" dirty="0">
                <a:solidFill>
                  <a:schemeClr val="tx1"/>
                </a:solidFill>
              </a:rPr>
              <a:t> unit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Decoder: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Repeat pattern: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recorded in vector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probability of the corresponding element appearing in the past sets of a given person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795" y="3206750"/>
            <a:ext cx="1776095" cy="2724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3907155"/>
            <a:ext cx="2028190" cy="226695"/>
          </a:xfrm>
          <a:prstGeom prst="rect">
            <a:avLst/>
          </a:prstGeom>
        </p:spPr>
      </p:pic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49394" y="4966208"/>
          <a:ext cx="163830" cy="21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127000" imgH="165100" progId="Equation.KSEE3">
                  <p:embed/>
                </p:oleObj>
              </mc:Choice>
              <mc:Fallback>
                <p:oleObj name="" r:id="rId5" imgW="127000" imgH="165100" progId="Equation.KSEE3">
                  <p:embed/>
                  <p:pic>
                    <p:nvPicPr>
                      <p:cNvPr id="0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49394" y="4966208"/>
                        <a:ext cx="163830" cy="213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Set Embedding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Set-based Attention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en-US" altLang="zh-CN" dirty="0">
                <a:sym typeface="+mn-ea"/>
              </a:rPr>
              <a:t>Methodology 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1705" y="2314575"/>
            <a:ext cx="4953000" cy="3543300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06920" y="2917190"/>
            <a:ext cx="1190625" cy="503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20" y="3420745"/>
            <a:ext cx="1447800" cy="7067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95" y="4267200"/>
            <a:ext cx="1448435" cy="3308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10600" y="4248150"/>
            <a:ext cx="298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multi-layer perception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640" y="4751070"/>
            <a:ext cx="3981450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517" y="1385014"/>
            <a:ext cx="5157787" cy="632269"/>
          </a:xfrm>
        </p:spPr>
        <p:txBody>
          <a:bodyPr/>
          <a:lstStyle/>
          <a:p>
            <a:r>
              <a:rPr lang="zh-CN" altLang="en-US" dirty="0">
                <a:latin typeface="+mn-lt"/>
                <a:cs typeface="+mn-lt"/>
              </a:rPr>
              <a:t>Modeling Repeated Elements</a:t>
            </a:r>
            <a:endParaRPr lang="zh-CN" altLang="en-US" dirty="0">
              <a:latin typeface="+mn-lt"/>
              <a:cs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observation:</a:t>
            </a:r>
            <a:endParaRPr lang="en-US" altLang="zh-CN" dirty="0"/>
          </a:p>
          <a:p>
            <a:pPr lvl="1"/>
            <a:r>
              <a:rPr lang="en-US" altLang="zh-CN" sz="1635" dirty="0"/>
              <a:t>15%-60% of the elements in the future sets have appeared in the past sets</a:t>
            </a:r>
            <a:endParaRPr lang="en-US" altLang="zh-CN" sz="1635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7" y="1385014"/>
            <a:ext cx="5183188" cy="641048"/>
          </a:xfrm>
        </p:spPr>
        <p:txBody>
          <a:bodyPr/>
          <a:lstStyle/>
          <a:p>
            <a:r>
              <a:rPr lang="zh-CN" altLang="en-US">
                <a:latin typeface="+mn-lt"/>
                <a:cs typeface="+mn-lt"/>
              </a:rPr>
              <a:t>Training and Inference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en-US" altLang="zh-CN" dirty="0">
                <a:sym typeface="+mn-ea"/>
              </a:rPr>
              <a:t>Methodology 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1970405" y="3128010"/>
            <a:ext cx="3380105" cy="296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3586480"/>
            <a:ext cx="4438650" cy="828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05" y="4537710"/>
            <a:ext cx="1897380" cy="1987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68100" y="2220595"/>
            <a:ext cx="495554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 sz="1600"/>
              <a:t>weighted mean square loss </a:t>
            </a:r>
            <a:r>
              <a:rPr lang="en-US" altLang="zh-CN" sz="1600"/>
              <a:t>(</a:t>
            </a:r>
            <a:r>
              <a:rPr lang="en-US" altLang="zh-CN" sz="1600" b="1"/>
              <a:t>WMSE</a:t>
            </a:r>
            <a:r>
              <a:rPr lang="en-US" altLang="zh-CN" sz="1600"/>
              <a:t>)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partitioned set margin constraint (</a:t>
            </a:r>
            <a:r>
              <a:rPr lang="en-US" altLang="zh-CN" sz="1600" b="1"/>
              <a:t>PSM</a:t>
            </a:r>
            <a:r>
              <a:rPr lang="en-US" altLang="zh-CN" sz="1600"/>
              <a:t>)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410" y="2220595"/>
            <a:ext cx="3133725" cy="514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330" y="3157855"/>
            <a:ext cx="1485900" cy="428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3095" y="3028950"/>
            <a:ext cx="143827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420" y="3938905"/>
            <a:ext cx="2552700" cy="476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8115" y="5283200"/>
            <a:ext cx="1400175" cy="2476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4285" y="4597400"/>
            <a:ext cx="442912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838200" y="1664040"/>
            <a:ext cx="4971474" cy="468649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performance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lvl="1" fontAlgn="auto">
              <a:lnSpc>
                <a:spcPct val="150000"/>
              </a:lnSpc>
            </a:pPr>
            <a:r>
              <a:rPr lang="en-US" altLang="zh-CN" sz="1665" dirty="0"/>
              <a:t>recall</a:t>
            </a:r>
            <a:r>
              <a:rPr lang="zh-CN" altLang="en-US" sz="1665" dirty="0"/>
              <a:t>， </a:t>
            </a:r>
            <a:r>
              <a:rPr lang="en-US" altLang="zh-CN" sz="1665" dirty="0"/>
              <a:t>NDGG, personwise hit ratio (PHR)</a:t>
            </a:r>
            <a:endParaRPr lang="en-US" altLang="zh-CN" sz="1665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the benifit of decoder RNN</a:t>
            </a:r>
            <a:endParaRPr lang="en-US" altLang="zh-CN" sz="2000" dirty="0"/>
          </a:p>
          <a:p>
            <a:pPr lvl="1" fontAlgn="auto">
              <a:lnSpc>
                <a:spcPct val="150000"/>
              </a:lnSpc>
            </a:pPr>
            <a:r>
              <a:rPr lang="en-US" altLang="zh-CN" sz="1665" dirty="0"/>
              <a:t>the problems in recurrently predicting the next set and directly predicting the subsequent sets</a:t>
            </a:r>
            <a:endParaRPr lang="en-US" altLang="zh-CN" sz="1665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contributions of the repeated-element-specified element-element interaction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72200" y="1863852"/>
            <a:ext cx="5181600" cy="4686491"/>
          </a:xfrm>
        </p:spPr>
        <p:txBody>
          <a:bodyPr/>
          <a:lstStyle/>
          <a:p>
            <a:r>
              <a:rPr lang="en-US" altLang="zh-CN" sz="2000" dirty="0"/>
              <a:t>Dataset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Experiments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2622262"/>
            <a:ext cx="443865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981710" y="1669755"/>
            <a:ext cx="4971474" cy="468649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performance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/>
          <a:lstStyle/>
          <a:p>
            <a:r>
              <a:rPr lang="en-US" altLang="zh-CN" dirty="0"/>
              <a:t>3. Experiments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945" y="2327275"/>
            <a:ext cx="8915400" cy="4029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037,&quot;width&quot;:16560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宽屏</PresentationFormat>
  <Paragraphs>185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新宋体</vt:lpstr>
      <vt:lpstr>黑体</vt:lpstr>
      <vt:lpstr>微软雅黑</vt:lpstr>
      <vt:lpstr>Arial Unicode MS</vt:lpstr>
      <vt:lpstr>等线</vt:lpstr>
      <vt:lpstr>1_Office 主题​​</vt:lpstr>
      <vt:lpstr>Equation.KSEE3</vt:lpstr>
      <vt:lpstr>Equation.KSEE3</vt:lpstr>
      <vt:lpstr>Sets2Sets: Learning from Sequential Sets with Neural Networks</vt:lpstr>
      <vt:lpstr>1. Introduction &amp; background </vt:lpstr>
      <vt:lpstr>1. Introduction &amp; background</vt:lpstr>
      <vt:lpstr>2. Methodology </vt:lpstr>
      <vt:lpstr>2. Methodology </vt:lpstr>
      <vt:lpstr>2. Methodology </vt:lpstr>
      <vt:lpstr>2. Methodology </vt:lpstr>
      <vt:lpstr>3. Experiments</vt:lpstr>
      <vt:lpstr>3. Experiments</vt:lpstr>
      <vt:lpstr>3. Experiments</vt:lpstr>
      <vt:lpstr>3. Experiments</vt:lpstr>
      <vt:lpstr>3. Experiments</vt:lpstr>
      <vt:lpstr>3. Experiments </vt:lpstr>
      <vt:lpstr>PowerPoint 演示文稿</vt:lpstr>
      <vt:lpstr>1. Introduction &amp; background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lq</dc:creator>
  <cp:lastModifiedBy>huwenxin</cp:lastModifiedBy>
  <cp:revision>52</cp:revision>
  <dcterms:created xsi:type="dcterms:W3CDTF">2020-03-23T05:18:00Z</dcterms:created>
  <dcterms:modified xsi:type="dcterms:W3CDTF">2020-07-20T13:11:39Z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