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58" r:id="rId2"/>
    <p:sldId id="259" r:id="rId3"/>
    <p:sldId id="353" r:id="rId4"/>
    <p:sldId id="355" r:id="rId5"/>
    <p:sldId id="354" r:id="rId6"/>
    <p:sldId id="356" r:id="rId7"/>
    <p:sldId id="342" r:id="rId8"/>
    <p:sldId id="358" r:id="rId9"/>
    <p:sldId id="357" r:id="rId10"/>
    <p:sldId id="363" r:id="rId11"/>
    <p:sldId id="359" r:id="rId12"/>
    <p:sldId id="362" r:id="rId13"/>
    <p:sldId id="364" r:id="rId14"/>
    <p:sldId id="360" r:id="rId15"/>
    <p:sldId id="343" r:id="rId16"/>
    <p:sldId id="349" r:id="rId17"/>
    <p:sldId id="350" r:id="rId18"/>
    <p:sldId id="351" r:id="rId19"/>
    <p:sldId id="352" r:id="rId20"/>
    <p:sldId id="344" r:id="rId21"/>
    <p:sldId id="346" r:id="rId22"/>
    <p:sldId id="347" r:id="rId23"/>
    <p:sldId id="345" r:id="rId24"/>
    <p:sldId id="3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231"/>
    <a:srgbClr val="AD2F3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59" autoAdjust="0"/>
    <p:restoredTop sz="81944"/>
  </p:normalViewPr>
  <p:slideViewPr>
    <p:cSldViewPr snapToGrid="0" snapToObjects="1">
      <p:cViewPr varScale="1">
        <p:scale>
          <a:sx n="90" d="100"/>
          <a:sy n="90" d="100"/>
        </p:scale>
        <p:origin x="210" y="90"/>
      </p:cViewPr>
      <p:guideLst/>
    </p:cSldViewPr>
  </p:slideViewPr>
  <p:notesTextViewPr>
    <p:cViewPr>
      <p:scale>
        <a:sx n="1" d="1"/>
        <a:sy n="1" d="1"/>
      </p:scale>
      <p:origin x="0" y="0"/>
    </p:cViewPr>
  </p:notesTextViewPr>
  <p:notesViewPr>
    <p:cSldViewPr snapToGrid="0" snapToObjects="1">
      <p:cViewPr varScale="1">
        <p:scale>
          <a:sx n="84" d="100"/>
          <a:sy n="84" d="100"/>
        </p:scale>
        <p:origin x="233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4"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6B840F3-3D00-4326-9421-2DDB483086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A380364D-9024-4FAB-B72F-4BC648C628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BCE72-A8E1-429C-B5EA-468EF0C36A5E}" type="datetimeFigureOut">
              <a:rPr lang="zh-CN" altLang="en-US" smtClean="0"/>
              <a:t>2019/12/17</a:t>
            </a:fld>
            <a:endParaRPr lang="zh-CN" altLang="en-US"/>
          </a:p>
        </p:txBody>
      </p:sp>
      <p:sp>
        <p:nvSpPr>
          <p:cNvPr id="4" name="页脚占位符 3">
            <a:extLst>
              <a:ext uri="{FF2B5EF4-FFF2-40B4-BE49-F238E27FC236}">
                <a16:creationId xmlns:a16="http://schemas.microsoft.com/office/drawing/2014/main" id="{EF105E2D-757A-4F14-8ACA-E923964784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8875847-3F37-4B61-BD39-5F84E94ACF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D954E-2CF3-44DE-997F-FA7088C46B1A}" type="slidenum">
              <a:rPr lang="zh-CN" altLang="en-US" smtClean="0"/>
              <a:t>‹#›</a:t>
            </a:fld>
            <a:endParaRPr lang="zh-CN" altLang="en-US"/>
          </a:p>
        </p:txBody>
      </p:sp>
    </p:spTree>
    <p:extLst>
      <p:ext uri="{BB962C8B-B14F-4D97-AF65-F5344CB8AC3E}">
        <p14:creationId xmlns:p14="http://schemas.microsoft.com/office/powerpoint/2010/main" val="371239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087A9-1287-E146-85A4-FCF2AC0165AE}" type="datetimeFigureOut">
              <a:rPr lang="en-US" smtClean="0"/>
              <a:t>12/16/2019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832DE-B21B-7B4C-8EB3-89EB593814AD}" type="slidenum">
              <a:rPr lang="en-US" smtClean="0"/>
              <a:t>‹#›</a:t>
            </a:fld>
            <a:endParaRPr lang="en-US"/>
          </a:p>
        </p:txBody>
      </p:sp>
    </p:spTree>
    <p:extLst>
      <p:ext uri="{BB962C8B-B14F-4D97-AF65-F5344CB8AC3E}">
        <p14:creationId xmlns:p14="http://schemas.microsoft.com/office/powerpoint/2010/main" val="3586027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832DE-B21B-7B4C-8EB3-89EB593814AD}" type="slidenum">
              <a:rPr lang="en-US" smtClean="0"/>
              <a:t>1</a:t>
            </a:fld>
            <a:endParaRPr lang="en-US" dirty="0"/>
          </a:p>
        </p:txBody>
      </p:sp>
    </p:spTree>
    <p:extLst>
      <p:ext uri="{BB962C8B-B14F-4D97-AF65-F5344CB8AC3E}">
        <p14:creationId xmlns:p14="http://schemas.microsoft.com/office/powerpoint/2010/main" val="2408995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定一部分可观察的图，当新增节点时，我来预测这个节点是否会跟指定的结点有边的连接，比如在社交网络中，就是预测两个原来不相互关注的结点之后关注的可能性，就可以推荐好友，或者在生物医药方面，可以预测一种药物是否会产生某一种副作用，就去预测这种药物和副作用之间是否有边相连。</a:t>
            </a:r>
          </a:p>
        </p:txBody>
      </p:sp>
      <p:sp>
        <p:nvSpPr>
          <p:cNvPr id="4" name="灯片编号占位符 3"/>
          <p:cNvSpPr>
            <a:spLocks noGrp="1"/>
          </p:cNvSpPr>
          <p:nvPr>
            <p:ph type="sldNum" sz="quarter" idx="5"/>
          </p:nvPr>
        </p:nvSpPr>
        <p:spPr/>
        <p:txBody>
          <a:bodyPr/>
          <a:lstStyle/>
          <a:p>
            <a:fld id="{818832DE-B21B-7B4C-8EB3-89EB593814AD}" type="slidenum">
              <a:rPr lang="en-US" smtClean="0"/>
              <a:t>3</a:t>
            </a:fld>
            <a:endParaRPr lang="en-US"/>
          </a:p>
        </p:txBody>
      </p:sp>
    </p:spTree>
    <p:extLst>
      <p:ext uri="{BB962C8B-B14F-4D97-AF65-F5344CB8AC3E}">
        <p14:creationId xmlns:p14="http://schemas.microsoft.com/office/powerpoint/2010/main" val="344579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现存的</a:t>
            </a:r>
            <a:r>
              <a:rPr lang="en-US" altLang="zh-CN" dirty="0"/>
              <a:t>GNNs</a:t>
            </a:r>
            <a:r>
              <a:rPr lang="zh-CN" altLang="en-US" dirty="0"/>
              <a:t>方法无非是确定结点和随机邻居节点的方法，两个典型代表是</a:t>
            </a:r>
            <a:r>
              <a:rPr lang="en-US" altLang="zh-CN" dirty="0" err="1"/>
              <a:t>graphsage</a:t>
            </a:r>
            <a:r>
              <a:rPr lang="zh-CN" altLang="en-US" dirty="0"/>
              <a:t>和</a:t>
            </a:r>
            <a:r>
              <a:rPr lang="en-US" altLang="zh-CN" dirty="0"/>
              <a:t>GCN</a:t>
            </a:r>
            <a:r>
              <a:rPr lang="zh-CN" altLang="en-US" dirty="0"/>
              <a:t>，从</a:t>
            </a:r>
            <a:r>
              <a:rPr lang="en-US" altLang="zh-CN" dirty="0"/>
              <a:t>GraphSAGE</a:t>
            </a:r>
            <a:r>
              <a:rPr lang="zh-CN" altLang="en-US" dirty="0"/>
              <a:t>的算法的聚合邻居节点的过程来看，它是从每一跳的结点之中随机采样了一定数量的结点。</a:t>
            </a:r>
            <a:r>
              <a:rPr lang="en-US" altLang="zh-CN" dirty="0"/>
              <a:t>GRAPHSAGE</a:t>
            </a:r>
            <a:r>
              <a:rPr lang="zh-CN" altLang="en-US" dirty="0"/>
              <a:t>可以视做</a:t>
            </a:r>
            <a:r>
              <a:rPr lang="en-US" altLang="zh-CN" dirty="0"/>
              <a:t>P-GNN</a:t>
            </a:r>
            <a:r>
              <a:rPr lang="zh-CN" altLang="en-US" dirty="0"/>
              <a:t>的特例，用</a:t>
            </a:r>
            <a:r>
              <a:rPr lang="en-US" altLang="zh-CN" dirty="0"/>
              <a:t>P-GNN</a:t>
            </a:r>
            <a:r>
              <a:rPr lang="zh-CN" altLang="en-US" dirty="0"/>
              <a:t>的观点来看，它随机采样了</a:t>
            </a:r>
            <a:r>
              <a:rPr lang="en-US" altLang="zh-CN" dirty="0"/>
              <a:t>K</a:t>
            </a:r>
            <a:r>
              <a:rPr lang="zh-CN" altLang="en-US" dirty="0"/>
              <a:t>个</a:t>
            </a:r>
            <a:r>
              <a:rPr lang="en-US" altLang="zh-CN" dirty="0"/>
              <a:t>size==1</a:t>
            </a:r>
            <a:r>
              <a:rPr lang="zh-CN" altLang="en-US" dirty="0"/>
              <a:t>的锚节点，并且利用与锚节点之间的最短路径将锚节点的特征融合到欲求结点中，从而获得</a:t>
            </a:r>
            <a:r>
              <a:rPr lang="en-US" altLang="zh-CN" dirty="0"/>
              <a:t>structure</a:t>
            </a:r>
            <a:r>
              <a:rPr lang="zh-CN" altLang="en-US" dirty="0"/>
              <a:t>特征。而</a:t>
            </a:r>
            <a:r>
              <a:rPr lang="en-US" altLang="zh-CN" dirty="0"/>
              <a:t>P-GNN</a:t>
            </a:r>
            <a:r>
              <a:rPr lang="zh-CN" altLang="en-US" dirty="0"/>
              <a:t>利用了更大的锚节点集，在</a:t>
            </a:r>
            <a:r>
              <a:rPr lang="en-US" altLang="zh-CN" dirty="0" err="1"/>
              <a:t>graphsage</a:t>
            </a:r>
            <a:r>
              <a:rPr lang="zh-CN" altLang="en-US" dirty="0"/>
              <a:t>中尺寸为</a:t>
            </a:r>
            <a:r>
              <a:rPr lang="en-US" altLang="zh-CN" dirty="0"/>
              <a:t>1</a:t>
            </a:r>
            <a:r>
              <a:rPr lang="zh-CN" altLang="en-US" dirty="0"/>
              <a:t>，而</a:t>
            </a:r>
            <a:r>
              <a:rPr lang="en-US" altLang="zh-CN" dirty="0"/>
              <a:t>P-GNN</a:t>
            </a:r>
            <a:r>
              <a:rPr lang="zh-CN" altLang="en-US" dirty="0"/>
              <a:t>中为更多的结点个数，这个结点个数的选择会在之后介绍，第二，这个锚节点集但是可以看到针对于每一个结点，锚节点的选择不同，这和</a:t>
            </a:r>
            <a:r>
              <a:rPr lang="en-US" altLang="zh-CN" dirty="0"/>
              <a:t>P-GNN</a:t>
            </a:r>
            <a:r>
              <a:rPr lang="zh-CN" altLang="en-US" dirty="0"/>
              <a:t>不相同，</a:t>
            </a:r>
            <a:r>
              <a:rPr lang="en-US" altLang="zh-CN" dirty="0"/>
              <a:t>P-GNN</a:t>
            </a:r>
            <a:r>
              <a:rPr lang="zh-CN" altLang="en-US" dirty="0"/>
              <a:t>中选择了所有结点共用的锚节点集，所以可以视为一种对于</a:t>
            </a:r>
            <a:r>
              <a:rPr lang="en-US" altLang="zh-CN" dirty="0"/>
              <a:t>position</a:t>
            </a:r>
            <a:r>
              <a:rPr lang="zh-CN" altLang="en-US" dirty="0"/>
              <a:t>即位置信息的参考，所以</a:t>
            </a:r>
            <a:r>
              <a:rPr lang="en-US" altLang="zh-CN" dirty="0"/>
              <a:t>P-GNN</a:t>
            </a:r>
            <a:r>
              <a:rPr lang="zh-CN" altLang="en-US" dirty="0"/>
              <a:t>可以捕捉到位置信息。而</a:t>
            </a:r>
            <a:r>
              <a:rPr lang="en-US" altLang="zh-CN" dirty="0"/>
              <a:t>GCN</a:t>
            </a:r>
            <a:r>
              <a:rPr lang="zh-CN" altLang="en-US" dirty="0"/>
              <a:t>是将每一个结点都视为锚节点，利用</a:t>
            </a:r>
            <a:r>
              <a:rPr lang="en-US" altLang="zh-CN" dirty="0"/>
              <a:t>q</a:t>
            </a:r>
            <a:r>
              <a:rPr lang="zh-CN" altLang="en-US" dirty="0"/>
              <a:t>跳的距离去聚合结点的信息，所以也可以视为</a:t>
            </a:r>
            <a:r>
              <a:rPr lang="en-US" altLang="zh-CN" dirty="0"/>
              <a:t>P-GNN</a:t>
            </a:r>
            <a:r>
              <a:rPr lang="zh-CN" altLang="en-US" dirty="0"/>
              <a:t>的特例。（但是复杂度和</a:t>
            </a:r>
            <a:r>
              <a:rPr lang="en-US" altLang="zh-CN" dirty="0"/>
              <a:t>aggregate</a:t>
            </a:r>
            <a:r>
              <a:rPr lang="zh-CN" altLang="en-US" dirty="0"/>
              <a:t>的方法影响了</a:t>
            </a:r>
            <a:r>
              <a:rPr lang="en-US" altLang="zh-CN" dirty="0"/>
              <a:t>GCN</a:t>
            </a:r>
            <a:r>
              <a:rPr lang="zh-CN" altLang="en-US" dirty="0"/>
              <a:t>的方法）</a:t>
            </a:r>
          </a:p>
        </p:txBody>
      </p:sp>
      <p:sp>
        <p:nvSpPr>
          <p:cNvPr id="4" name="灯片编号占位符 3"/>
          <p:cNvSpPr>
            <a:spLocks noGrp="1"/>
          </p:cNvSpPr>
          <p:nvPr>
            <p:ph type="sldNum" sz="quarter" idx="5"/>
          </p:nvPr>
        </p:nvSpPr>
        <p:spPr/>
        <p:txBody>
          <a:bodyPr/>
          <a:lstStyle/>
          <a:p>
            <a:fld id="{818832DE-B21B-7B4C-8EB3-89EB593814AD}" type="slidenum">
              <a:rPr lang="en-US" smtClean="0"/>
              <a:t>16</a:t>
            </a:fld>
            <a:endParaRPr lang="en-US"/>
          </a:p>
        </p:txBody>
      </p:sp>
    </p:spTree>
    <p:extLst>
      <p:ext uri="{BB962C8B-B14F-4D97-AF65-F5344CB8AC3E}">
        <p14:creationId xmlns:p14="http://schemas.microsoft.com/office/powerpoint/2010/main" val="955182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现存的</a:t>
            </a:r>
            <a:r>
              <a:rPr lang="en-US" altLang="zh-CN" dirty="0"/>
              <a:t>GNNs</a:t>
            </a:r>
            <a:r>
              <a:rPr lang="zh-CN" altLang="en-US" dirty="0"/>
              <a:t>方法无非是确定结点和随机邻居节点的方法，两个典型代表是</a:t>
            </a:r>
            <a:r>
              <a:rPr lang="en-US" altLang="zh-CN" dirty="0" err="1"/>
              <a:t>graphsage</a:t>
            </a:r>
            <a:r>
              <a:rPr lang="zh-CN" altLang="en-US" dirty="0"/>
              <a:t>和</a:t>
            </a:r>
            <a:r>
              <a:rPr lang="en-US" altLang="zh-CN" dirty="0"/>
              <a:t>GCN</a:t>
            </a:r>
            <a:r>
              <a:rPr lang="zh-CN" altLang="en-US" dirty="0"/>
              <a:t>，从</a:t>
            </a:r>
            <a:r>
              <a:rPr lang="en-US" altLang="zh-CN" dirty="0"/>
              <a:t>GraphSAGE</a:t>
            </a:r>
            <a:r>
              <a:rPr lang="zh-CN" altLang="en-US" dirty="0"/>
              <a:t>的算法的聚合邻居节点的过程来看，它是从每一跳的结点之中随机采样了一定数量的结点。</a:t>
            </a:r>
            <a:r>
              <a:rPr lang="en-US" altLang="zh-CN" dirty="0"/>
              <a:t>GRAPHSAGE</a:t>
            </a:r>
            <a:r>
              <a:rPr lang="zh-CN" altLang="en-US" dirty="0"/>
              <a:t>可以视做</a:t>
            </a:r>
            <a:r>
              <a:rPr lang="en-US" altLang="zh-CN" dirty="0"/>
              <a:t>P-GNN</a:t>
            </a:r>
            <a:r>
              <a:rPr lang="zh-CN" altLang="en-US" dirty="0"/>
              <a:t>的特例，用</a:t>
            </a:r>
            <a:r>
              <a:rPr lang="en-US" altLang="zh-CN" dirty="0"/>
              <a:t>P-GNN</a:t>
            </a:r>
            <a:r>
              <a:rPr lang="zh-CN" altLang="en-US" dirty="0"/>
              <a:t>的观点来看，它随机采样了</a:t>
            </a:r>
            <a:r>
              <a:rPr lang="en-US" altLang="zh-CN" dirty="0"/>
              <a:t>K</a:t>
            </a:r>
            <a:r>
              <a:rPr lang="zh-CN" altLang="en-US" dirty="0"/>
              <a:t>个</a:t>
            </a:r>
            <a:r>
              <a:rPr lang="en-US" altLang="zh-CN" dirty="0"/>
              <a:t>size==1</a:t>
            </a:r>
            <a:r>
              <a:rPr lang="zh-CN" altLang="en-US" dirty="0"/>
              <a:t>的锚节点，并且利用与锚节点之间的最短路径将锚节点的特征融合到欲求结点中，从而获得</a:t>
            </a:r>
            <a:r>
              <a:rPr lang="en-US" altLang="zh-CN" dirty="0"/>
              <a:t>structure</a:t>
            </a:r>
            <a:r>
              <a:rPr lang="zh-CN" altLang="en-US" dirty="0"/>
              <a:t>特征。而</a:t>
            </a:r>
            <a:r>
              <a:rPr lang="en-US" altLang="zh-CN" dirty="0"/>
              <a:t>P-GNN</a:t>
            </a:r>
            <a:r>
              <a:rPr lang="zh-CN" altLang="en-US" dirty="0"/>
              <a:t>利用了更大的锚节点集，在</a:t>
            </a:r>
            <a:r>
              <a:rPr lang="en-US" altLang="zh-CN" dirty="0" err="1"/>
              <a:t>graphsage</a:t>
            </a:r>
            <a:r>
              <a:rPr lang="zh-CN" altLang="en-US" dirty="0"/>
              <a:t>中尺寸为</a:t>
            </a:r>
            <a:r>
              <a:rPr lang="en-US" altLang="zh-CN" dirty="0"/>
              <a:t>1</a:t>
            </a:r>
            <a:r>
              <a:rPr lang="zh-CN" altLang="en-US" dirty="0"/>
              <a:t>，而</a:t>
            </a:r>
            <a:r>
              <a:rPr lang="en-US" altLang="zh-CN" dirty="0"/>
              <a:t>P-GNN</a:t>
            </a:r>
            <a:r>
              <a:rPr lang="zh-CN" altLang="en-US" dirty="0"/>
              <a:t>中为更多的结点个数，这个结点个数的选择会在之后介绍，第二，这个锚节点集但是可以看到针对于每一个结点，锚节点的选择不同，这和</a:t>
            </a:r>
            <a:r>
              <a:rPr lang="en-US" altLang="zh-CN" dirty="0"/>
              <a:t>P-GNN</a:t>
            </a:r>
            <a:r>
              <a:rPr lang="zh-CN" altLang="en-US" dirty="0"/>
              <a:t>不相同，</a:t>
            </a:r>
            <a:r>
              <a:rPr lang="en-US" altLang="zh-CN" dirty="0"/>
              <a:t>P-GNN</a:t>
            </a:r>
            <a:r>
              <a:rPr lang="zh-CN" altLang="en-US" dirty="0"/>
              <a:t>中选择了所有结点共用的锚节点集，所以可以视为一种对于</a:t>
            </a:r>
            <a:r>
              <a:rPr lang="en-US" altLang="zh-CN" dirty="0"/>
              <a:t>position</a:t>
            </a:r>
            <a:r>
              <a:rPr lang="zh-CN" altLang="en-US" dirty="0"/>
              <a:t>即位置信息的参考，所以</a:t>
            </a:r>
            <a:r>
              <a:rPr lang="en-US" altLang="zh-CN" dirty="0"/>
              <a:t>P-GNN</a:t>
            </a:r>
            <a:r>
              <a:rPr lang="zh-CN" altLang="en-US" dirty="0"/>
              <a:t>可以捕捉到位置信息。而</a:t>
            </a:r>
            <a:r>
              <a:rPr lang="en-US" altLang="zh-CN" dirty="0"/>
              <a:t>GCN</a:t>
            </a:r>
            <a:r>
              <a:rPr lang="zh-CN" altLang="en-US" dirty="0"/>
              <a:t>是将每一个结点都视为锚节点，利用</a:t>
            </a:r>
            <a:r>
              <a:rPr lang="en-US" altLang="zh-CN" dirty="0"/>
              <a:t>q</a:t>
            </a:r>
            <a:r>
              <a:rPr lang="zh-CN" altLang="en-US" dirty="0"/>
              <a:t>跳的距离去聚合结点的信息，所以也可以视为</a:t>
            </a:r>
            <a:r>
              <a:rPr lang="en-US" altLang="zh-CN" dirty="0"/>
              <a:t>P-GNN</a:t>
            </a:r>
            <a:r>
              <a:rPr lang="zh-CN" altLang="en-US" dirty="0"/>
              <a:t>的特例。（但是复杂度和</a:t>
            </a:r>
            <a:r>
              <a:rPr lang="en-US" altLang="zh-CN" dirty="0"/>
              <a:t>aggregate</a:t>
            </a:r>
            <a:r>
              <a:rPr lang="zh-CN" altLang="en-US" dirty="0"/>
              <a:t>的方法影响了</a:t>
            </a:r>
            <a:r>
              <a:rPr lang="en-US" altLang="zh-CN" dirty="0"/>
              <a:t>GCN</a:t>
            </a:r>
            <a:r>
              <a:rPr lang="zh-CN" altLang="en-US" dirty="0"/>
              <a:t>的方法）</a:t>
            </a:r>
          </a:p>
        </p:txBody>
      </p:sp>
      <p:sp>
        <p:nvSpPr>
          <p:cNvPr id="4" name="灯片编号占位符 3"/>
          <p:cNvSpPr>
            <a:spLocks noGrp="1"/>
          </p:cNvSpPr>
          <p:nvPr>
            <p:ph type="sldNum" sz="quarter" idx="5"/>
          </p:nvPr>
        </p:nvSpPr>
        <p:spPr/>
        <p:txBody>
          <a:bodyPr/>
          <a:lstStyle/>
          <a:p>
            <a:fld id="{818832DE-B21B-7B4C-8EB3-89EB593814AD}" type="slidenum">
              <a:rPr lang="en-US" smtClean="0"/>
              <a:t>19</a:t>
            </a:fld>
            <a:endParaRPr lang="en-US"/>
          </a:p>
        </p:txBody>
      </p:sp>
    </p:spTree>
    <p:extLst>
      <p:ext uri="{BB962C8B-B14F-4D97-AF65-F5344CB8AC3E}">
        <p14:creationId xmlns:p14="http://schemas.microsoft.com/office/powerpoint/2010/main" val="178075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8832DE-B21B-7B4C-8EB3-89EB593814AD}" type="slidenum">
              <a:rPr lang="en-US" smtClean="0"/>
              <a:t>24</a:t>
            </a:fld>
            <a:endParaRPr lang="en-US"/>
          </a:p>
        </p:txBody>
      </p:sp>
    </p:spTree>
    <p:extLst>
      <p:ext uri="{BB962C8B-B14F-4D97-AF65-F5344CB8AC3E}">
        <p14:creationId xmlns:p14="http://schemas.microsoft.com/office/powerpoint/2010/main" val="310359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D29CF-FF45-5545-99C6-64ADE089C71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9A76F28-E776-4143-995C-584AE034E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650F366B-28F6-F545-BB36-AC8DCC8A7055}"/>
              </a:ext>
            </a:extLst>
          </p:cNvPr>
          <p:cNvSpPr>
            <a:spLocks noGrp="1"/>
          </p:cNvSpPr>
          <p:nvPr>
            <p:ph type="dt" sz="half" idx="10"/>
          </p:nvPr>
        </p:nvSpPr>
        <p:spPr/>
        <p:txBody>
          <a:bodyPr/>
          <a:lstStyle/>
          <a:p>
            <a:fld id="{4B9BEF34-282A-43C1-BD05-8819FE703014}" type="datetime1">
              <a:rPr lang="zh-CN" altLang="en-US" smtClean="0"/>
              <a:t>2019/12/17</a:t>
            </a:fld>
            <a:endParaRPr lang="en-US" dirty="0"/>
          </a:p>
        </p:txBody>
      </p:sp>
      <p:sp>
        <p:nvSpPr>
          <p:cNvPr id="8" name="Footer Placeholder 7">
            <a:extLst>
              <a:ext uri="{FF2B5EF4-FFF2-40B4-BE49-F238E27FC236}">
                <a16:creationId xmlns:a16="http://schemas.microsoft.com/office/drawing/2014/main" id="{EFA34B29-4FE4-0A47-A41B-842A01E15FD2}"/>
              </a:ext>
            </a:extLst>
          </p:cNvPr>
          <p:cNvSpPr>
            <a:spLocks noGrp="1"/>
          </p:cNvSpPr>
          <p:nvPr>
            <p:ph type="ftr" sz="quarter" idx="11"/>
          </p:nvPr>
        </p:nvSpPr>
        <p:spPr/>
        <p:txBody>
          <a:bodyPr/>
          <a:lstStyle>
            <a:lvl1pPr>
              <a:defRPr/>
            </a:lvl1pPr>
          </a:lstStyle>
          <a:p>
            <a:r>
              <a:rPr lang="en-US" altLang="zh-CN" dirty="0"/>
              <a:t>Position-aware Graph Neural  Networks</a:t>
            </a:r>
          </a:p>
        </p:txBody>
      </p:sp>
      <p:sp>
        <p:nvSpPr>
          <p:cNvPr id="9" name="Slide Number Placeholder 8">
            <a:extLst>
              <a:ext uri="{FF2B5EF4-FFF2-40B4-BE49-F238E27FC236}">
                <a16:creationId xmlns:a16="http://schemas.microsoft.com/office/drawing/2014/main" id="{5878AB9C-F39D-FF41-84C5-E2D141CADED0}"/>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347727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98FB3-75E7-3847-916E-9CF1E821D4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F33C02-FC67-0C4B-9733-CFCD332047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307F66-07C6-A046-9FA7-2D5155F7E952}"/>
              </a:ext>
            </a:extLst>
          </p:cNvPr>
          <p:cNvSpPr>
            <a:spLocks noGrp="1"/>
          </p:cNvSpPr>
          <p:nvPr>
            <p:ph type="dt" sz="half" idx="10"/>
          </p:nvPr>
        </p:nvSpPr>
        <p:spPr/>
        <p:txBody>
          <a:bodyPr/>
          <a:lstStyle/>
          <a:p>
            <a:fld id="{8026C750-C875-49EA-BC97-9129AF71039C}" type="datetime1">
              <a:rPr lang="zh-CN" altLang="en-US" smtClean="0"/>
              <a:t>2019/12/17</a:t>
            </a:fld>
            <a:endParaRPr lang="en-US"/>
          </a:p>
        </p:txBody>
      </p:sp>
      <p:sp>
        <p:nvSpPr>
          <p:cNvPr id="5" name="Footer Placeholder 4">
            <a:extLst>
              <a:ext uri="{FF2B5EF4-FFF2-40B4-BE49-F238E27FC236}">
                <a16:creationId xmlns:a16="http://schemas.microsoft.com/office/drawing/2014/main" id="{65C5406D-7688-BD42-8E8F-1CB6BDCDE9A2}"/>
              </a:ext>
            </a:extLst>
          </p:cNvPr>
          <p:cNvSpPr>
            <a:spLocks noGrp="1"/>
          </p:cNvSpPr>
          <p:nvPr>
            <p:ph type="ftr" sz="quarter" idx="11"/>
          </p:nvPr>
        </p:nvSpPr>
        <p:spPr/>
        <p:txBody>
          <a:bodyPr/>
          <a:lstStyle/>
          <a:p>
            <a:r>
              <a:rPr lang="en-US"/>
              <a:t>Position-aware Graph Neural  Networks</a:t>
            </a:r>
          </a:p>
        </p:txBody>
      </p:sp>
      <p:sp>
        <p:nvSpPr>
          <p:cNvPr id="6" name="Slide Number Placeholder 5">
            <a:extLst>
              <a:ext uri="{FF2B5EF4-FFF2-40B4-BE49-F238E27FC236}">
                <a16:creationId xmlns:a16="http://schemas.microsoft.com/office/drawing/2014/main" id="{4884732D-A53F-F04D-9158-DD0ABE874719}"/>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221339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ABD1C1-C9CA-B14A-87C6-FD10DACA4A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6974ED-4FE1-C241-858A-5EC1A432017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4AD379-B884-2549-ACDF-A4C279682EF7}"/>
              </a:ext>
            </a:extLst>
          </p:cNvPr>
          <p:cNvSpPr>
            <a:spLocks noGrp="1"/>
          </p:cNvSpPr>
          <p:nvPr>
            <p:ph type="dt" sz="half" idx="10"/>
          </p:nvPr>
        </p:nvSpPr>
        <p:spPr/>
        <p:txBody>
          <a:bodyPr/>
          <a:lstStyle/>
          <a:p>
            <a:fld id="{7F822769-F707-4C92-8F61-ED4FBB1B9E5A}" type="datetime1">
              <a:rPr lang="zh-CN" altLang="en-US" smtClean="0"/>
              <a:t>2019/12/17</a:t>
            </a:fld>
            <a:endParaRPr lang="en-US"/>
          </a:p>
        </p:txBody>
      </p:sp>
      <p:sp>
        <p:nvSpPr>
          <p:cNvPr id="5" name="Footer Placeholder 4">
            <a:extLst>
              <a:ext uri="{FF2B5EF4-FFF2-40B4-BE49-F238E27FC236}">
                <a16:creationId xmlns:a16="http://schemas.microsoft.com/office/drawing/2014/main" id="{02FEAD12-056D-0440-92A5-0BCF5FB0DBCE}"/>
              </a:ext>
            </a:extLst>
          </p:cNvPr>
          <p:cNvSpPr>
            <a:spLocks noGrp="1"/>
          </p:cNvSpPr>
          <p:nvPr>
            <p:ph type="ftr" sz="quarter" idx="11"/>
          </p:nvPr>
        </p:nvSpPr>
        <p:spPr/>
        <p:txBody>
          <a:bodyPr/>
          <a:lstStyle/>
          <a:p>
            <a:r>
              <a:rPr lang="en-US"/>
              <a:t>Position-aware Graph Neural  Networks</a:t>
            </a:r>
          </a:p>
        </p:txBody>
      </p:sp>
      <p:sp>
        <p:nvSpPr>
          <p:cNvPr id="6" name="Slide Number Placeholder 5">
            <a:extLst>
              <a:ext uri="{FF2B5EF4-FFF2-40B4-BE49-F238E27FC236}">
                <a16:creationId xmlns:a16="http://schemas.microsoft.com/office/drawing/2014/main" id="{A81EDD60-056A-354F-9FB2-CA4D3CB5C3FE}"/>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57222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8AB85-4470-1142-8668-E09A106F8DF9}"/>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90D55AC-D0FC-2849-A807-2369607CE311}"/>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097A337-B9DC-6C4E-B795-3BE14D7183A3}"/>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Footer Placeholder 4">
            <a:extLst>
              <a:ext uri="{FF2B5EF4-FFF2-40B4-BE49-F238E27FC236}">
                <a16:creationId xmlns:a16="http://schemas.microsoft.com/office/drawing/2014/main" id="{8634A251-76F8-0941-A784-FE29A3BD625B}"/>
              </a:ext>
            </a:extLst>
          </p:cNvPr>
          <p:cNvSpPr>
            <a:spLocks noGrp="1"/>
          </p:cNvSpPr>
          <p:nvPr>
            <p:ph type="ftr" sz="quarter" idx="11"/>
          </p:nvPr>
        </p:nvSpPr>
        <p:spPr/>
        <p:txBody>
          <a:bodyPr/>
          <a:lstStyle/>
          <a:p>
            <a:r>
              <a:rPr lang="en-US"/>
              <a:t>Position-aware Graph Neural  Networks</a:t>
            </a:r>
            <a:endParaRPr lang="en-US" dirty="0"/>
          </a:p>
        </p:txBody>
      </p:sp>
      <p:sp>
        <p:nvSpPr>
          <p:cNvPr id="6" name="Slide Number Placeholder 5">
            <a:extLst>
              <a:ext uri="{FF2B5EF4-FFF2-40B4-BE49-F238E27FC236}">
                <a16:creationId xmlns:a16="http://schemas.microsoft.com/office/drawing/2014/main" id="{5E2F9A06-5B76-8441-A572-741E23C00A92}"/>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419400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7044-FE0B-2149-97F1-2472C86E68C2}"/>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FD8CE53B-5A26-A844-A84D-22069F74C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8E389E-2F16-834E-9CA4-5160D1F528A9}"/>
              </a:ext>
            </a:extLst>
          </p:cNvPr>
          <p:cNvSpPr>
            <a:spLocks noGrp="1"/>
          </p:cNvSpPr>
          <p:nvPr>
            <p:ph type="dt" sz="half" idx="10"/>
          </p:nvPr>
        </p:nvSpPr>
        <p:spPr/>
        <p:txBody>
          <a:bodyPr/>
          <a:lstStyle/>
          <a:p>
            <a:fld id="{551299B8-EABE-4686-8E88-FB14B982EE6F}" type="datetime1">
              <a:rPr lang="zh-CN" altLang="en-US" smtClean="0"/>
              <a:t>2019/12/17</a:t>
            </a:fld>
            <a:endParaRPr lang="en-US"/>
          </a:p>
        </p:txBody>
      </p:sp>
      <p:sp>
        <p:nvSpPr>
          <p:cNvPr id="5" name="Footer Placeholder 4">
            <a:extLst>
              <a:ext uri="{FF2B5EF4-FFF2-40B4-BE49-F238E27FC236}">
                <a16:creationId xmlns:a16="http://schemas.microsoft.com/office/drawing/2014/main" id="{66C7D184-B5E1-2F4D-A7BC-DCECCE1AF3BC}"/>
              </a:ext>
            </a:extLst>
          </p:cNvPr>
          <p:cNvSpPr>
            <a:spLocks noGrp="1"/>
          </p:cNvSpPr>
          <p:nvPr>
            <p:ph type="ftr" sz="quarter" idx="11"/>
          </p:nvPr>
        </p:nvSpPr>
        <p:spPr/>
        <p:txBody>
          <a:bodyPr/>
          <a:lstStyle/>
          <a:p>
            <a:r>
              <a:rPr lang="en-US"/>
              <a:t>Position-aware Graph Neural  Networks</a:t>
            </a:r>
          </a:p>
        </p:txBody>
      </p:sp>
      <p:sp>
        <p:nvSpPr>
          <p:cNvPr id="6" name="Slide Number Placeholder 5">
            <a:extLst>
              <a:ext uri="{FF2B5EF4-FFF2-40B4-BE49-F238E27FC236}">
                <a16:creationId xmlns:a16="http://schemas.microsoft.com/office/drawing/2014/main" id="{747E50AD-A95D-BC42-900F-99C9953A21B2}"/>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2638752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015C-E94E-7745-ABBA-6F7733C7F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C63E3-793D-BC42-821B-6CA373114598}"/>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324361F-A39D-E440-A0E5-9898C12475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7A9BB4-00A4-1E4B-809B-79BB202B0C32}"/>
              </a:ext>
            </a:extLst>
          </p:cNvPr>
          <p:cNvSpPr>
            <a:spLocks noGrp="1"/>
          </p:cNvSpPr>
          <p:nvPr>
            <p:ph type="dt" sz="half" idx="10"/>
          </p:nvPr>
        </p:nvSpPr>
        <p:spPr/>
        <p:txBody>
          <a:bodyPr/>
          <a:lstStyle/>
          <a:p>
            <a:fld id="{9C7592EC-7DF7-4C26-81AB-8878C51D3787}" type="datetime1">
              <a:rPr lang="zh-CN" altLang="en-US" smtClean="0"/>
              <a:t>2019/12/17</a:t>
            </a:fld>
            <a:endParaRPr lang="en-US"/>
          </a:p>
        </p:txBody>
      </p:sp>
      <p:sp>
        <p:nvSpPr>
          <p:cNvPr id="6" name="Footer Placeholder 5">
            <a:extLst>
              <a:ext uri="{FF2B5EF4-FFF2-40B4-BE49-F238E27FC236}">
                <a16:creationId xmlns:a16="http://schemas.microsoft.com/office/drawing/2014/main" id="{2CDECA77-979D-914F-838F-BAF33B423E64}"/>
              </a:ext>
            </a:extLst>
          </p:cNvPr>
          <p:cNvSpPr>
            <a:spLocks noGrp="1"/>
          </p:cNvSpPr>
          <p:nvPr>
            <p:ph type="ftr" sz="quarter" idx="11"/>
          </p:nvPr>
        </p:nvSpPr>
        <p:spPr/>
        <p:txBody>
          <a:bodyPr/>
          <a:lstStyle/>
          <a:p>
            <a:r>
              <a:rPr lang="en-US"/>
              <a:t>Position-aware Graph Neural  Networks</a:t>
            </a:r>
          </a:p>
        </p:txBody>
      </p:sp>
      <p:sp>
        <p:nvSpPr>
          <p:cNvPr id="7" name="Slide Number Placeholder 6">
            <a:extLst>
              <a:ext uri="{FF2B5EF4-FFF2-40B4-BE49-F238E27FC236}">
                <a16:creationId xmlns:a16="http://schemas.microsoft.com/office/drawing/2014/main" id="{6AC45FEB-6F30-2F4E-B89A-3B22055167F1}"/>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189701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E66A-3BFA-354E-9EE8-F284DC0A76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04D61A-34D7-1443-B088-6EED4C09F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602A8F-96C2-4043-8A2A-51D1455D05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EC7EED-A73A-2949-AD68-A41F06A871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1E9C7BD-381F-614A-B8D7-289BD53EAD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CBEE67-7A85-6B42-9D95-543ECC3DBD2B}"/>
              </a:ext>
            </a:extLst>
          </p:cNvPr>
          <p:cNvSpPr>
            <a:spLocks noGrp="1"/>
          </p:cNvSpPr>
          <p:nvPr>
            <p:ph type="dt" sz="half" idx="10"/>
          </p:nvPr>
        </p:nvSpPr>
        <p:spPr/>
        <p:txBody>
          <a:bodyPr/>
          <a:lstStyle/>
          <a:p>
            <a:fld id="{5D64CBB7-37A6-4DD3-9F84-125502836BBA}" type="datetime1">
              <a:rPr lang="zh-CN" altLang="en-US" smtClean="0"/>
              <a:t>2019/12/17</a:t>
            </a:fld>
            <a:endParaRPr lang="en-US"/>
          </a:p>
        </p:txBody>
      </p:sp>
      <p:sp>
        <p:nvSpPr>
          <p:cNvPr id="8" name="Footer Placeholder 7">
            <a:extLst>
              <a:ext uri="{FF2B5EF4-FFF2-40B4-BE49-F238E27FC236}">
                <a16:creationId xmlns:a16="http://schemas.microsoft.com/office/drawing/2014/main" id="{621EA5C6-20F8-CE49-80C7-02F823700D13}"/>
              </a:ext>
            </a:extLst>
          </p:cNvPr>
          <p:cNvSpPr>
            <a:spLocks noGrp="1"/>
          </p:cNvSpPr>
          <p:nvPr>
            <p:ph type="ftr" sz="quarter" idx="11"/>
          </p:nvPr>
        </p:nvSpPr>
        <p:spPr/>
        <p:txBody>
          <a:bodyPr/>
          <a:lstStyle/>
          <a:p>
            <a:r>
              <a:rPr lang="en-US"/>
              <a:t>Position-aware Graph Neural  Networks</a:t>
            </a:r>
          </a:p>
        </p:txBody>
      </p:sp>
      <p:sp>
        <p:nvSpPr>
          <p:cNvPr id="9" name="Slide Number Placeholder 8">
            <a:extLst>
              <a:ext uri="{FF2B5EF4-FFF2-40B4-BE49-F238E27FC236}">
                <a16:creationId xmlns:a16="http://schemas.microsoft.com/office/drawing/2014/main" id="{97053278-392C-9B49-BF2E-F74B9E561830}"/>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3259284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30B3-63CE-7247-B0B9-E2D05AF7D5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DD7483-CA9B-0E46-BF78-992EBC415156}"/>
              </a:ext>
            </a:extLst>
          </p:cNvPr>
          <p:cNvSpPr>
            <a:spLocks noGrp="1"/>
          </p:cNvSpPr>
          <p:nvPr>
            <p:ph type="dt" sz="half" idx="10"/>
          </p:nvPr>
        </p:nvSpPr>
        <p:spPr/>
        <p:txBody>
          <a:bodyPr/>
          <a:lstStyle/>
          <a:p>
            <a:fld id="{08135484-69A6-4639-B43C-A00F3F8AAF76}" type="datetime1">
              <a:rPr lang="zh-CN" altLang="en-US" smtClean="0"/>
              <a:t>2019/12/17</a:t>
            </a:fld>
            <a:endParaRPr lang="en-US"/>
          </a:p>
        </p:txBody>
      </p:sp>
      <p:sp>
        <p:nvSpPr>
          <p:cNvPr id="4" name="Footer Placeholder 3">
            <a:extLst>
              <a:ext uri="{FF2B5EF4-FFF2-40B4-BE49-F238E27FC236}">
                <a16:creationId xmlns:a16="http://schemas.microsoft.com/office/drawing/2014/main" id="{F4107327-1803-EA48-B172-DAAECE4105F4}"/>
              </a:ext>
            </a:extLst>
          </p:cNvPr>
          <p:cNvSpPr>
            <a:spLocks noGrp="1"/>
          </p:cNvSpPr>
          <p:nvPr>
            <p:ph type="ftr" sz="quarter" idx="11"/>
          </p:nvPr>
        </p:nvSpPr>
        <p:spPr/>
        <p:txBody>
          <a:bodyPr/>
          <a:lstStyle/>
          <a:p>
            <a:r>
              <a:rPr lang="en-US"/>
              <a:t>Position-aware Graph Neural  Networks</a:t>
            </a:r>
          </a:p>
        </p:txBody>
      </p:sp>
      <p:sp>
        <p:nvSpPr>
          <p:cNvPr id="5" name="Slide Number Placeholder 4">
            <a:extLst>
              <a:ext uri="{FF2B5EF4-FFF2-40B4-BE49-F238E27FC236}">
                <a16:creationId xmlns:a16="http://schemas.microsoft.com/office/drawing/2014/main" id="{58ED9CEB-1F7B-AD4D-9686-1B148524D651}"/>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1617371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135C7-2ABF-A04F-8B1E-A977BD582AB8}"/>
              </a:ext>
            </a:extLst>
          </p:cNvPr>
          <p:cNvSpPr>
            <a:spLocks noGrp="1"/>
          </p:cNvSpPr>
          <p:nvPr>
            <p:ph type="dt" sz="half" idx="10"/>
          </p:nvPr>
        </p:nvSpPr>
        <p:spPr/>
        <p:txBody>
          <a:bodyPr/>
          <a:lstStyle/>
          <a:p>
            <a:fld id="{75E11FD8-D3BA-48D7-B750-363944120800}" type="datetime1">
              <a:rPr lang="zh-CN" altLang="en-US" smtClean="0"/>
              <a:t>2019/12/17</a:t>
            </a:fld>
            <a:endParaRPr lang="en-US"/>
          </a:p>
        </p:txBody>
      </p:sp>
      <p:sp>
        <p:nvSpPr>
          <p:cNvPr id="3" name="Footer Placeholder 2">
            <a:extLst>
              <a:ext uri="{FF2B5EF4-FFF2-40B4-BE49-F238E27FC236}">
                <a16:creationId xmlns:a16="http://schemas.microsoft.com/office/drawing/2014/main" id="{354C6C15-7F87-684B-A970-1E9F0EA4FFEC}"/>
              </a:ext>
            </a:extLst>
          </p:cNvPr>
          <p:cNvSpPr>
            <a:spLocks noGrp="1"/>
          </p:cNvSpPr>
          <p:nvPr>
            <p:ph type="ftr" sz="quarter" idx="11"/>
          </p:nvPr>
        </p:nvSpPr>
        <p:spPr/>
        <p:txBody>
          <a:bodyPr/>
          <a:lstStyle/>
          <a:p>
            <a:r>
              <a:rPr lang="en-US"/>
              <a:t>Position-aware Graph Neural  Networks</a:t>
            </a:r>
          </a:p>
        </p:txBody>
      </p:sp>
      <p:sp>
        <p:nvSpPr>
          <p:cNvPr id="4" name="Slide Number Placeholder 3">
            <a:extLst>
              <a:ext uri="{FF2B5EF4-FFF2-40B4-BE49-F238E27FC236}">
                <a16:creationId xmlns:a16="http://schemas.microsoft.com/office/drawing/2014/main" id="{8C39E991-0C3E-8148-AE64-589F8648B4B0}"/>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196749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C6FA-0E6D-944A-A8AE-4BB595B26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8B4709-17B8-394C-B048-A98A264FF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9C8ACF-E5C2-4D46-80D1-5129AFFA2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19AD7B-493C-304D-92E8-1DBD98C34F3F}"/>
              </a:ext>
            </a:extLst>
          </p:cNvPr>
          <p:cNvSpPr>
            <a:spLocks noGrp="1"/>
          </p:cNvSpPr>
          <p:nvPr>
            <p:ph type="dt" sz="half" idx="10"/>
          </p:nvPr>
        </p:nvSpPr>
        <p:spPr/>
        <p:txBody>
          <a:bodyPr/>
          <a:lstStyle/>
          <a:p>
            <a:fld id="{5FD7CB28-8CEB-4C9A-BE77-49C5916A718C}" type="datetime1">
              <a:rPr lang="zh-CN" altLang="en-US" smtClean="0"/>
              <a:t>2019/12/17</a:t>
            </a:fld>
            <a:endParaRPr lang="en-US"/>
          </a:p>
        </p:txBody>
      </p:sp>
      <p:sp>
        <p:nvSpPr>
          <p:cNvPr id="6" name="Footer Placeholder 5">
            <a:extLst>
              <a:ext uri="{FF2B5EF4-FFF2-40B4-BE49-F238E27FC236}">
                <a16:creationId xmlns:a16="http://schemas.microsoft.com/office/drawing/2014/main" id="{33FDC754-6A67-A949-9C84-64CABEAD2440}"/>
              </a:ext>
            </a:extLst>
          </p:cNvPr>
          <p:cNvSpPr>
            <a:spLocks noGrp="1"/>
          </p:cNvSpPr>
          <p:nvPr>
            <p:ph type="ftr" sz="quarter" idx="11"/>
          </p:nvPr>
        </p:nvSpPr>
        <p:spPr/>
        <p:txBody>
          <a:bodyPr/>
          <a:lstStyle/>
          <a:p>
            <a:r>
              <a:rPr lang="en-US"/>
              <a:t>Position-aware Graph Neural  Networks</a:t>
            </a:r>
          </a:p>
        </p:txBody>
      </p:sp>
      <p:sp>
        <p:nvSpPr>
          <p:cNvPr id="7" name="Slide Number Placeholder 6">
            <a:extLst>
              <a:ext uri="{FF2B5EF4-FFF2-40B4-BE49-F238E27FC236}">
                <a16:creationId xmlns:a16="http://schemas.microsoft.com/office/drawing/2014/main" id="{58B843B3-B54A-8E49-B651-8D490E1142F4}"/>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350692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AC027-A480-0D45-8251-FE9BF3918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D0B8B5-9BDC-D64C-9E86-A1CFE29ECD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E83E20-6E61-3B40-8E1C-FDEEA8847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69E50-8605-A04A-9BA8-E26E7EF5929D}"/>
              </a:ext>
            </a:extLst>
          </p:cNvPr>
          <p:cNvSpPr>
            <a:spLocks noGrp="1"/>
          </p:cNvSpPr>
          <p:nvPr>
            <p:ph type="dt" sz="half" idx="10"/>
          </p:nvPr>
        </p:nvSpPr>
        <p:spPr/>
        <p:txBody>
          <a:bodyPr/>
          <a:lstStyle/>
          <a:p>
            <a:fld id="{7C92ED62-0BAB-4D49-A67D-38C38FA516E1}" type="datetime1">
              <a:rPr lang="zh-CN" altLang="en-US" smtClean="0"/>
              <a:t>2019/12/17</a:t>
            </a:fld>
            <a:endParaRPr lang="en-US"/>
          </a:p>
        </p:txBody>
      </p:sp>
      <p:sp>
        <p:nvSpPr>
          <p:cNvPr id="6" name="Footer Placeholder 5">
            <a:extLst>
              <a:ext uri="{FF2B5EF4-FFF2-40B4-BE49-F238E27FC236}">
                <a16:creationId xmlns:a16="http://schemas.microsoft.com/office/drawing/2014/main" id="{994B4B1B-53F5-B648-9665-87E0530D1F05}"/>
              </a:ext>
            </a:extLst>
          </p:cNvPr>
          <p:cNvSpPr>
            <a:spLocks noGrp="1"/>
          </p:cNvSpPr>
          <p:nvPr>
            <p:ph type="ftr" sz="quarter" idx="11"/>
          </p:nvPr>
        </p:nvSpPr>
        <p:spPr/>
        <p:txBody>
          <a:bodyPr/>
          <a:lstStyle/>
          <a:p>
            <a:r>
              <a:rPr lang="en-US"/>
              <a:t>Position-aware Graph Neural  Networks</a:t>
            </a:r>
          </a:p>
        </p:txBody>
      </p:sp>
      <p:sp>
        <p:nvSpPr>
          <p:cNvPr id="7" name="Slide Number Placeholder 6">
            <a:extLst>
              <a:ext uri="{FF2B5EF4-FFF2-40B4-BE49-F238E27FC236}">
                <a16:creationId xmlns:a16="http://schemas.microsoft.com/office/drawing/2014/main" id="{5EC1B4AB-EFC2-004B-B0F9-19F5AE8A67E3}"/>
              </a:ext>
            </a:extLst>
          </p:cNvPr>
          <p:cNvSpPr>
            <a:spLocks noGrp="1"/>
          </p:cNvSpPr>
          <p:nvPr>
            <p:ph type="sldNum" sz="quarter" idx="12"/>
          </p:nvPr>
        </p:nvSpPr>
        <p:spPr/>
        <p:txBody>
          <a:bodyPr/>
          <a:lstStyle/>
          <a:p>
            <a:fld id="{A70EAA5D-6775-7548-B2D8-7680496F574B}" type="slidenum">
              <a:rPr lang="en-US" smtClean="0"/>
              <a:t>‹#›</a:t>
            </a:fld>
            <a:endParaRPr lang="en-US"/>
          </a:p>
        </p:txBody>
      </p:sp>
    </p:spTree>
    <p:extLst>
      <p:ext uri="{BB962C8B-B14F-4D97-AF65-F5344CB8AC3E}">
        <p14:creationId xmlns:p14="http://schemas.microsoft.com/office/powerpoint/2010/main" val="134785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1E654-C451-8B43-BD05-E6A0E29EE5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3AF3E00-4F8F-BA42-AF22-049E71D05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492CC92-2635-1547-A1F5-AAED3858F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993897-7F73-436B-AE8A-A6C90550107B}" type="datetime1">
              <a:rPr lang="zh-CN" altLang="en-US" smtClean="0"/>
              <a:t>2019/12/17</a:t>
            </a:fld>
            <a:endParaRPr lang="en-US" dirty="0"/>
          </a:p>
        </p:txBody>
      </p:sp>
      <p:sp>
        <p:nvSpPr>
          <p:cNvPr id="5" name="Footer Placeholder 4">
            <a:extLst>
              <a:ext uri="{FF2B5EF4-FFF2-40B4-BE49-F238E27FC236}">
                <a16:creationId xmlns:a16="http://schemas.microsoft.com/office/drawing/2014/main" id="{78D120FC-EB0B-7D4A-8B4B-90A8C1FF9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Position-aware Graph Neural  Networks</a:t>
            </a:r>
          </a:p>
        </p:txBody>
      </p:sp>
      <p:sp>
        <p:nvSpPr>
          <p:cNvPr id="6" name="Slide Number Placeholder 5">
            <a:extLst>
              <a:ext uri="{FF2B5EF4-FFF2-40B4-BE49-F238E27FC236}">
                <a16:creationId xmlns:a16="http://schemas.microsoft.com/office/drawing/2014/main" id="{816F6A75-98F5-0A49-A278-8EE0927107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EAA5D-6775-7548-B2D8-7680496F574B}" type="slidenum">
              <a:rPr lang="en-US" smtClean="0"/>
              <a:t>‹#›</a:t>
            </a:fld>
            <a:endParaRPr lang="en-US"/>
          </a:p>
        </p:txBody>
      </p:sp>
      <p:pic>
        <p:nvPicPr>
          <p:cNvPr id="8" name="Picture 7">
            <a:extLst>
              <a:ext uri="{FF2B5EF4-FFF2-40B4-BE49-F238E27FC236}">
                <a16:creationId xmlns:a16="http://schemas.microsoft.com/office/drawing/2014/main" id="{AEF85336-2460-9C4E-AA94-80A0D6D2160E}"/>
              </a:ext>
            </a:extLst>
          </p:cNvPr>
          <p:cNvPicPr>
            <a:picLocks noChangeAspect="1"/>
          </p:cNvPicPr>
          <p:nvPr userDrawn="1"/>
        </p:nvPicPr>
        <p:blipFill>
          <a:blip r:embed="rId13"/>
          <a:stretch>
            <a:fillRect/>
          </a:stretch>
        </p:blipFill>
        <p:spPr>
          <a:xfrm>
            <a:off x="10769600" y="0"/>
            <a:ext cx="1422400" cy="1422400"/>
          </a:xfrm>
          <a:prstGeom prst="rect">
            <a:avLst/>
          </a:prstGeom>
        </p:spPr>
      </p:pic>
    </p:spTree>
    <p:extLst>
      <p:ext uri="{BB962C8B-B14F-4D97-AF65-F5344CB8AC3E}">
        <p14:creationId xmlns:p14="http://schemas.microsoft.com/office/powerpoint/2010/main" val="274310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5.png"/><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29.wmf"/><Relationship Id="rId3" Type="http://schemas.openxmlformats.org/officeDocument/2006/relationships/image" Target="../media/image30.png"/><Relationship Id="rId7" Type="http://schemas.openxmlformats.org/officeDocument/2006/relationships/image" Target="../media/image27.wmf"/><Relationship Id="rId12"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34.png"/><Relationship Id="rId5" Type="http://schemas.openxmlformats.org/officeDocument/2006/relationships/image" Target="../media/image32.png"/><Relationship Id="rId10" Type="http://schemas.openxmlformats.org/officeDocument/2006/relationships/image" Target="../media/image33.png"/><Relationship Id="rId4" Type="http://schemas.openxmlformats.org/officeDocument/2006/relationships/image" Target="../media/image31.png"/><Relationship Id="rId9" Type="http://schemas.openxmlformats.org/officeDocument/2006/relationships/image" Target="../media/image28.wmf"/><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11.bin"/><Relationship Id="rId14" Type="http://schemas.openxmlformats.org/officeDocument/2006/relationships/image" Target="../media/image43.wmf"/></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oleObject" Target="../embeddings/oleObject14.bin"/><Relationship Id="rId7" Type="http://schemas.openxmlformats.org/officeDocument/2006/relationships/image" Target="../media/image48.png"/><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5.wmf"/><Relationship Id="rId11" Type="http://schemas.openxmlformats.org/officeDocument/2006/relationships/oleObject" Target="../embeddings/oleObject17.bin"/><Relationship Id="rId5" Type="http://schemas.openxmlformats.org/officeDocument/2006/relationships/oleObject" Target="../embeddings/oleObject15.bin"/><Relationship Id="rId10" Type="http://schemas.openxmlformats.org/officeDocument/2006/relationships/image" Target="../media/image46.wmf"/><Relationship Id="rId4" Type="http://schemas.openxmlformats.org/officeDocument/2006/relationships/image" Target="../media/image44.wmf"/><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161A-5A0D-5144-9532-F73CACD09460}"/>
              </a:ext>
            </a:extLst>
          </p:cNvPr>
          <p:cNvSpPr>
            <a:spLocks noGrp="1"/>
          </p:cNvSpPr>
          <p:nvPr>
            <p:ph type="ctrTitle"/>
          </p:nvPr>
        </p:nvSpPr>
        <p:spPr>
          <a:xfrm>
            <a:off x="-1" y="1271588"/>
            <a:ext cx="11877675" cy="1049337"/>
          </a:xfrm>
        </p:spPr>
        <p:txBody>
          <a:bodyPr>
            <a:normAutofit fontScale="90000"/>
          </a:bodyPr>
          <a:lstStyle/>
          <a:p>
            <a:r>
              <a:rPr lang="en-US" dirty="0"/>
              <a:t>Position-aware Graph Neural Networks</a:t>
            </a:r>
          </a:p>
        </p:txBody>
      </p:sp>
      <p:sp>
        <p:nvSpPr>
          <p:cNvPr id="5" name="Date Placeholder 4">
            <a:extLst>
              <a:ext uri="{FF2B5EF4-FFF2-40B4-BE49-F238E27FC236}">
                <a16:creationId xmlns:a16="http://schemas.microsoft.com/office/drawing/2014/main" id="{5A53D1A4-52E7-6045-B725-18451B62EA87}"/>
              </a:ext>
            </a:extLst>
          </p:cNvPr>
          <p:cNvSpPr>
            <a:spLocks noGrp="1"/>
          </p:cNvSpPr>
          <p:nvPr>
            <p:ph type="dt" sz="half" idx="10"/>
          </p:nvPr>
        </p:nvSpPr>
        <p:spPr>
          <a:xfrm>
            <a:off x="838200" y="6356350"/>
            <a:ext cx="2743200" cy="365125"/>
          </a:xfrm>
        </p:spPr>
        <p:txBody>
          <a:bodyPr/>
          <a:lstStyle/>
          <a:p>
            <a:fld id="{C7D763B4-A82C-4CB4-853A-C09292CC9C83}" type="datetime1">
              <a:rPr lang="zh-CN" altLang="en-US" smtClean="0"/>
              <a:t>2019/12/17</a:t>
            </a:fld>
            <a:endParaRPr lang="en-US" dirty="0"/>
          </a:p>
        </p:txBody>
      </p:sp>
      <p:sp>
        <p:nvSpPr>
          <p:cNvPr id="6" name="Footer Placeholder 5">
            <a:extLst>
              <a:ext uri="{FF2B5EF4-FFF2-40B4-BE49-F238E27FC236}">
                <a16:creationId xmlns:a16="http://schemas.microsoft.com/office/drawing/2014/main" id="{2A61C345-0BA1-7245-940D-F0259BFE2602}"/>
              </a:ext>
            </a:extLst>
          </p:cNvPr>
          <p:cNvSpPr>
            <a:spLocks noGrp="1"/>
          </p:cNvSpPr>
          <p:nvPr>
            <p:ph type="ftr" sz="quarter" idx="11"/>
          </p:nvPr>
        </p:nvSpPr>
        <p:spPr/>
        <p:txBody>
          <a:bodyPr/>
          <a:lstStyle/>
          <a:p>
            <a:r>
              <a:rPr lang="en-US" altLang="zh-CN"/>
              <a:t>Position-aware Graph Neural  Networks</a:t>
            </a:r>
            <a:endParaRPr lang="en-US" dirty="0"/>
          </a:p>
        </p:txBody>
      </p:sp>
      <p:sp>
        <p:nvSpPr>
          <p:cNvPr id="9" name="矩形 8">
            <a:extLst>
              <a:ext uri="{FF2B5EF4-FFF2-40B4-BE49-F238E27FC236}">
                <a16:creationId xmlns:a16="http://schemas.microsoft.com/office/drawing/2014/main" id="{A9F2C387-CB24-4757-AE82-14E87CAB8E88}"/>
              </a:ext>
            </a:extLst>
          </p:cNvPr>
          <p:cNvSpPr/>
          <p:nvPr/>
        </p:nvSpPr>
        <p:spPr>
          <a:xfrm>
            <a:off x="5320718" y="5960546"/>
            <a:ext cx="1236236" cy="369332"/>
          </a:xfrm>
          <a:prstGeom prst="rect">
            <a:avLst/>
          </a:prstGeom>
        </p:spPr>
        <p:txBody>
          <a:bodyPr wrap="none">
            <a:spAutoFit/>
          </a:bodyPr>
          <a:lstStyle/>
          <a:p>
            <a:r>
              <a:rPr lang="en-US" altLang="zh-CN" dirty="0"/>
              <a:t>2019.12.17</a:t>
            </a:r>
            <a:endParaRPr lang="zh-CN" altLang="en-US" dirty="0"/>
          </a:p>
        </p:txBody>
      </p:sp>
      <p:pic>
        <p:nvPicPr>
          <p:cNvPr id="11" name="图片 10">
            <a:extLst>
              <a:ext uri="{FF2B5EF4-FFF2-40B4-BE49-F238E27FC236}">
                <a16:creationId xmlns:a16="http://schemas.microsoft.com/office/drawing/2014/main" id="{D9DCB678-1E3D-43B3-8EDA-7E65223ED312}"/>
              </a:ext>
            </a:extLst>
          </p:cNvPr>
          <p:cNvPicPr>
            <a:picLocks noChangeAspect="1"/>
          </p:cNvPicPr>
          <p:nvPr/>
        </p:nvPicPr>
        <p:blipFill>
          <a:blip r:embed="rId3"/>
          <a:stretch>
            <a:fillRect/>
          </a:stretch>
        </p:blipFill>
        <p:spPr>
          <a:xfrm>
            <a:off x="4194174" y="3123518"/>
            <a:ext cx="3184525" cy="2729594"/>
          </a:xfrm>
          <a:prstGeom prst="rect">
            <a:avLst/>
          </a:prstGeom>
        </p:spPr>
      </p:pic>
      <p:sp>
        <p:nvSpPr>
          <p:cNvPr id="16" name="矩形 15">
            <a:extLst>
              <a:ext uri="{FF2B5EF4-FFF2-40B4-BE49-F238E27FC236}">
                <a16:creationId xmlns:a16="http://schemas.microsoft.com/office/drawing/2014/main" id="{422437F2-784F-42A2-84DC-940180475C8A}"/>
              </a:ext>
            </a:extLst>
          </p:cNvPr>
          <p:cNvSpPr/>
          <p:nvPr/>
        </p:nvSpPr>
        <p:spPr>
          <a:xfrm>
            <a:off x="3581400" y="2739483"/>
            <a:ext cx="857250" cy="467719"/>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047F3FF4-EC66-4964-B4C2-F56DDECCD1B9}"/>
              </a:ext>
            </a:extLst>
          </p:cNvPr>
          <p:cNvPicPr>
            <a:picLocks noChangeAspect="1"/>
          </p:cNvPicPr>
          <p:nvPr/>
        </p:nvPicPr>
        <p:blipFill>
          <a:blip r:embed="rId4"/>
          <a:stretch>
            <a:fillRect/>
          </a:stretch>
        </p:blipFill>
        <p:spPr>
          <a:xfrm>
            <a:off x="2529417" y="2427260"/>
            <a:ext cx="6547908" cy="365125"/>
          </a:xfrm>
          <a:prstGeom prst="rect">
            <a:avLst/>
          </a:prstGeom>
        </p:spPr>
      </p:pic>
    </p:spTree>
    <p:extLst>
      <p:ext uri="{BB962C8B-B14F-4D97-AF65-F5344CB8AC3E}">
        <p14:creationId xmlns:p14="http://schemas.microsoft.com/office/powerpoint/2010/main" val="406404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a:t>Position-aware Graph Neural  Networks</a:t>
            </a:r>
            <a:endParaRPr lang="en-US" dirty="0"/>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The Framework of P-GNNs</a:t>
            </a:r>
            <a:br>
              <a:rPr lang="en-US" altLang="zh-CN" dirty="0">
                <a:solidFill>
                  <a:srgbClr val="7030A0"/>
                </a:solidFill>
              </a:rPr>
            </a:br>
            <a:endParaRPr lang="en-US" dirty="0"/>
          </a:p>
        </p:txBody>
      </p:sp>
      <p:pic>
        <p:nvPicPr>
          <p:cNvPr id="8" name="图片 7">
            <a:extLst>
              <a:ext uri="{FF2B5EF4-FFF2-40B4-BE49-F238E27FC236}">
                <a16:creationId xmlns:a16="http://schemas.microsoft.com/office/drawing/2014/main" id="{DB010906-86FA-41B6-BFCD-95BC018AC9BB}"/>
              </a:ext>
            </a:extLst>
          </p:cNvPr>
          <p:cNvPicPr>
            <a:picLocks noChangeAspect="1"/>
          </p:cNvPicPr>
          <p:nvPr/>
        </p:nvPicPr>
        <p:blipFill rotWithShape="1">
          <a:blip r:embed="rId3"/>
          <a:srcRect l="57514" t="2323" r="1840" b="45600"/>
          <a:stretch/>
        </p:blipFill>
        <p:spPr>
          <a:xfrm>
            <a:off x="425194" y="1822484"/>
            <a:ext cx="6312412" cy="3228487"/>
          </a:xfrm>
          <a:prstGeom prst="rect">
            <a:avLst/>
          </a:prstGeom>
        </p:spPr>
      </p:pic>
      <p:grpSp>
        <p:nvGrpSpPr>
          <p:cNvPr id="9" name="组合 8">
            <a:extLst>
              <a:ext uri="{FF2B5EF4-FFF2-40B4-BE49-F238E27FC236}">
                <a16:creationId xmlns:a16="http://schemas.microsoft.com/office/drawing/2014/main" id="{E6EBEC08-ADC8-417F-900A-39E7995CBDF0}"/>
              </a:ext>
            </a:extLst>
          </p:cNvPr>
          <p:cNvGrpSpPr/>
          <p:nvPr/>
        </p:nvGrpSpPr>
        <p:grpSpPr>
          <a:xfrm>
            <a:off x="1365250" y="4370070"/>
            <a:ext cx="293370" cy="1010920"/>
            <a:chOff x="2150" y="6882"/>
            <a:chExt cx="462" cy="1592"/>
          </a:xfrm>
        </p:grpSpPr>
        <p:sp>
          <p:nvSpPr>
            <p:cNvPr id="11" name="文本框 10">
              <a:extLst>
                <a:ext uri="{FF2B5EF4-FFF2-40B4-BE49-F238E27FC236}">
                  <a16:creationId xmlns:a16="http://schemas.microsoft.com/office/drawing/2014/main" id="{283B1AFD-6325-44DD-9D37-8DBEDE4262E4}"/>
                </a:ext>
              </a:extLst>
            </p:cNvPr>
            <p:cNvSpPr txBox="1"/>
            <p:nvPr/>
          </p:nvSpPr>
          <p:spPr>
            <a:xfrm>
              <a:off x="2176" y="6882"/>
              <a:ext cx="436" cy="488"/>
            </a:xfrm>
            <a:prstGeom prst="rect">
              <a:avLst/>
            </a:prstGeom>
            <a:solidFill>
              <a:schemeClr val="bg1"/>
            </a:solidFill>
          </p:spPr>
          <p:txBody>
            <a:bodyPr vert="eaVert" wrap="square" lIns="0" rIns="0" rtlCol="0">
              <a:spAutoFit/>
            </a:bodyPr>
            <a:lstStyle/>
            <a:p>
              <a:r>
                <a:rPr lang="en-US" altLang="zh-CN" dirty="0"/>
                <a:t>…</a:t>
              </a:r>
              <a:endParaRPr lang="zh-CN" altLang="en-US" dirty="0"/>
            </a:p>
          </p:txBody>
        </p:sp>
        <p:sp>
          <p:nvSpPr>
            <p:cNvPr id="12" name="文本框 11">
              <a:extLst>
                <a:ext uri="{FF2B5EF4-FFF2-40B4-BE49-F238E27FC236}">
                  <a16:creationId xmlns:a16="http://schemas.microsoft.com/office/drawing/2014/main" id="{94922C04-28E4-48CF-A383-C2691DE9B573}"/>
                </a:ext>
              </a:extLst>
            </p:cNvPr>
            <p:cNvSpPr txBox="1"/>
            <p:nvPr/>
          </p:nvSpPr>
          <p:spPr>
            <a:xfrm>
              <a:off x="2150" y="7986"/>
              <a:ext cx="436" cy="488"/>
            </a:xfrm>
            <a:prstGeom prst="rect">
              <a:avLst/>
            </a:prstGeom>
            <a:solidFill>
              <a:schemeClr val="bg1"/>
            </a:solidFill>
          </p:spPr>
          <p:txBody>
            <a:bodyPr vert="eaVert" wrap="square" lIns="0" rIns="0" rtlCol="0">
              <a:spAutoFit/>
            </a:bodyPr>
            <a:lstStyle/>
            <a:p>
              <a:r>
                <a:rPr lang="en-US" altLang="zh-CN" dirty="0"/>
                <a:t>…</a:t>
              </a:r>
              <a:endParaRPr lang="zh-CN" altLang="en-US" dirty="0"/>
            </a:p>
          </p:txBody>
        </p:sp>
      </p:grpSp>
      <p:graphicFrame>
        <p:nvGraphicFramePr>
          <p:cNvPr id="15" name="对象 14">
            <a:extLst>
              <a:ext uri="{FF2B5EF4-FFF2-40B4-BE49-F238E27FC236}">
                <a16:creationId xmlns:a16="http://schemas.microsoft.com/office/drawing/2014/main" id="{E9837CC7-0390-4D0B-A3A4-FACC879CAA0B}"/>
              </a:ext>
            </a:extLst>
          </p:cNvPr>
          <p:cNvGraphicFramePr>
            <a:graphicFrameLocks noChangeAspect="1"/>
          </p:cNvGraphicFramePr>
          <p:nvPr>
            <p:extLst>
              <p:ext uri="{D42A27DB-BD31-4B8C-83A1-F6EECF244321}">
                <p14:modId xmlns:p14="http://schemas.microsoft.com/office/powerpoint/2010/main" val="482532551"/>
              </p:ext>
            </p:extLst>
          </p:nvPr>
        </p:nvGraphicFramePr>
        <p:xfrm>
          <a:off x="7820246" y="4208916"/>
          <a:ext cx="3352800" cy="1450975"/>
        </p:xfrm>
        <a:graphic>
          <a:graphicData uri="http://schemas.openxmlformats.org/presentationml/2006/ole">
            <mc:AlternateContent xmlns:mc="http://schemas.openxmlformats.org/markup-compatibility/2006">
              <mc:Choice xmlns:v="urn:schemas-microsoft-com:vml" Requires="v">
                <p:oleObj spid="_x0000_s4112" name="Equation" r:id="rId4" imgW="2171520" imgH="939600" progId="Equation.DSMT4">
                  <p:embed/>
                </p:oleObj>
              </mc:Choice>
              <mc:Fallback>
                <p:oleObj name="Equation" r:id="rId4" imgW="2171520" imgH="939600" progId="Equation.DSMT4">
                  <p:embed/>
                  <p:pic>
                    <p:nvPicPr>
                      <p:cNvPr id="0" name=""/>
                      <p:cNvPicPr/>
                      <p:nvPr/>
                    </p:nvPicPr>
                    <p:blipFill>
                      <a:blip r:embed="rId5"/>
                      <a:stretch>
                        <a:fillRect/>
                      </a:stretch>
                    </p:blipFill>
                    <p:spPr>
                      <a:xfrm>
                        <a:off x="7820246" y="4208916"/>
                        <a:ext cx="3352800" cy="145097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1ABB5839-490E-4B5F-9883-EF5C2468C92C}"/>
              </a:ext>
            </a:extLst>
          </p:cNvPr>
          <p:cNvGraphicFramePr>
            <a:graphicFrameLocks noChangeAspect="1"/>
          </p:cNvGraphicFramePr>
          <p:nvPr>
            <p:extLst>
              <p:ext uri="{D42A27DB-BD31-4B8C-83A1-F6EECF244321}">
                <p14:modId xmlns:p14="http://schemas.microsoft.com/office/powerpoint/2010/main" val="2499014734"/>
              </p:ext>
            </p:extLst>
          </p:nvPr>
        </p:nvGraphicFramePr>
        <p:xfrm>
          <a:off x="5384800" y="3251200"/>
          <a:ext cx="914400" cy="198438"/>
        </p:xfrm>
        <a:graphic>
          <a:graphicData uri="http://schemas.openxmlformats.org/presentationml/2006/ole">
            <mc:AlternateContent xmlns:mc="http://schemas.openxmlformats.org/markup-compatibility/2006">
              <mc:Choice xmlns:v="urn:schemas-microsoft-com:vml" Requires="v">
                <p:oleObj spid="_x0000_s4113"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5384800" y="3251200"/>
                        <a:ext cx="914400" cy="19843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4C108D82-11D8-4B79-8307-D7CD6F79EF2D}"/>
              </a:ext>
            </a:extLst>
          </p:cNvPr>
          <p:cNvGraphicFramePr>
            <a:graphicFrameLocks noChangeAspect="1"/>
          </p:cNvGraphicFramePr>
          <p:nvPr>
            <p:extLst>
              <p:ext uri="{D42A27DB-BD31-4B8C-83A1-F6EECF244321}">
                <p14:modId xmlns:p14="http://schemas.microsoft.com/office/powerpoint/2010/main" val="4130672858"/>
              </p:ext>
            </p:extLst>
          </p:nvPr>
        </p:nvGraphicFramePr>
        <p:xfrm>
          <a:off x="7820246" y="2178050"/>
          <a:ext cx="2235200" cy="1450975"/>
        </p:xfrm>
        <a:graphic>
          <a:graphicData uri="http://schemas.openxmlformats.org/presentationml/2006/ole">
            <mc:AlternateContent xmlns:mc="http://schemas.openxmlformats.org/markup-compatibility/2006">
              <mc:Choice xmlns:v="urn:schemas-microsoft-com:vml" Requires="v">
                <p:oleObj spid="_x0000_s4114" name="Equation" r:id="rId8" imgW="1447560" imgH="939600" progId="Equation.DSMT4">
                  <p:embed/>
                </p:oleObj>
              </mc:Choice>
              <mc:Fallback>
                <p:oleObj name="Equation" r:id="rId8" imgW="1447560" imgH="939600" progId="Equation.DSMT4">
                  <p:embed/>
                  <p:pic>
                    <p:nvPicPr>
                      <p:cNvPr id="15" name="对象 14">
                        <a:extLst>
                          <a:ext uri="{FF2B5EF4-FFF2-40B4-BE49-F238E27FC236}">
                            <a16:creationId xmlns:a16="http://schemas.microsoft.com/office/drawing/2014/main" id="{E9837CC7-0390-4D0B-A3A4-FACC879CAA0B}"/>
                          </a:ext>
                        </a:extLst>
                      </p:cNvPr>
                      <p:cNvPicPr/>
                      <p:nvPr/>
                    </p:nvPicPr>
                    <p:blipFill>
                      <a:blip r:embed="rId9"/>
                      <a:stretch>
                        <a:fillRect/>
                      </a:stretch>
                    </p:blipFill>
                    <p:spPr>
                      <a:xfrm>
                        <a:off x="7820246" y="2178050"/>
                        <a:ext cx="2235200" cy="1450975"/>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61D1D140-5200-4AA7-83ED-8001CDD8B9C5}"/>
              </a:ext>
            </a:extLst>
          </p:cNvPr>
          <p:cNvGraphicFramePr>
            <a:graphicFrameLocks noChangeAspect="1"/>
          </p:cNvGraphicFramePr>
          <p:nvPr>
            <p:extLst>
              <p:ext uri="{D42A27DB-BD31-4B8C-83A1-F6EECF244321}">
                <p14:modId xmlns:p14="http://schemas.microsoft.com/office/powerpoint/2010/main" val="1537084968"/>
              </p:ext>
            </p:extLst>
          </p:nvPr>
        </p:nvGraphicFramePr>
        <p:xfrm>
          <a:off x="7852145" y="1176686"/>
          <a:ext cx="2235200" cy="393700"/>
        </p:xfrm>
        <a:graphic>
          <a:graphicData uri="http://schemas.openxmlformats.org/presentationml/2006/ole">
            <mc:AlternateContent xmlns:mc="http://schemas.openxmlformats.org/markup-compatibility/2006">
              <mc:Choice xmlns:v="urn:schemas-microsoft-com:vml" Requires="v">
                <p:oleObj spid="_x0000_s4115" name="Equation" r:id="rId10" imgW="1054080" imgH="253800" progId="Equation.DSMT4">
                  <p:embed/>
                </p:oleObj>
              </mc:Choice>
              <mc:Fallback>
                <p:oleObj name="Equation" r:id="rId10" imgW="1054080" imgH="253800" progId="Equation.DSMT4">
                  <p:embed/>
                  <p:pic>
                    <p:nvPicPr>
                      <p:cNvPr id="18" name="对象 17">
                        <a:extLst>
                          <a:ext uri="{FF2B5EF4-FFF2-40B4-BE49-F238E27FC236}">
                            <a16:creationId xmlns:a16="http://schemas.microsoft.com/office/drawing/2014/main" id="{4C108D82-11D8-4B79-8307-D7CD6F79EF2D}"/>
                          </a:ext>
                        </a:extLst>
                      </p:cNvPr>
                      <p:cNvPicPr/>
                      <p:nvPr/>
                    </p:nvPicPr>
                    <p:blipFill>
                      <a:blip r:embed="rId11"/>
                      <a:stretch>
                        <a:fillRect/>
                      </a:stretch>
                    </p:blipFill>
                    <p:spPr>
                      <a:xfrm>
                        <a:off x="7852145" y="1176686"/>
                        <a:ext cx="2235200" cy="393700"/>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67D49E0F-7E1F-4CC4-B9EC-E24F2602570F}"/>
              </a:ext>
            </a:extLst>
          </p:cNvPr>
          <p:cNvSpPr/>
          <p:nvPr/>
        </p:nvSpPr>
        <p:spPr>
          <a:xfrm>
            <a:off x="7921256" y="4208916"/>
            <a:ext cx="2052084" cy="38434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BB52F6F6-01BE-451A-8B86-46E84588E169}"/>
              </a:ext>
            </a:extLst>
          </p:cNvPr>
          <p:cNvSpPr/>
          <p:nvPr/>
        </p:nvSpPr>
        <p:spPr>
          <a:xfrm>
            <a:off x="10055446" y="4208916"/>
            <a:ext cx="449521" cy="1553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ABDC2971-B55E-485F-8382-21490B44E3B3}"/>
              </a:ext>
            </a:extLst>
          </p:cNvPr>
          <p:cNvSpPr/>
          <p:nvPr/>
        </p:nvSpPr>
        <p:spPr>
          <a:xfrm>
            <a:off x="10706984" y="4208916"/>
            <a:ext cx="412897" cy="38434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4A9CBB08-B0AA-4669-9B46-A411B1AA99D9}"/>
              </a:ext>
            </a:extLst>
          </p:cNvPr>
          <p:cNvSpPr/>
          <p:nvPr/>
        </p:nvSpPr>
        <p:spPr>
          <a:xfrm>
            <a:off x="8497777" y="2115954"/>
            <a:ext cx="449521" cy="155393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上 24">
            <a:extLst>
              <a:ext uri="{FF2B5EF4-FFF2-40B4-BE49-F238E27FC236}">
                <a16:creationId xmlns:a16="http://schemas.microsoft.com/office/drawing/2014/main" id="{0C7ABD1A-4BE0-4C52-9690-A6D1AEF014D7}"/>
              </a:ext>
            </a:extLst>
          </p:cNvPr>
          <p:cNvSpPr/>
          <p:nvPr/>
        </p:nvSpPr>
        <p:spPr>
          <a:xfrm>
            <a:off x="8612370" y="1602285"/>
            <a:ext cx="202018" cy="442612"/>
          </a:xfrm>
          <a:prstGeom prst="up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88B17EBE-32EB-4419-BF33-9E109F72B10A}"/>
              </a:ext>
            </a:extLst>
          </p:cNvPr>
          <p:cNvSpPr txBox="1"/>
          <p:nvPr/>
        </p:nvSpPr>
        <p:spPr>
          <a:xfrm>
            <a:off x="8835653" y="1673623"/>
            <a:ext cx="1881963" cy="307777"/>
          </a:xfrm>
          <a:prstGeom prst="rect">
            <a:avLst/>
          </a:prstGeom>
          <a:noFill/>
        </p:spPr>
        <p:txBody>
          <a:bodyPr wrap="square" rtlCol="0">
            <a:spAutoFit/>
          </a:bodyPr>
          <a:lstStyle/>
          <a:p>
            <a:r>
              <a:rPr lang="en-US" altLang="zh-CN" sz="1400" dirty="0">
                <a:solidFill>
                  <a:srgbClr val="FF0000"/>
                </a:solidFill>
              </a:rPr>
              <a:t>Mean, Min, Max</a:t>
            </a:r>
            <a:endParaRPr lang="zh-CN" altLang="en-US" sz="1400" dirty="0">
              <a:solidFill>
                <a:srgbClr val="FF0000"/>
              </a:solidFill>
            </a:endParaRPr>
          </a:p>
        </p:txBody>
      </p:sp>
    </p:spTree>
    <p:extLst>
      <p:ext uri="{BB962C8B-B14F-4D97-AF65-F5344CB8AC3E}">
        <p14:creationId xmlns:p14="http://schemas.microsoft.com/office/powerpoint/2010/main" val="55453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a:t>Position-aware Graph Neural  Networks</a:t>
            </a:r>
            <a:endParaRPr lang="en-US" dirty="0"/>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The Framework of P-GNNs</a:t>
            </a:r>
            <a:br>
              <a:rPr lang="en-US" altLang="zh-CN" dirty="0">
                <a:solidFill>
                  <a:srgbClr val="7030A0"/>
                </a:solidFill>
              </a:rPr>
            </a:br>
            <a:endParaRPr lang="en-US" dirty="0"/>
          </a:p>
        </p:txBody>
      </p:sp>
      <p:pic>
        <p:nvPicPr>
          <p:cNvPr id="8" name="图片 7">
            <a:extLst>
              <a:ext uri="{FF2B5EF4-FFF2-40B4-BE49-F238E27FC236}">
                <a16:creationId xmlns:a16="http://schemas.microsoft.com/office/drawing/2014/main" id="{B810C588-F950-4BDA-839D-EE480F1D144D}"/>
              </a:ext>
            </a:extLst>
          </p:cNvPr>
          <p:cNvPicPr>
            <a:picLocks noChangeAspect="1"/>
          </p:cNvPicPr>
          <p:nvPr/>
        </p:nvPicPr>
        <p:blipFill>
          <a:blip r:embed="rId2"/>
          <a:stretch>
            <a:fillRect/>
          </a:stretch>
        </p:blipFill>
        <p:spPr>
          <a:xfrm>
            <a:off x="679619" y="1187180"/>
            <a:ext cx="5008790" cy="5169170"/>
          </a:xfrm>
          <a:prstGeom prst="rect">
            <a:avLst/>
          </a:prstGeom>
        </p:spPr>
      </p:pic>
      <p:pic>
        <p:nvPicPr>
          <p:cNvPr id="16" name="图片 15">
            <a:extLst>
              <a:ext uri="{FF2B5EF4-FFF2-40B4-BE49-F238E27FC236}">
                <a16:creationId xmlns:a16="http://schemas.microsoft.com/office/drawing/2014/main" id="{12FB243C-AE13-4BD4-BA5E-6EF78932D27E}"/>
              </a:ext>
            </a:extLst>
          </p:cNvPr>
          <p:cNvPicPr>
            <a:picLocks noChangeAspect="1"/>
          </p:cNvPicPr>
          <p:nvPr/>
        </p:nvPicPr>
        <p:blipFill rotWithShape="1">
          <a:blip r:embed="rId3"/>
          <a:srcRect l="57514" t="2323" r="1840" b="45600"/>
          <a:stretch/>
        </p:blipFill>
        <p:spPr>
          <a:xfrm>
            <a:off x="6229181" y="2077952"/>
            <a:ext cx="5283200" cy="2702096"/>
          </a:xfrm>
          <a:prstGeom prst="rect">
            <a:avLst/>
          </a:prstGeom>
        </p:spPr>
      </p:pic>
    </p:spTree>
    <p:extLst>
      <p:ext uri="{BB962C8B-B14F-4D97-AF65-F5344CB8AC3E}">
        <p14:creationId xmlns:p14="http://schemas.microsoft.com/office/powerpoint/2010/main" val="46384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a:t>Position-aware Graph Neural  Networks</a:t>
            </a:r>
            <a:endParaRPr lang="en-US" dirty="0"/>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Anchor-set Selection</a:t>
            </a:r>
            <a:br>
              <a:rPr lang="en-US" altLang="zh-CN" dirty="0">
                <a:solidFill>
                  <a:srgbClr val="7030A0"/>
                </a:solidFill>
              </a:rPr>
            </a:br>
            <a:endParaRPr lang="en-US" dirty="0"/>
          </a:p>
        </p:txBody>
      </p:sp>
      <p:pic>
        <p:nvPicPr>
          <p:cNvPr id="2" name="图片 1">
            <a:extLst>
              <a:ext uri="{FF2B5EF4-FFF2-40B4-BE49-F238E27FC236}">
                <a16:creationId xmlns:a16="http://schemas.microsoft.com/office/drawing/2014/main" id="{0B7F0369-928E-4C43-B928-131C90B7B378}"/>
              </a:ext>
            </a:extLst>
          </p:cNvPr>
          <p:cNvPicPr>
            <a:picLocks noChangeAspect="1"/>
          </p:cNvPicPr>
          <p:nvPr/>
        </p:nvPicPr>
        <p:blipFill rotWithShape="1">
          <a:blip r:embed="rId2"/>
          <a:srcRect t="9671" r="-428" b="-1"/>
          <a:stretch/>
        </p:blipFill>
        <p:spPr>
          <a:xfrm>
            <a:off x="286188" y="1338564"/>
            <a:ext cx="6145738" cy="1316165"/>
          </a:xfrm>
          <a:prstGeom prst="rect">
            <a:avLst/>
          </a:prstGeom>
        </p:spPr>
      </p:pic>
      <p:pic>
        <p:nvPicPr>
          <p:cNvPr id="8" name="图片 7">
            <a:extLst>
              <a:ext uri="{FF2B5EF4-FFF2-40B4-BE49-F238E27FC236}">
                <a16:creationId xmlns:a16="http://schemas.microsoft.com/office/drawing/2014/main" id="{4210DB40-A43F-452B-AE58-1C03F6BCB18A}"/>
              </a:ext>
            </a:extLst>
          </p:cNvPr>
          <p:cNvPicPr>
            <a:picLocks noChangeAspect="1"/>
          </p:cNvPicPr>
          <p:nvPr/>
        </p:nvPicPr>
        <p:blipFill>
          <a:blip r:embed="rId3"/>
          <a:stretch>
            <a:fillRect/>
          </a:stretch>
        </p:blipFill>
        <p:spPr>
          <a:xfrm>
            <a:off x="443309" y="2959100"/>
            <a:ext cx="5950517" cy="3232149"/>
          </a:xfrm>
          <a:prstGeom prst="rect">
            <a:avLst/>
          </a:prstGeom>
        </p:spPr>
      </p:pic>
      <p:sp>
        <p:nvSpPr>
          <p:cNvPr id="9" name="箭头: 右 8">
            <a:extLst>
              <a:ext uri="{FF2B5EF4-FFF2-40B4-BE49-F238E27FC236}">
                <a16:creationId xmlns:a16="http://schemas.microsoft.com/office/drawing/2014/main" id="{467BF0D4-F161-458A-AA0C-27FD86B801D1}"/>
              </a:ext>
            </a:extLst>
          </p:cNvPr>
          <p:cNvSpPr/>
          <p:nvPr/>
        </p:nvSpPr>
        <p:spPr>
          <a:xfrm>
            <a:off x="6431926" y="1817569"/>
            <a:ext cx="622300" cy="14661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607D0CB-5DCE-47E3-8B39-DBFDC89A8194}"/>
              </a:ext>
            </a:extLst>
          </p:cNvPr>
          <p:cNvSpPr txBox="1"/>
          <p:nvPr/>
        </p:nvSpPr>
        <p:spPr>
          <a:xfrm>
            <a:off x="7245788" y="1633798"/>
            <a:ext cx="3556000"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Shows the existing of a low distortion embedding</a:t>
            </a:r>
            <a:endParaRPr lang="zh-CN" altLang="en-US" dirty="0"/>
          </a:p>
        </p:txBody>
      </p:sp>
      <p:sp>
        <p:nvSpPr>
          <p:cNvPr id="11" name="箭头: 右 10">
            <a:extLst>
              <a:ext uri="{FF2B5EF4-FFF2-40B4-BE49-F238E27FC236}">
                <a16:creationId xmlns:a16="http://schemas.microsoft.com/office/drawing/2014/main" id="{077C61AD-90D7-40DD-85AA-448ECE21C67F}"/>
              </a:ext>
            </a:extLst>
          </p:cNvPr>
          <p:cNvSpPr/>
          <p:nvPr/>
        </p:nvSpPr>
        <p:spPr>
          <a:xfrm>
            <a:off x="6431926" y="4171622"/>
            <a:ext cx="622300" cy="14661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E9DF67BB-95D8-4028-BDA9-5C029BE85094}"/>
                  </a:ext>
                </a:extLst>
              </p:cNvPr>
              <p:cNvSpPr txBox="1"/>
              <p:nvPr/>
            </p:nvSpPr>
            <p:spPr>
              <a:xfrm>
                <a:off x="7245788" y="4058288"/>
                <a:ext cx="4654112" cy="1200329"/>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𝑙𝑜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𝑔</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a:t>
                </a:r>
                <a:r>
                  <a:rPr lang="en-US" altLang="zh-CN" dirty="0"/>
                  <a:t>anchor-sets are needed the guarantee low distortion</a:t>
                </a:r>
              </a:p>
              <a:p>
                <a:pPr marL="285750" indent="-285750">
                  <a:buFont typeface="Arial" panose="020B0604020202020204" pitchFamily="34" charset="0"/>
                  <a:buChar char="•"/>
                </a:pPr>
                <a:r>
                  <a:rPr lang="en-US" altLang="zh-CN" dirty="0"/>
                  <a:t>These anchor-sets have sizes distributed exponentially</a:t>
                </a:r>
                <a:endParaRPr lang="zh-CN" altLang="en-US" dirty="0"/>
              </a:p>
            </p:txBody>
          </p:sp>
        </mc:Choice>
        <mc:Fallback>
          <p:sp>
            <p:nvSpPr>
              <p:cNvPr id="12" name="文本框 11">
                <a:extLst>
                  <a:ext uri="{FF2B5EF4-FFF2-40B4-BE49-F238E27FC236}">
                    <a16:creationId xmlns:a16="http://schemas.microsoft.com/office/drawing/2014/main" id="{E9DF67BB-95D8-4028-BDA9-5C029BE85094}"/>
                  </a:ext>
                </a:extLst>
              </p:cNvPr>
              <p:cNvSpPr txBox="1">
                <a:spLocks noRot="1" noChangeAspect="1" noMove="1" noResize="1" noEditPoints="1" noAdjustHandles="1" noChangeArrowheads="1" noChangeShapeType="1" noTextEdit="1"/>
              </p:cNvSpPr>
              <p:nvPr/>
            </p:nvSpPr>
            <p:spPr>
              <a:xfrm>
                <a:off x="7245788" y="4058288"/>
                <a:ext cx="4654112" cy="1200329"/>
              </a:xfrm>
              <a:prstGeom prst="rect">
                <a:avLst/>
              </a:prstGeom>
              <a:blipFill>
                <a:blip r:embed="rId4"/>
                <a:stretch>
                  <a:fillRect l="-917" t="-3046" b="-71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5951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a:t>Position-aware Graph Neural  Networks</a:t>
            </a:r>
            <a:endParaRPr lang="en-US" dirty="0"/>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Anchor-set Selection</a:t>
            </a:r>
            <a:br>
              <a:rPr lang="en-US" altLang="zh-CN" dirty="0">
                <a:solidFill>
                  <a:srgbClr val="7030A0"/>
                </a:solidFill>
              </a:rPr>
            </a:br>
            <a:endParaRPr lang="en-US" dirty="0"/>
          </a:p>
        </p:txBody>
      </p:sp>
      <p:sp>
        <p:nvSpPr>
          <p:cNvPr id="3" name="文本框 2">
            <a:extLst>
              <a:ext uri="{FF2B5EF4-FFF2-40B4-BE49-F238E27FC236}">
                <a16:creationId xmlns:a16="http://schemas.microsoft.com/office/drawing/2014/main" id="{183893A9-A8F1-4FD7-8512-32DC3389F9F5}"/>
              </a:ext>
            </a:extLst>
          </p:cNvPr>
          <p:cNvSpPr txBox="1"/>
          <p:nvPr/>
        </p:nvSpPr>
        <p:spPr>
          <a:xfrm>
            <a:off x="838199" y="1402965"/>
            <a:ext cx="9803209" cy="1938992"/>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dirty="0"/>
              <a:t>The intuition behind the sizes of anchor-sets</a:t>
            </a:r>
          </a:p>
          <a:p>
            <a:pPr marL="285750" indent="-285750">
              <a:buFont typeface="Wingdings" panose="05000000000000000000" pitchFamily="2" charset="2"/>
              <a:buChar char="l"/>
            </a:pPr>
            <a:endParaRPr lang="en-US" altLang="zh-CN" sz="2400" dirty="0"/>
          </a:p>
          <a:p>
            <a:pPr marL="800100" lvl="1" indent="-342900">
              <a:buFont typeface="Arial" panose="020B0604020202020204" pitchFamily="34" charset="0"/>
              <a:buChar char="•"/>
            </a:pPr>
            <a:r>
              <a:rPr lang="en-US" altLang="zh-CN" sz="2400" dirty="0"/>
              <a:t>Small anchor-sets provide positional information with high certainly</a:t>
            </a:r>
          </a:p>
          <a:p>
            <a:pPr lvl="1"/>
            <a:endParaRPr lang="en-US" altLang="zh-CN" sz="2400" dirty="0"/>
          </a:p>
          <a:p>
            <a:pPr marL="800100" lvl="1" indent="-342900">
              <a:buFont typeface="Arial" panose="020B0604020202020204" pitchFamily="34" charset="0"/>
              <a:buChar char="•"/>
            </a:pPr>
            <a:r>
              <a:rPr lang="en-US" altLang="zh-CN" sz="2400" dirty="0"/>
              <a:t>Large anchor-sets can result in high sample efficiency</a:t>
            </a:r>
            <a:endParaRPr lang="zh-CN" altLang="en-US" sz="2400" dirty="0"/>
          </a:p>
        </p:txBody>
      </p:sp>
      <p:pic>
        <p:nvPicPr>
          <p:cNvPr id="14" name="图片 13">
            <a:extLst>
              <a:ext uri="{FF2B5EF4-FFF2-40B4-BE49-F238E27FC236}">
                <a16:creationId xmlns:a16="http://schemas.microsoft.com/office/drawing/2014/main" id="{72D2980F-BFBB-461A-B9BA-1AD7CFCDAEFC}"/>
              </a:ext>
            </a:extLst>
          </p:cNvPr>
          <p:cNvPicPr>
            <a:picLocks noChangeAspect="1"/>
          </p:cNvPicPr>
          <p:nvPr/>
        </p:nvPicPr>
        <p:blipFill rotWithShape="1">
          <a:blip r:embed="rId2"/>
          <a:srcRect l="10318" t="26455" r="61587" b="40952"/>
          <a:stretch/>
        </p:blipFill>
        <p:spPr>
          <a:xfrm>
            <a:off x="4089401" y="3264558"/>
            <a:ext cx="3519713" cy="3062350"/>
          </a:xfrm>
          <a:prstGeom prst="rect">
            <a:avLst/>
          </a:prstGeom>
        </p:spPr>
      </p:pic>
      <p:sp>
        <p:nvSpPr>
          <p:cNvPr id="15" name="椭圆 14">
            <a:extLst>
              <a:ext uri="{FF2B5EF4-FFF2-40B4-BE49-F238E27FC236}">
                <a16:creationId xmlns:a16="http://schemas.microsoft.com/office/drawing/2014/main" id="{4D6A7194-4F4A-449F-8CAF-DCD6B963896A}"/>
              </a:ext>
            </a:extLst>
          </p:cNvPr>
          <p:cNvSpPr/>
          <p:nvPr/>
        </p:nvSpPr>
        <p:spPr>
          <a:xfrm>
            <a:off x="3889829" y="5297714"/>
            <a:ext cx="1335314" cy="696686"/>
          </a:xfrm>
          <a:prstGeom prst="ellipse">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AB264C1-F872-4DF5-ABB9-138BB2F3DB29}"/>
              </a:ext>
            </a:extLst>
          </p:cNvPr>
          <p:cNvSpPr/>
          <p:nvPr/>
        </p:nvSpPr>
        <p:spPr>
          <a:xfrm>
            <a:off x="5323117" y="3392757"/>
            <a:ext cx="2184399" cy="3062350"/>
          </a:xfrm>
          <a:prstGeom prst="ellipse">
            <a:avLst/>
          </a:prstGeom>
          <a:noFill/>
          <a:ln w="25400">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15669AC-C21E-4BEF-BF55-2B38B0254548}"/>
              </a:ext>
            </a:extLst>
          </p:cNvPr>
          <p:cNvSpPr txBox="1"/>
          <p:nvPr/>
        </p:nvSpPr>
        <p:spPr>
          <a:xfrm>
            <a:off x="2862942" y="5455123"/>
            <a:ext cx="1436915" cy="369332"/>
          </a:xfrm>
          <a:prstGeom prst="rect">
            <a:avLst/>
          </a:prstGeom>
          <a:noFill/>
        </p:spPr>
        <p:txBody>
          <a:bodyPr wrap="square" rtlCol="0">
            <a:spAutoFit/>
          </a:bodyPr>
          <a:lstStyle/>
          <a:p>
            <a:r>
              <a:rPr lang="en-US" altLang="zh-CN" dirty="0">
                <a:solidFill>
                  <a:srgbClr val="FF0000"/>
                </a:solidFill>
              </a:rPr>
              <a:t>small set</a:t>
            </a:r>
            <a:endParaRPr lang="zh-CN" altLang="en-US" dirty="0">
              <a:solidFill>
                <a:srgbClr val="FF0000"/>
              </a:solidFill>
            </a:endParaRPr>
          </a:p>
        </p:txBody>
      </p:sp>
      <p:sp>
        <p:nvSpPr>
          <p:cNvPr id="18" name="文本框 17">
            <a:extLst>
              <a:ext uri="{FF2B5EF4-FFF2-40B4-BE49-F238E27FC236}">
                <a16:creationId xmlns:a16="http://schemas.microsoft.com/office/drawing/2014/main" id="{CFF156CE-1E6E-4D68-8791-3B057314EA82}"/>
              </a:ext>
            </a:extLst>
          </p:cNvPr>
          <p:cNvSpPr txBox="1"/>
          <p:nvPr/>
        </p:nvSpPr>
        <p:spPr>
          <a:xfrm>
            <a:off x="7507516" y="4600024"/>
            <a:ext cx="1436915" cy="369332"/>
          </a:xfrm>
          <a:prstGeom prst="rect">
            <a:avLst/>
          </a:prstGeom>
          <a:noFill/>
        </p:spPr>
        <p:txBody>
          <a:bodyPr wrap="square" rtlCol="0">
            <a:spAutoFit/>
          </a:bodyPr>
          <a:lstStyle/>
          <a:p>
            <a:r>
              <a:rPr lang="en-US" altLang="zh-CN" dirty="0">
                <a:solidFill>
                  <a:srgbClr val="446231"/>
                </a:solidFill>
              </a:rPr>
              <a:t>large set</a:t>
            </a:r>
            <a:endParaRPr lang="zh-CN" altLang="en-US" dirty="0">
              <a:solidFill>
                <a:srgbClr val="446231"/>
              </a:solidFill>
            </a:endParaRPr>
          </a:p>
        </p:txBody>
      </p:sp>
    </p:spTree>
    <p:extLst>
      <p:ext uri="{BB962C8B-B14F-4D97-AF65-F5344CB8AC3E}">
        <p14:creationId xmlns:p14="http://schemas.microsoft.com/office/powerpoint/2010/main" val="3132633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a:t>Position-aware Graph Neural  Networks</a:t>
            </a:r>
            <a:endParaRPr lang="en-US" dirty="0"/>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Design decision for P-GNNs</a:t>
            </a:r>
            <a:br>
              <a:rPr lang="en-US" altLang="zh-CN" dirty="0">
                <a:solidFill>
                  <a:srgbClr val="7030A0"/>
                </a:solidFill>
              </a:rPr>
            </a:br>
            <a:endParaRPr lang="en-US" dirty="0"/>
          </a:p>
        </p:txBody>
      </p:sp>
      <mc:AlternateContent xmlns:mc="http://schemas.openxmlformats.org/markup-compatibility/2006">
        <mc:Choice xmlns:a14="http://schemas.microsoft.com/office/drawing/2010/main" Requires="a14">
          <p:sp>
            <p:nvSpPr>
              <p:cNvPr id="16" name="Title 1">
                <a:extLst>
                  <a:ext uri="{FF2B5EF4-FFF2-40B4-BE49-F238E27FC236}">
                    <a16:creationId xmlns:a16="http://schemas.microsoft.com/office/drawing/2014/main" id="{0ED3B779-9FCC-4B8D-AD2C-7910EFE7D681}"/>
                  </a:ext>
                </a:extLst>
              </p:cNvPr>
              <p:cNvSpPr txBox="1">
                <a:spLocks/>
              </p:cNvSpPr>
              <p:nvPr/>
            </p:nvSpPr>
            <p:spPr>
              <a:xfrm>
                <a:off x="522758" y="1336822"/>
                <a:ext cx="52167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l"/>
                </a:pPr>
                <a:r>
                  <a:rPr lang="en-US" altLang="zh-CN" sz="2400" dirty="0">
                    <a:solidFill>
                      <a:schemeClr val="tx1"/>
                    </a:solidFill>
                    <a:latin typeface="+mn-lt"/>
                  </a:rPr>
                  <a:t>Message Computation Function </a:t>
                </a:r>
                <a14:m>
                  <m:oMath xmlns:m="http://schemas.openxmlformats.org/officeDocument/2006/math">
                    <m:r>
                      <a:rPr lang="en-US" altLang="zh-CN" sz="2400" i="1" smtClean="0">
                        <a:solidFill>
                          <a:schemeClr val="tx1"/>
                        </a:solidFill>
                        <a:latin typeface="+mn-lt"/>
                      </a:rPr>
                      <m:t>𝐹</m:t>
                    </m:r>
                  </m:oMath>
                </a14:m>
                <a:br>
                  <a:rPr lang="en-US" altLang="zh-CN" dirty="0">
                    <a:solidFill>
                      <a:srgbClr val="7030A0"/>
                    </a:solidFill>
                  </a:rPr>
                </a:br>
                <a:endParaRPr lang="en-US" dirty="0"/>
              </a:p>
            </p:txBody>
          </p:sp>
        </mc:Choice>
        <mc:Fallback>
          <p:sp>
            <p:nvSpPr>
              <p:cNvPr id="16" name="Title 1">
                <a:extLst>
                  <a:ext uri="{FF2B5EF4-FFF2-40B4-BE49-F238E27FC236}">
                    <a16:creationId xmlns:a16="http://schemas.microsoft.com/office/drawing/2014/main" id="{0ED3B779-9FCC-4B8D-AD2C-7910EFE7D681}"/>
                  </a:ext>
                </a:extLst>
              </p:cNvPr>
              <p:cNvSpPr txBox="1">
                <a:spLocks noRot="1" noChangeAspect="1" noMove="1" noResize="1" noEditPoints="1" noAdjustHandles="1" noChangeArrowheads="1" noChangeShapeType="1" noTextEdit="1"/>
              </p:cNvSpPr>
              <p:nvPr/>
            </p:nvSpPr>
            <p:spPr>
              <a:xfrm>
                <a:off x="522758" y="1336822"/>
                <a:ext cx="5216757" cy="1325563"/>
              </a:xfrm>
              <a:prstGeom prst="rect">
                <a:avLst/>
              </a:prstGeom>
              <a:blipFill>
                <a:blip r:embed="rId3"/>
                <a:stretch>
                  <a:fillRect l="-16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Title 1">
                <a:extLst>
                  <a:ext uri="{FF2B5EF4-FFF2-40B4-BE49-F238E27FC236}">
                    <a16:creationId xmlns:a16="http://schemas.microsoft.com/office/drawing/2014/main" id="{ACB1AC71-7113-4383-A1E9-24892BE36383}"/>
                  </a:ext>
                </a:extLst>
              </p:cNvPr>
              <p:cNvSpPr txBox="1">
                <a:spLocks/>
              </p:cNvSpPr>
              <p:nvPr/>
            </p:nvSpPr>
            <p:spPr>
              <a:xfrm>
                <a:off x="522758" y="4036908"/>
                <a:ext cx="557324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l"/>
                </a:pPr>
                <a:r>
                  <a:rPr lang="en-US" altLang="zh-CN" sz="2400" dirty="0">
                    <a:solidFill>
                      <a:schemeClr val="tx1"/>
                    </a:solidFill>
                    <a:latin typeface="+mn-lt"/>
                  </a:rPr>
                  <a:t>Message Aggregation Functions </a:t>
                </a:r>
                <a14:m>
                  <m:oMath xmlns:m="http://schemas.openxmlformats.org/officeDocument/2006/math">
                    <m:r>
                      <a:rPr lang="en-US" altLang="zh-CN" sz="2400" i="1" smtClean="0">
                        <a:solidFill>
                          <a:schemeClr val="tx1"/>
                        </a:solidFill>
                        <a:latin typeface="+mn-lt"/>
                      </a:rPr>
                      <m:t>𝐴𝐺𝐺</m:t>
                    </m:r>
                  </m:oMath>
                </a14:m>
                <a:br>
                  <a:rPr lang="en-US" altLang="zh-CN" dirty="0">
                    <a:solidFill>
                      <a:srgbClr val="7030A0"/>
                    </a:solidFill>
                  </a:rPr>
                </a:br>
                <a:endParaRPr lang="en-US" dirty="0"/>
              </a:p>
            </p:txBody>
          </p:sp>
        </mc:Choice>
        <mc:Fallback>
          <p:sp>
            <p:nvSpPr>
              <p:cNvPr id="17" name="Title 1">
                <a:extLst>
                  <a:ext uri="{FF2B5EF4-FFF2-40B4-BE49-F238E27FC236}">
                    <a16:creationId xmlns:a16="http://schemas.microsoft.com/office/drawing/2014/main" id="{ACB1AC71-7113-4383-A1E9-24892BE36383}"/>
                  </a:ext>
                </a:extLst>
              </p:cNvPr>
              <p:cNvSpPr txBox="1">
                <a:spLocks noRot="1" noChangeAspect="1" noMove="1" noResize="1" noEditPoints="1" noAdjustHandles="1" noChangeArrowheads="1" noChangeShapeType="1" noTextEdit="1"/>
              </p:cNvSpPr>
              <p:nvPr/>
            </p:nvSpPr>
            <p:spPr>
              <a:xfrm>
                <a:off x="522758" y="4036908"/>
                <a:ext cx="5573242" cy="1325563"/>
              </a:xfrm>
              <a:prstGeom prst="rect">
                <a:avLst/>
              </a:prstGeom>
              <a:blipFill>
                <a:blip r:embed="rId4"/>
                <a:stretch>
                  <a:fillRect l="-1532"/>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FE03E1A-6575-4FB2-8293-36552D2CACE2}"/>
              </a:ext>
            </a:extLst>
          </p:cNvPr>
          <p:cNvPicPr>
            <a:picLocks noChangeAspect="1"/>
          </p:cNvPicPr>
          <p:nvPr/>
        </p:nvPicPr>
        <p:blipFill>
          <a:blip r:embed="rId5"/>
          <a:stretch>
            <a:fillRect/>
          </a:stretch>
        </p:blipFill>
        <p:spPr>
          <a:xfrm>
            <a:off x="6572946" y="1674887"/>
            <a:ext cx="4962525" cy="1504950"/>
          </a:xfrm>
          <a:prstGeom prst="rect">
            <a:avLst/>
          </a:prstGeom>
        </p:spPr>
      </p:pic>
      <p:graphicFrame>
        <p:nvGraphicFramePr>
          <p:cNvPr id="18" name="对象 17">
            <a:extLst>
              <a:ext uri="{FF2B5EF4-FFF2-40B4-BE49-F238E27FC236}">
                <a16:creationId xmlns:a16="http://schemas.microsoft.com/office/drawing/2014/main" id="{8E8C9906-2354-4F31-8A21-162B5D1B181D}"/>
              </a:ext>
            </a:extLst>
          </p:cNvPr>
          <p:cNvGraphicFramePr>
            <a:graphicFrameLocks noChangeAspect="1"/>
          </p:cNvGraphicFramePr>
          <p:nvPr>
            <p:extLst>
              <p:ext uri="{D42A27DB-BD31-4B8C-83A1-F6EECF244321}">
                <p14:modId xmlns:p14="http://schemas.microsoft.com/office/powerpoint/2010/main" val="3353121506"/>
              </p:ext>
            </p:extLst>
          </p:nvPr>
        </p:nvGraphicFramePr>
        <p:xfrm>
          <a:off x="1075206" y="3363320"/>
          <a:ext cx="5043297" cy="423806"/>
        </p:xfrm>
        <a:graphic>
          <a:graphicData uri="http://schemas.openxmlformats.org/presentationml/2006/ole">
            <mc:AlternateContent xmlns:mc="http://schemas.openxmlformats.org/markup-compatibility/2006">
              <mc:Choice xmlns:v="urn:schemas-microsoft-com:vml" Requires="v">
                <p:oleObj spid="_x0000_s5130" name="Equation" r:id="rId6" imgW="3022560" imgH="253800" progId="Equation.DSMT4">
                  <p:embed/>
                </p:oleObj>
              </mc:Choice>
              <mc:Fallback>
                <p:oleObj name="Equation" r:id="rId6" imgW="3022560" imgH="253800" progId="Equation.DSMT4">
                  <p:embed/>
                  <p:pic>
                    <p:nvPicPr>
                      <p:cNvPr id="0" name=""/>
                      <p:cNvPicPr/>
                      <p:nvPr/>
                    </p:nvPicPr>
                    <p:blipFill>
                      <a:blip r:embed="rId7"/>
                      <a:stretch>
                        <a:fillRect/>
                      </a:stretch>
                    </p:blipFill>
                    <p:spPr>
                      <a:xfrm>
                        <a:off x="1075206" y="3363320"/>
                        <a:ext cx="5043297" cy="423806"/>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F62439B5-DF44-4DA6-AC66-EB4911D4F32A}"/>
              </a:ext>
            </a:extLst>
          </p:cNvPr>
          <p:cNvGraphicFramePr>
            <a:graphicFrameLocks noChangeAspect="1"/>
          </p:cNvGraphicFramePr>
          <p:nvPr>
            <p:extLst>
              <p:ext uri="{D42A27DB-BD31-4B8C-83A1-F6EECF244321}">
                <p14:modId xmlns:p14="http://schemas.microsoft.com/office/powerpoint/2010/main" val="3717095733"/>
              </p:ext>
            </p:extLst>
          </p:nvPr>
        </p:nvGraphicFramePr>
        <p:xfrm>
          <a:off x="5384800" y="3251200"/>
          <a:ext cx="914400" cy="198438"/>
        </p:xfrm>
        <a:graphic>
          <a:graphicData uri="http://schemas.openxmlformats.org/presentationml/2006/ole">
            <mc:AlternateContent xmlns:mc="http://schemas.openxmlformats.org/markup-compatibility/2006">
              <mc:Choice xmlns:v="urn:schemas-microsoft-com:vml" Requires="v">
                <p:oleObj spid="_x0000_s5131" name="Equation" r:id="rId8" imgW="914400" imgH="198720" progId="Equation.DSMT4">
                  <p:embed/>
                </p:oleObj>
              </mc:Choice>
              <mc:Fallback>
                <p:oleObj name="Equation" r:id="rId8" imgW="914400" imgH="198720" progId="Equation.DSMT4">
                  <p:embed/>
                  <p:pic>
                    <p:nvPicPr>
                      <p:cNvPr id="0" name=""/>
                      <p:cNvPicPr/>
                      <p:nvPr/>
                    </p:nvPicPr>
                    <p:blipFill>
                      <a:blip r:embed="rId9"/>
                      <a:stretch>
                        <a:fillRect/>
                      </a:stretch>
                    </p:blipFill>
                    <p:spPr>
                      <a:xfrm>
                        <a:off x="5384800" y="3251200"/>
                        <a:ext cx="914400" cy="198438"/>
                      </a:xfrm>
                      <a:prstGeom prst="rect">
                        <a:avLst/>
                      </a:prstGeom>
                    </p:spPr>
                  </p:pic>
                </p:oleObj>
              </mc:Fallback>
            </mc:AlternateContent>
          </a:graphicData>
        </a:graphic>
      </p:graphicFrame>
      <p:pic>
        <p:nvPicPr>
          <p:cNvPr id="22" name="图片 21">
            <a:extLst>
              <a:ext uri="{FF2B5EF4-FFF2-40B4-BE49-F238E27FC236}">
                <a16:creationId xmlns:a16="http://schemas.microsoft.com/office/drawing/2014/main" id="{6E708C9B-4509-4876-8A7B-14918A190840}"/>
              </a:ext>
            </a:extLst>
          </p:cNvPr>
          <p:cNvPicPr>
            <a:picLocks noChangeAspect="1"/>
          </p:cNvPicPr>
          <p:nvPr/>
        </p:nvPicPr>
        <p:blipFill>
          <a:blip r:embed="rId10"/>
          <a:stretch>
            <a:fillRect/>
          </a:stretch>
        </p:blipFill>
        <p:spPr>
          <a:xfrm>
            <a:off x="972603" y="1867860"/>
            <a:ext cx="3798314" cy="685107"/>
          </a:xfrm>
          <a:prstGeom prst="rect">
            <a:avLst/>
          </a:prstGeom>
        </p:spPr>
      </p:pic>
      <p:pic>
        <p:nvPicPr>
          <p:cNvPr id="23" name="图片 22">
            <a:extLst>
              <a:ext uri="{FF2B5EF4-FFF2-40B4-BE49-F238E27FC236}">
                <a16:creationId xmlns:a16="http://schemas.microsoft.com/office/drawing/2014/main" id="{EEEDE635-2308-4511-877F-00293778C7DE}"/>
              </a:ext>
            </a:extLst>
          </p:cNvPr>
          <p:cNvPicPr>
            <a:picLocks noChangeAspect="1"/>
          </p:cNvPicPr>
          <p:nvPr/>
        </p:nvPicPr>
        <p:blipFill>
          <a:blip r:embed="rId11"/>
          <a:stretch>
            <a:fillRect/>
          </a:stretch>
        </p:blipFill>
        <p:spPr>
          <a:xfrm>
            <a:off x="1198284" y="2696386"/>
            <a:ext cx="1688810" cy="406565"/>
          </a:xfrm>
          <a:prstGeom prst="rect">
            <a:avLst/>
          </a:prstGeom>
        </p:spPr>
      </p:pic>
      <p:graphicFrame>
        <p:nvGraphicFramePr>
          <p:cNvPr id="24" name="对象 23">
            <a:extLst>
              <a:ext uri="{FF2B5EF4-FFF2-40B4-BE49-F238E27FC236}">
                <a16:creationId xmlns:a16="http://schemas.microsoft.com/office/drawing/2014/main" id="{14588DCE-18A2-4A32-A6F1-AE6FA575991A}"/>
              </a:ext>
            </a:extLst>
          </p:cNvPr>
          <p:cNvGraphicFramePr>
            <a:graphicFrameLocks noChangeAspect="1"/>
          </p:cNvGraphicFramePr>
          <p:nvPr>
            <p:extLst>
              <p:ext uri="{D42A27DB-BD31-4B8C-83A1-F6EECF244321}">
                <p14:modId xmlns:p14="http://schemas.microsoft.com/office/powerpoint/2010/main" val="2375575916"/>
              </p:ext>
            </p:extLst>
          </p:nvPr>
        </p:nvGraphicFramePr>
        <p:xfrm>
          <a:off x="1075207" y="4847642"/>
          <a:ext cx="2963394" cy="367552"/>
        </p:xfrm>
        <a:graphic>
          <a:graphicData uri="http://schemas.openxmlformats.org/presentationml/2006/ole">
            <mc:AlternateContent xmlns:mc="http://schemas.openxmlformats.org/markup-compatibility/2006">
              <mc:Choice xmlns:v="urn:schemas-microsoft-com:vml" Requires="v">
                <p:oleObj spid="_x0000_s5132" name="Equation" r:id="rId12" imgW="1638000" imgH="203040" progId="Equation.DSMT4">
                  <p:embed/>
                </p:oleObj>
              </mc:Choice>
              <mc:Fallback>
                <p:oleObj name="Equation" r:id="rId12" imgW="1638000" imgH="203040" progId="Equation.DSMT4">
                  <p:embed/>
                  <p:pic>
                    <p:nvPicPr>
                      <p:cNvPr id="0" name=""/>
                      <p:cNvPicPr/>
                      <p:nvPr/>
                    </p:nvPicPr>
                    <p:blipFill>
                      <a:blip r:embed="rId13"/>
                      <a:stretch>
                        <a:fillRect/>
                      </a:stretch>
                    </p:blipFill>
                    <p:spPr>
                      <a:xfrm>
                        <a:off x="1075207" y="4847642"/>
                        <a:ext cx="2963394" cy="367552"/>
                      </a:xfrm>
                      <a:prstGeom prst="rect">
                        <a:avLst/>
                      </a:prstGeom>
                    </p:spPr>
                  </p:pic>
                </p:oleObj>
              </mc:Fallback>
            </mc:AlternateContent>
          </a:graphicData>
        </a:graphic>
      </p:graphicFrame>
      <p:pic>
        <p:nvPicPr>
          <p:cNvPr id="25" name="图片 24">
            <a:extLst>
              <a:ext uri="{FF2B5EF4-FFF2-40B4-BE49-F238E27FC236}">
                <a16:creationId xmlns:a16="http://schemas.microsoft.com/office/drawing/2014/main" id="{5B908F24-DA85-46C8-AD3D-A58756286237}"/>
              </a:ext>
            </a:extLst>
          </p:cNvPr>
          <p:cNvPicPr>
            <a:picLocks noChangeAspect="1"/>
          </p:cNvPicPr>
          <p:nvPr/>
        </p:nvPicPr>
        <p:blipFill rotWithShape="1">
          <a:blip r:embed="rId14"/>
          <a:srcRect l="57514" t="2323" r="1840" b="45600"/>
          <a:stretch/>
        </p:blipFill>
        <p:spPr>
          <a:xfrm>
            <a:off x="6943557" y="3465476"/>
            <a:ext cx="4535327" cy="2319596"/>
          </a:xfrm>
          <a:prstGeom prst="rect">
            <a:avLst/>
          </a:prstGeom>
        </p:spPr>
      </p:pic>
    </p:spTree>
    <p:extLst>
      <p:ext uri="{BB962C8B-B14F-4D97-AF65-F5344CB8AC3E}">
        <p14:creationId xmlns:p14="http://schemas.microsoft.com/office/powerpoint/2010/main" val="112268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48C2-79C3-4446-B2B5-DB58D1B8E4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0EA5E3-ED34-0F41-B914-3D5FC34FC8BE}"/>
              </a:ext>
            </a:extLst>
          </p:cNvPr>
          <p:cNvSpPr>
            <a:spLocks noGrp="1"/>
          </p:cNvSpPr>
          <p:nvPr>
            <p:ph idx="1"/>
          </p:nvPr>
        </p:nvSpPr>
        <p:spPr/>
        <p:txBody>
          <a:bodyPr/>
          <a:lstStyle/>
          <a:p>
            <a:r>
              <a:rPr lang="en-US" dirty="0">
                <a:solidFill>
                  <a:schemeClr val="bg1">
                    <a:lumMod val="50000"/>
                  </a:schemeClr>
                </a:solidFill>
              </a:rPr>
              <a:t>Preliminaries &amp; Motivation</a:t>
            </a:r>
          </a:p>
          <a:p>
            <a:r>
              <a:rPr lang="en-US" dirty="0">
                <a:solidFill>
                  <a:schemeClr val="bg1">
                    <a:lumMod val="50000"/>
                  </a:schemeClr>
                </a:solidFill>
              </a:rPr>
              <a:t>Proposed Approach</a:t>
            </a:r>
          </a:p>
          <a:p>
            <a:r>
              <a:rPr lang="en-US" dirty="0">
                <a:solidFill>
                  <a:srgbClr val="7030A0"/>
                </a:solidFill>
              </a:rPr>
              <a:t>Theoretical Analysis</a:t>
            </a:r>
          </a:p>
          <a:p>
            <a:r>
              <a:rPr lang="en-US" dirty="0">
                <a:solidFill>
                  <a:schemeClr val="bg1">
                    <a:lumMod val="50000"/>
                  </a:schemeClr>
                </a:solidFill>
              </a:rPr>
              <a:t>Experiments</a:t>
            </a:r>
          </a:p>
          <a:p>
            <a:r>
              <a:rPr lang="en-US" dirty="0">
                <a:solidFill>
                  <a:schemeClr val="bg1">
                    <a:lumMod val="50000"/>
                  </a:schemeClr>
                </a:solidFill>
              </a:rPr>
              <a:t>Conclusion</a:t>
            </a:r>
          </a:p>
        </p:txBody>
      </p:sp>
      <p:sp>
        <p:nvSpPr>
          <p:cNvPr id="6" name="Date Placeholder 4">
            <a:extLst>
              <a:ext uri="{FF2B5EF4-FFF2-40B4-BE49-F238E27FC236}">
                <a16:creationId xmlns:a16="http://schemas.microsoft.com/office/drawing/2014/main" id="{42598C0B-01EE-4F3E-B742-58B43E89B194}"/>
              </a:ext>
            </a:extLst>
          </p:cNvPr>
          <p:cNvSpPr>
            <a:spLocks noGrp="1"/>
          </p:cNvSpPr>
          <p:nvPr>
            <p:ph type="dt" sz="half" idx="10"/>
          </p:nvPr>
        </p:nvSpPr>
        <p:spPr>
          <a:xfrm>
            <a:off x="838200" y="6356350"/>
            <a:ext cx="2743200" cy="365125"/>
          </a:xfrm>
        </p:spPr>
        <p:txBody>
          <a:bodyPr/>
          <a:lstStyle/>
          <a:p>
            <a:fld id="{BBDAABC9-E03D-40E0-BB45-216098582E1C}" type="datetime1">
              <a:rPr lang="zh-CN" altLang="en-US" smtClean="0"/>
              <a:t>2019/12/17</a:t>
            </a:fld>
            <a:endParaRPr lang="en-US" dirty="0"/>
          </a:p>
        </p:txBody>
      </p:sp>
      <p:sp>
        <p:nvSpPr>
          <p:cNvPr id="7" name="Footer Placeholder 5">
            <a:extLst>
              <a:ext uri="{FF2B5EF4-FFF2-40B4-BE49-F238E27FC236}">
                <a16:creationId xmlns:a16="http://schemas.microsoft.com/office/drawing/2014/main" id="{DA80E4ED-FE2C-4951-9BB2-694DB0DDA52E}"/>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spTree>
    <p:extLst>
      <p:ext uri="{BB962C8B-B14F-4D97-AF65-F5344CB8AC3E}">
        <p14:creationId xmlns:p14="http://schemas.microsoft.com/office/powerpoint/2010/main" val="197533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6CF1-E63E-5744-9B2F-D8442E668AEE}"/>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Connection to Existing GNNs</a:t>
            </a:r>
            <a:br>
              <a:rPr lang="en-US" altLang="zh-CN" dirty="0">
                <a:solidFill>
                  <a:srgbClr val="7030A0"/>
                </a:solidFill>
              </a:rPr>
            </a:br>
            <a:endParaRPr lang="en-US" dirty="0"/>
          </a:p>
        </p:txBody>
      </p:sp>
      <p:sp>
        <p:nvSpPr>
          <p:cNvPr id="7" name="Date Placeholder 4">
            <a:extLst>
              <a:ext uri="{FF2B5EF4-FFF2-40B4-BE49-F238E27FC236}">
                <a16:creationId xmlns:a16="http://schemas.microsoft.com/office/drawing/2014/main" id="{69037893-3AEB-4C9D-A1F0-7310A73B10EE}"/>
              </a:ext>
            </a:extLst>
          </p:cNvPr>
          <p:cNvSpPr>
            <a:spLocks noGrp="1"/>
          </p:cNvSpPr>
          <p:nvPr>
            <p:ph type="dt" sz="half" idx="10"/>
          </p:nvPr>
        </p:nvSpPr>
        <p:spPr>
          <a:xfrm>
            <a:off x="838200" y="6356350"/>
            <a:ext cx="2743200" cy="365125"/>
          </a:xfrm>
        </p:spPr>
        <p:txBody>
          <a:bodyPr/>
          <a:lstStyle/>
          <a:p>
            <a:fld id="{567281A7-DAE4-4F87-9665-E028AA95CA7A}" type="datetime1">
              <a:rPr lang="zh-CN" altLang="en-US" smtClean="0"/>
              <a:t>2019/12/17</a:t>
            </a:fld>
            <a:endParaRPr lang="en-US" dirty="0"/>
          </a:p>
        </p:txBody>
      </p:sp>
      <p:sp>
        <p:nvSpPr>
          <p:cNvPr id="8" name="Footer Placeholder 5">
            <a:extLst>
              <a:ext uri="{FF2B5EF4-FFF2-40B4-BE49-F238E27FC236}">
                <a16:creationId xmlns:a16="http://schemas.microsoft.com/office/drawing/2014/main" id="{FE30740A-1938-443D-9740-998D243B4DBD}"/>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cxnSp>
        <p:nvCxnSpPr>
          <p:cNvPr id="9" name="直接连接符 8">
            <a:extLst>
              <a:ext uri="{FF2B5EF4-FFF2-40B4-BE49-F238E27FC236}">
                <a16:creationId xmlns:a16="http://schemas.microsoft.com/office/drawing/2014/main" id="{C0CD40EA-8ECB-4F85-B7DD-D755A8D08566}"/>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DC6DFFDD-2120-4E24-8772-4D21A3AEF265}"/>
              </a:ext>
            </a:extLst>
          </p:cNvPr>
          <p:cNvPicPr>
            <a:picLocks noChangeAspect="1"/>
          </p:cNvPicPr>
          <p:nvPr/>
        </p:nvPicPr>
        <p:blipFill>
          <a:blip r:embed="rId3"/>
          <a:stretch>
            <a:fillRect/>
          </a:stretch>
        </p:blipFill>
        <p:spPr>
          <a:xfrm>
            <a:off x="636393" y="1350334"/>
            <a:ext cx="3914261" cy="3529105"/>
          </a:xfrm>
          <a:prstGeom prst="rect">
            <a:avLst/>
          </a:prstGeom>
        </p:spPr>
      </p:pic>
      <p:sp>
        <p:nvSpPr>
          <p:cNvPr id="11" name="文本框 10">
            <a:extLst>
              <a:ext uri="{FF2B5EF4-FFF2-40B4-BE49-F238E27FC236}">
                <a16:creationId xmlns:a16="http://schemas.microsoft.com/office/drawing/2014/main" id="{A6F3787A-6E71-45E0-80AF-F3C0AB038EAC}"/>
              </a:ext>
            </a:extLst>
          </p:cNvPr>
          <p:cNvSpPr txBox="1"/>
          <p:nvPr/>
        </p:nvSpPr>
        <p:spPr>
          <a:xfrm>
            <a:off x="1541724" y="5167423"/>
            <a:ext cx="2424223" cy="523220"/>
          </a:xfrm>
          <a:prstGeom prst="rect">
            <a:avLst/>
          </a:prstGeom>
          <a:noFill/>
        </p:spPr>
        <p:txBody>
          <a:bodyPr wrap="square" rtlCol="0">
            <a:spAutoFit/>
          </a:bodyPr>
          <a:lstStyle/>
          <a:p>
            <a:pPr marL="342900" indent="-342900">
              <a:buFont typeface="+mj-lt"/>
              <a:buAutoNum type="alphaLcParenR"/>
            </a:pPr>
            <a:r>
              <a:rPr lang="en-US" altLang="zh-CN" sz="1400" b="1" dirty="0"/>
              <a:t>        GraphSAGE</a:t>
            </a:r>
          </a:p>
          <a:p>
            <a:r>
              <a:rPr lang="zh-CN" altLang="en-US" sz="1400" b="1" dirty="0"/>
              <a:t>（</a:t>
            </a:r>
            <a:r>
              <a:rPr lang="en-US" altLang="zh-CN" sz="1400" b="1" dirty="0"/>
              <a:t>stochastic neighbourhood</a:t>
            </a:r>
            <a:r>
              <a:rPr lang="zh-CN" altLang="en-US" sz="1400" b="1" dirty="0"/>
              <a:t>）</a:t>
            </a:r>
          </a:p>
        </p:txBody>
      </p:sp>
      <p:pic>
        <p:nvPicPr>
          <p:cNvPr id="12" name="图片 11">
            <a:extLst>
              <a:ext uri="{FF2B5EF4-FFF2-40B4-BE49-F238E27FC236}">
                <a16:creationId xmlns:a16="http://schemas.microsoft.com/office/drawing/2014/main" id="{8CD3633C-7260-42C1-B624-29318CB768E0}"/>
              </a:ext>
            </a:extLst>
          </p:cNvPr>
          <p:cNvPicPr>
            <a:picLocks noChangeAspect="1"/>
          </p:cNvPicPr>
          <p:nvPr/>
        </p:nvPicPr>
        <p:blipFill>
          <a:blip r:embed="rId4"/>
          <a:stretch>
            <a:fillRect/>
          </a:stretch>
        </p:blipFill>
        <p:spPr>
          <a:xfrm>
            <a:off x="4455043" y="1879755"/>
            <a:ext cx="4009874" cy="2999684"/>
          </a:xfrm>
          <a:prstGeom prst="rect">
            <a:avLst/>
          </a:prstGeom>
        </p:spPr>
      </p:pic>
      <p:sp>
        <p:nvSpPr>
          <p:cNvPr id="13" name="文本框 12">
            <a:extLst>
              <a:ext uri="{FF2B5EF4-FFF2-40B4-BE49-F238E27FC236}">
                <a16:creationId xmlns:a16="http://schemas.microsoft.com/office/drawing/2014/main" id="{28126729-FE04-4433-A9C5-F127563328BE}"/>
              </a:ext>
            </a:extLst>
          </p:cNvPr>
          <p:cNvSpPr txBox="1"/>
          <p:nvPr/>
        </p:nvSpPr>
        <p:spPr>
          <a:xfrm>
            <a:off x="5264521" y="5171893"/>
            <a:ext cx="2752428" cy="523220"/>
          </a:xfrm>
          <a:prstGeom prst="rect">
            <a:avLst/>
          </a:prstGeom>
          <a:noFill/>
        </p:spPr>
        <p:txBody>
          <a:bodyPr wrap="square" rtlCol="0">
            <a:spAutoFit/>
          </a:bodyPr>
          <a:lstStyle/>
          <a:p>
            <a:pPr marL="342900" indent="-342900">
              <a:buFont typeface="+mj-lt"/>
              <a:buAutoNum type="alphaLcParenR" startAt="2"/>
            </a:pPr>
            <a:r>
              <a:rPr lang="en-US" altLang="zh-CN" sz="1400" b="1" dirty="0"/>
              <a:t>               GCN</a:t>
            </a:r>
          </a:p>
          <a:p>
            <a:r>
              <a:rPr lang="zh-CN" altLang="en-US" sz="1400" b="1" dirty="0"/>
              <a:t>（</a:t>
            </a:r>
            <a:r>
              <a:rPr lang="en-US" altLang="zh-CN" sz="1400" b="1" dirty="0"/>
              <a:t>deterministic neighbourhood</a:t>
            </a:r>
            <a:r>
              <a:rPr lang="zh-CN" altLang="en-US" sz="1400" b="1" dirty="0"/>
              <a:t>）</a:t>
            </a:r>
          </a:p>
        </p:txBody>
      </p:sp>
      <p:pic>
        <p:nvPicPr>
          <p:cNvPr id="14" name="图片 13">
            <a:extLst>
              <a:ext uri="{FF2B5EF4-FFF2-40B4-BE49-F238E27FC236}">
                <a16:creationId xmlns:a16="http://schemas.microsoft.com/office/drawing/2014/main" id="{08269DF0-96FE-4F7E-9B47-8702AF403B3C}"/>
              </a:ext>
            </a:extLst>
          </p:cNvPr>
          <p:cNvPicPr>
            <a:picLocks noChangeAspect="1"/>
          </p:cNvPicPr>
          <p:nvPr/>
        </p:nvPicPr>
        <p:blipFill>
          <a:blip r:embed="rId5"/>
          <a:stretch>
            <a:fillRect/>
          </a:stretch>
        </p:blipFill>
        <p:spPr>
          <a:xfrm>
            <a:off x="8784546" y="2066872"/>
            <a:ext cx="3713725" cy="2724255"/>
          </a:xfrm>
          <a:prstGeom prst="rect">
            <a:avLst/>
          </a:prstGeom>
        </p:spPr>
      </p:pic>
      <p:sp>
        <p:nvSpPr>
          <p:cNvPr id="15" name="矩形 14">
            <a:extLst>
              <a:ext uri="{FF2B5EF4-FFF2-40B4-BE49-F238E27FC236}">
                <a16:creationId xmlns:a16="http://schemas.microsoft.com/office/drawing/2014/main" id="{D509E260-6893-4FEC-AF01-67DF1A688DCD}"/>
              </a:ext>
            </a:extLst>
          </p:cNvPr>
          <p:cNvSpPr/>
          <p:nvPr/>
        </p:nvSpPr>
        <p:spPr>
          <a:xfrm>
            <a:off x="11196085" y="3019190"/>
            <a:ext cx="1334085" cy="617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C55B9E4-2C59-4162-9409-69F7A44C01CD}"/>
              </a:ext>
            </a:extLst>
          </p:cNvPr>
          <p:cNvSpPr txBox="1"/>
          <p:nvPr/>
        </p:nvSpPr>
        <p:spPr>
          <a:xfrm>
            <a:off x="9983973" y="5171893"/>
            <a:ext cx="2424223" cy="307777"/>
          </a:xfrm>
          <a:prstGeom prst="rect">
            <a:avLst/>
          </a:prstGeom>
          <a:noFill/>
        </p:spPr>
        <p:txBody>
          <a:bodyPr wrap="square" rtlCol="0">
            <a:spAutoFit/>
          </a:bodyPr>
          <a:lstStyle/>
          <a:p>
            <a:pPr marL="342900" indent="-342900">
              <a:buFont typeface="+mj-lt"/>
              <a:buAutoNum type="alphaLcParenR" startAt="3"/>
            </a:pPr>
            <a:r>
              <a:rPr lang="en-US" altLang="zh-CN" sz="1400" b="1" dirty="0"/>
              <a:t>P-GNN</a:t>
            </a:r>
            <a:endParaRPr lang="zh-CN" altLang="en-US" sz="1400" b="1" dirty="0"/>
          </a:p>
        </p:txBody>
      </p:sp>
    </p:spTree>
    <p:extLst>
      <p:ext uri="{BB962C8B-B14F-4D97-AF65-F5344CB8AC3E}">
        <p14:creationId xmlns:p14="http://schemas.microsoft.com/office/powerpoint/2010/main" val="246638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E1AAABD9-877D-40A1-BF49-67ACBFF8E954}"/>
              </a:ext>
            </a:extLst>
          </p:cNvPr>
          <p:cNvSpPr/>
          <p:nvPr/>
        </p:nvSpPr>
        <p:spPr>
          <a:xfrm>
            <a:off x="5824985" y="1359194"/>
            <a:ext cx="5681100" cy="4394150"/>
          </a:xfrm>
          <a:prstGeom prst="rect">
            <a:avLst/>
          </a:prstGeom>
          <a:solidFill>
            <a:srgbClr val="7030A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日期占位符 3">
            <a:extLst>
              <a:ext uri="{FF2B5EF4-FFF2-40B4-BE49-F238E27FC236}">
                <a16:creationId xmlns:a16="http://schemas.microsoft.com/office/drawing/2014/main" id="{40710B41-0E3B-427A-92D5-294DBBE7D2C3}"/>
              </a:ext>
            </a:extLst>
          </p:cNvPr>
          <p:cNvSpPr>
            <a:spLocks noGrp="1"/>
          </p:cNvSpPr>
          <p:nvPr>
            <p:ph type="dt" sz="half" idx="10"/>
          </p:nvPr>
        </p:nvSpPr>
        <p:spPr/>
        <p:txBody>
          <a:bodyPr/>
          <a:lstStyle/>
          <a:p>
            <a:fld id="{C2374E74-3EF6-48DD-96BD-5930E2FF3575}" type="datetime1">
              <a:rPr lang="zh-CN" altLang="en-US" smtClean="0"/>
              <a:t>2019/12/17</a:t>
            </a:fld>
            <a:endParaRPr lang="en-US"/>
          </a:p>
        </p:txBody>
      </p:sp>
      <p:sp>
        <p:nvSpPr>
          <p:cNvPr id="5" name="页脚占位符 4">
            <a:extLst>
              <a:ext uri="{FF2B5EF4-FFF2-40B4-BE49-F238E27FC236}">
                <a16:creationId xmlns:a16="http://schemas.microsoft.com/office/drawing/2014/main" id="{1157EF5D-2B3C-4821-A780-D8CEDE8E27CA}"/>
              </a:ext>
            </a:extLst>
          </p:cNvPr>
          <p:cNvSpPr>
            <a:spLocks noGrp="1"/>
          </p:cNvSpPr>
          <p:nvPr>
            <p:ph type="ftr" sz="quarter" idx="11"/>
          </p:nvPr>
        </p:nvSpPr>
        <p:spPr/>
        <p:txBody>
          <a:bodyPr/>
          <a:lstStyle/>
          <a:p>
            <a:r>
              <a:rPr lang="en-US"/>
              <a:t>Position-aware Graph Neural  Networks</a:t>
            </a:r>
          </a:p>
        </p:txBody>
      </p:sp>
      <p:sp>
        <p:nvSpPr>
          <p:cNvPr id="6" name="Title 1">
            <a:extLst>
              <a:ext uri="{FF2B5EF4-FFF2-40B4-BE49-F238E27FC236}">
                <a16:creationId xmlns:a16="http://schemas.microsoft.com/office/drawing/2014/main" id="{69A5B841-61F3-42D3-BD1F-D6317B392274}"/>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Expressive Power of P-GNNs</a:t>
            </a:r>
            <a:br>
              <a:rPr lang="en-US" altLang="zh-CN" dirty="0">
                <a:solidFill>
                  <a:srgbClr val="7030A0"/>
                </a:solidFill>
              </a:rPr>
            </a:br>
            <a:endParaRPr lang="en-US" dirty="0"/>
          </a:p>
        </p:txBody>
      </p:sp>
      <p:cxnSp>
        <p:nvCxnSpPr>
          <p:cNvPr id="7" name="直接连接符 6">
            <a:extLst>
              <a:ext uri="{FF2B5EF4-FFF2-40B4-BE49-F238E27FC236}">
                <a16:creationId xmlns:a16="http://schemas.microsoft.com/office/drawing/2014/main" id="{277790FA-40FC-44D2-B345-906530A2C503}"/>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CBB6ED0-469F-4E0E-BF7A-34803E0FEEB1}"/>
              </a:ext>
            </a:extLst>
          </p:cNvPr>
          <p:cNvSpPr txBox="1"/>
          <p:nvPr/>
        </p:nvSpPr>
        <p:spPr>
          <a:xfrm>
            <a:off x="838200" y="1339702"/>
            <a:ext cx="48821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GNN function to evaluate embeddings:</a:t>
            </a:r>
            <a:endParaRPr lang="zh-CN" altLang="en-US" dirty="0"/>
          </a:p>
        </p:txBody>
      </p:sp>
      <p:graphicFrame>
        <p:nvGraphicFramePr>
          <p:cNvPr id="11" name="对象 10">
            <a:extLst>
              <a:ext uri="{FF2B5EF4-FFF2-40B4-BE49-F238E27FC236}">
                <a16:creationId xmlns:a16="http://schemas.microsoft.com/office/drawing/2014/main" id="{A2CC4370-F269-472B-8D70-9AA52E4C928E}"/>
              </a:ext>
            </a:extLst>
          </p:cNvPr>
          <p:cNvGraphicFramePr>
            <a:graphicFrameLocks noChangeAspect="1"/>
          </p:cNvGraphicFramePr>
          <p:nvPr>
            <p:extLst>
              <p:ext uri="{D42A27DB-BD31-4B8C-83A1-F6EECF244321}">
                <p14:modId xmlns:p14="http://schemas.microsoft.com/office/powerpoint/2010/main" val="4017711593"/>
              </p:ext>
            </p:extLst>
          </p:nvPr>
        </p:nvGraphicFramePr>
        <p:xfrm>
          <a:off x="816941" y="4317718"/>
          <a:ext cx="4882116" cy="987892"/>
        </p:xfrm>
        <a:graphic>
          <a:graphicData uri="http://schemas.openxmlformats.org/presentationml/2006/ole">
            <mc:AlternateContent xmlns:mc="http://schemas.openxmlformats.org/markup-compatibility/2006">
              <mc:Choice xmlns:v="urn:schemas-microsoft-com:vml" Requires="v">
                <p:oleObj spid="_x0000_s2131" name="Equation" r:id="rId3" imgW="2514600" imgH="507960" progId="Equation.DSMT4">
                  <p:embed/>
                </p:oleObj>
              </mc:Choice>
              <mc:Fallback>
                <p:oleObj name="Equation" r:id="rId3" imgW="2514600" imgH="507960" progId="Equation.DSMT4">
                  <p:embed/>
                  <p:pic>
                    <p:nvPicPr>
                      <p:cNvPr id="0" name=""/>
                      <p:cNvPicPr/>
                      <p:nvPr/>
                    </p:nvPicPr>
                    <p:blipFill>
                      <a:blip r:embed="rId4"/>
                      <a:stretch>
                        <a:fillRect/>
                      </a:stretch>
                    </p:blipFill>
                    <p:spPr>
                      <a:xfrm>
                        <a:off x="816941" y="4317718"/>
                        <a:ext cx="4882116" cy="987892"/>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958A0C79-7018-4E2F-B9D4-684EE082BD2D}"/>
              </a:ext>
            </a:extLst>
          </p:cNvPr>
          <p:cNvGraphicFramePr>
            <a:graphicFrameLocks noChangeAspect="1"/>
          </p:cNvGraphicFramePr>
          <p:nvPr>
            <p:extLst>
              <p:ext uri="{D42A27DB-BD31-4B8C-83A1-F6EECF244321}">
                <p14:modId xmlns:p14="http://schemas.microsoft.com/office/powerpoint/2010/main" val="1448245503"/>
              </p:ext>
            </p:extLst>
          </p:nvPr>
        </p:nvGraphicFramePr>
        <p:xfrm>
          <a:off x="1169470" y="2390214"/>
          <a:ext cx="4219575" cy="720725"/>
        </p:xfrm>
        <a:graphic>
          <a:graphicData uri="http://schemas.openxmlformats.org/presentationml/2006/ole">
            <mc:AlternateContent xmlns:mc="http://schemas.openxmlformats.org/markup-compatibility/2006">
              <mc:Choice xmlns:v="urn:schemas-microsoft-com:vml" Requires="v">
                <p:oleObj spid="_x0000_s2132" name="Equation" r:id="rId5" imgW="2679480" imgH="457200" progId="Equation.DSMT4">
                  <p:embed/>
                </p:oleObj>
              </mc:Choice>
              <mc:Fallback>
                <p:oleObj name="Equation" r:id="rId5" imgW="2679480" imgH="457200" progId="Equation.DSMT4">
                  <p:embed/>
                  <p:pic>
                    <p:nvPicPr>
                      <p:cNvPr id="0" name=""/>
                      <p:cNvPicPr/>
                      <p:nvPr/>
                    </p:nvPicPr>
                    <p:blipFill>
                      <a:blip r:embed="rId6"/>
                      <a:stretch>
                        <a:fillRect/>
                      </a:stretch>
                    </p:blipFill>
                    <p:spPr>
                      <a:xfrm>
                        <a:off x="1169470" y="2390214"/>
                        <a:ext cx="4219575" cy="720725"/>
                      </a:xfrm>
                      <a:prstGeom prst="rect">
                        <a:avLst/>
                      </a:prstGeom>
                    </p:spPr>
                  </p:pic>
                </p:oleObj>
              </mc:Fallback>
            </mc:AlternateContent>
          </a:graphicData>
        </a:graphic>
      </p:graphicFrame>
      <p:sp>
        <p:nvSpPr>
          <p:cNvPr id="16" name="文本框 15">
            <a:extLst>
              <a:ext uri="{FF2B5EF4-FFF2-40B4-BE49-F238E27FC236}">
                <a16:creationId xmlns:a16="http://schemas.microsoft.com/office/drawing/2014/main" id="{5F00A038-1892-4094-BAE1-88A91C799D96}"/>
              </a:ext>
            </a:extLst>
          </p:cNvPr>
          <p:cNvSpPr txBox="1"/>
          <p:nvPr/>
        </p:nvSpPr>
        <p:spPr>
          <a:xfrm>
            <a:off x="816941" y="3621176"/>
            <a:ext cx="48821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GNN representation learning objective:</a:t>
            </a:r>
            <a:endParaRPr lang="zh-CN" altLang="en-US" dirty="0"/>
          </a:p>
        </p:txBody>
      </p:sp>
      <p:graphicFrame>
        <p:nvGraphicFramePr>
          <p:cNvPr id="17" name="对象 16">
            <a:extLst>
              <a:ext uri="{FF2B5EF4-FFF2-40B4-BE49-F238E27FC236}">
                <a16:creationId xmlns:a16="http://schemas.microsoft.com/office/drawing/2014/main" id="{4F3F587E-B091-4239-A9E9-3F2CC1C2D207}"/>
              </a:ext>
            </a:extLst>
          </p:cNvPr>
          <p:cNvGraphicFramePr>
            <a:graphicFrameLocks noChangeAspect="1"/>
          </p:cNvGraphicFramePr>
          <p:nvPr>
            <p:extLst>
              <p:ext uri="{D42A27DB-BD31-4B8C-83A1-F6EECF244321}">
                <p14:modId xmlns:p14="http://schemas.microsoft.com/office/powerpoint/2010/main" val="3176270263"/>
              </p:ext>
            </p:extLst>
          </p:nvPr>
        </p:nvGraphicFramePr>
        <p:xfrm>
          <a:off x="1830168" y="1823551"/>
          <a:ext cx="1816798" cy="473947"/>
        </p:xfrm>
        <a:graphic>
          <a:graphicData uri="http://schemas.openxmlformats.org/presentationml/2006/ole">
            <mc:AlternateContent xmlns:mc="http://schemas.openxmlformats.org/markup-compatibility/2006">
              <mc:Choice xmlns:v="urn:schemas-microsoft-com:vml" Requires="v">
                <p:oleObj spid="_x0000_s2133" name="Equation" r:id="rId7" imgW="876240" imgH="228600" progId="Equation.DSMT4">
                  <p:embed/>
                </p:oleObj>
              </mc:Choice>
              <mc:Fallback>
                <p:oleObj name="Equation" r:id="rId7" imgW="876240" imgH="228600" progId="Equation.DSMT4">
                  <p:embed/>
                  <p:pic>
                    <p:nvPicPr>
                      <p:cNvPr id="0" name=""/>
                      <p:cNvPicPr/>
                      <p:nvPr/>
                    </p:nvPicPr>
                    <p:blipFill>
                      <a:blip r:embed="rId8"/>
                      <a:stretch>
                        <a:fillRect/>
                      </a:stretch>
                    </p:blipFill>
                    <p:spPr>
                      <a:xfrm>
                        <a:off x="1830168" y="1823551"/>
                        <a:ext cx="1816798" cy="473947"/>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66655091-9183-4EAE-A05A-78F63D510962}"/>
              </a:ext>
            </a:extLst>
          </p:cNvPr>
          <p:cNvSpPr txBox="1"/>
          <p:nvPr/>
        </p:nvSpPr>
        <p:spPr>
          <a:xfrm>
            <a:off x="6370690" y="1364510"/>
            <a:ext cx="48821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GNN function to evaluate embeddings:</a:t>
            </a:r>
            <a:endParaRPr lang="zh-CN" altLang="en-US" dirty="0"/>
          </a:p>
        </p:txBody>
      </p:sp>
      <p:graphicFrame>
        <p:nvGraphicFramePr>
          <p:cNvPr id="20" name="对象 19">
            <a:extLst>
              <a:ext uri="{FF2B5EF4-FFF2-40B4-BE49-F238E27FC236}">
                <a16:creationId xmlns:a16="http://schemas.microsoft.com/office/drawing/2014/main" id="{BB6E5916-A602-4E38-A5FC-10EA636AF96B}"/>
              </a:ext>
            </a:extLst>
          </p:cNvPr>
          <p:cNvGraphicFramePr>
            <a:graphicFrameLocks noChangeAspect="1"/>
          </p:cNvGraphicFramePr>
          <p:nvPr>
            <p:extLst>
              <p:ext uri="{D42A27DB-BD31-4B8C-83A1-F6EECF244321}">
                <p14:modId xmlns:p14="http://schemas.microsoft.com/office/powerpoint/2010/main" val="708356842"/>
              </p:ext>
            </p:extLst>
          </p:nvPr>
        </p:nvGraphicFramePr>
        <p:xfrm>
          <a:off x="6434138" y="2435225"/>
          <a:ext cx="4881562" cy="679450"/>
        </p:xfrm>
        <a:graphic>
          <a:graphicData uri="http://schemas.openxmlformats.org/presentationml/2006/ole">
            <mc:AlternateContent xmlns:mc="http://schemas.openxmlformats.org/markup-compatibility/2006">
              <mc:Choice xmlns:v="urn:schemas-microsoft-com:vml" Requires="v">
                <p:oleObj spid="_x0000_s2134" name="Equation" r:id="rId9" imgW="3098520" imgH="431640" progId="Equation.DSMT4">
                  <p:embed/>
                </p:oleObj>
              </mc:Choice>
              <mc:Fallback>
                <p:oleObj name="Equation" r:id="rId9" imgW="3098520" imgH="431640" progId="Equation.DSMT4">
                  <p:embed/>
                  <p:pic>
                    <p:nvPicPr>
                      <p:cNvPr id="13" name="对象 12">
                        <a:extLst>
                          <a:ext uri="{FF2B5EF4-FFF2-40B4-BE49-F238E27FC236}">
                            <a16:creationId xmlns:a16="http://schemas.microsoft.com/office/drawing/2014/main" id="{958A0C79-7018-4E2F-B9D4-684EE082BD2D}"/>
                          </a:ext>
                        </a:extLst>
                      </p:cNvPr>
                      <p:cNvPicPr/>
                      <p:nvPr/>
                    </p:nvPicPr>
                    <p:blipFill>
                      <a:blip r:embed="rId10"/>
                      <a:stretch>
                        <a:fillRect/>
                      </a:stretch>
                    </p:blipFill>
                    <p:spPr>
                      <a:xfrm>
                        <a:off x="6434138" y="2435225"/>
                        <a:ext cx="4881562" cy="679450"/>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596D4BA5-83FA-4DA0-9C15-2964B4E8E3C5}"/>
              </a:ext>
            </a:extLst>
          </p:cNvPr>
          <p:cNvSpPr txBox="1"/>
          <p:nvPr/>
        </p:nvSpPr>
        <p:spPr>
          <a:xfrm>
            <a:off x="6349431" y="3645984"/>
            <a:ext cx="48821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P-GNN representation learning objective:</a:t>
            </a:r>
            <a:endParaRPr lang="zh-CN" altLang="en-US" dirty="0"/>
          </a:p>
        </p:txBody>
      </p:sp>
      <p:graphicFrame>
        <p:nvGraphicFramePr>
          <p:cNvPr id="22" name="对象 21">
            <a:extLst>
              <a:ext uri="{FF2B5EF4-FFF2-40B4-BE49-F238E27FC236}">
                <a16:creationId xmlns:a16="http://schemas.microsoft.com/office/drawing/2014/main" id="{EA8B9582-853B-4246-940B-1FCC8D8D9F1B}"/>
              </a:ext>
            </a:extLst>
          </p:cNvPr>
          <p:cNvGraphicFramePr>
            <a:graphicFrameLocks noChangeAspect="1"/>
          </p:cNvGraphicFramePr>
          <p:nvPr>
            <p:extLst>
              <p:ext uri="{D42A27DB-BD31-4B8C-83A1-F6EECF244321}">
                <p14:modId xmlns:p14="http://schemas.microsoft.com/office/powerpoint/2010/main" val="919866065"/>
              </p:ext>
            </p:extLst>
          </p:nvPr>
        </p:nvGraphicFramePr>
        <p:xfrm>
          <a:off x="7415213" y="1835150"/>
          <a:ext cx="1711325" cy="500063"/>
        </p:xfrm>
        <a:graphic>
          <a:graphicData uri="http://schemas.openxmlformats.org/presentationml/2006/ole">
            <mc:AlternateContent xmlns:mc="http://schemas.openxmlformats.org/markup-compatibility/2006">
              <mc:Choice xmlns:v="urn:schemas-microsoft-com:vml" Requires="v">
                <p:oleObj spid="_x0000_s2135" name="Equation" r:id="rId11" imgW="825480" imgH="241200" progId="Equation.DSMT4">
                  <p:embed/>
                </p:oleObj>
              </mc:Choice>
              <mc:Fallback>
                <p:oleObj name="Equation" r:id="rId11" imgW="825480" imgH="241200" progId="Equation.DSMT4">
                  <p:embed/>
                  <p:pic>
                    <p:nvPicPr>
                      <p:cNvPr id="17" name="对象 16">
                        <a:extLst>
                          <a:ext uri="{FF2B5EF4-FFF2-40B4-BE49-F238E27FC236}">
                            <a16:creationId xmlns:a16="http://schemas.microsoft.com/office/drawing/2014/main" id="{4F3F587E-B091-4239-A9E9-3F2CC1C2D207}"/>
                          </a:ext>
                        </a:extLst>
                      </p:cNvPr>
                      <p:cNvPicPr/>
                      <p:nvPr/>
                    </p:nvPicPr>
                    <p:blipFill>
                      <a:blip r:embed="rId12"/>
                      <a:stretch>
                        <a:fillRect/>
                      </a:stretch>
                    </p:blipFill>
                    <p:spPr>
                      <a:xfrm>
                        <a:off x="7415213" y="1835150"/>
                        <a:ext cx="1711325" cy="500063"/>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1F6932FF-7513-4240-A7F1-CDDF23F9B007}"/>
              </a:ext>
            </a:extLst>
          </p:cNvPr>
          <p:cNvGraphicFramePr>
            <a:graphicFrameLocks noChangeAspect="1"/>
          </p:cNvGraphicFramePr>
          <p:nvPr>
            <p:extLst>
              <p:ext uri="{D42A27DB-BD31-4B8C-83A1-F6EECF244321}">
                <p14:modId xmlns:p14="http://schemas.microsoft.com/office/powerpoint/2010/main" val="2137607224"/>
              </p:ext>
            </p:extLst>
          </p:nvPr>
        </p:nvGraphicFramePr>
        <p:xfrm>
          <a:off x="6481763" y="4300538"/>
          <a:ext cx="4659312" cy="987425"/>
        </p:xfrm>
        <a:graphic>
          <a:graphicData uri="http://schemas.openxmlformats.org/presentationml/2006/ole">
            <mc:AlternateContent xmlns:mc="http://schemas.openxmlformats.org/markup-compatibility/2006">
              <mc:Choice xmlns:v="urn:schemas-microsoft-com:vml" Requires="v">
                <p:oleObj spid="_x0000_s2136" name="Equation" r:id="rId13" imgW="2400120" imgH="507960" progId="Equation.DSMT4">
                  <p:embed/>
                </p:oleObj>
              </mc:Choice>
              <mc:Fallback>
                <p:oleObj name="Equation" r:id="rId13" imgW="2400120" imgH="507960" progId="Equation.DSMT4">
                  <p:embed/>
                  <p:pic>
                    <p:nvPicPr>
                      <p:cNvPr id="11" name="对象 10">
                        <a:extLst>
                          <a:ext uri="{FF2B5EF4-FFF2-40B4-BE49-F238E27FC236}">
                            <a16:creationId xmlns:a16="http://schemas.microsoft.com/office/drawing/2014/main" id="{A2CC4370-F269-472B-8D70-9AA52E4C928E}"/>
                          </a:ext>
                        </a:extLst>
                      </p:cNvPr>
                      <p:cNvPicPr/>
                      <p:nvPr/>
                    </p:nvPicPr>
                    <p:blipFill>
                      <a:blip r:embed="rId14"/>
                      <a:stretch>
                        <a:fillRect/>
                      </a:stretch>
                    </p:blipFill>
                    <p:spPr>
                      <a:xfrm>
                        <a:off x="6481763" y="4300538"/>
                        <a:ext cx="4659312" cy="987425"/>
                      </a:xfrm>
                      <a:prstGeom prst="rect">
                        <a:avLst/>
                      </a:prstGeom>
                    </p:spPr>
                  </p:pic>
                </p:oleObj>
              </mc:Fallback>
            </mc:AlternateContent>
          </a:graphicData>
        </a:graphic>
      </p:graphicFrame>
    </p:spTree>
    <p:extLst>
      <p:ext uri="{BB962C8B-B14F-4D97-AF65-F5344CB8AC3E}">
        <p14:creationId xmlns:p14="http://schemas.microsoft.com/office/powerpoint/2010/main" val="2408207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0710B41-0E3B-427A-92D5-294DBBE7D2C3}"/>
              </a:ext>
            </a:extLst>
          </p:cNvPr>
          <p:cNvSpPr>
            <a:spLocks noGrp="1"/>
          </p:cNvSpPr>
          <p:nvPr>
            <p:ph type="dt" sz="half" idx="10"/>
          </p:nvPr>
        </p:nvSpPr>
        <p:spPr/>
        <p:txBody>
          <a:bodyPr/>
          <a:lstStyle/>
          <a:p>
            <a:fld id="{62446D6A-5B82-48F7-A3F6-D6E65E70F7F8}" type="datetime1">
              <a:rPr lang="zh-CN" altLang="en-US" smtClean="0"/>
              <a:t>2019/12/17</a:t>
            </a:fld>
            <a:endParaRPr lang="en-US"/>
          </a:p>
        </p:txBody>
      </p:sp>
      <p:sp>
        <p:nvSpPr>
          <p:cNvPr id="5" name="页脚占位符 4">
            <a:extLst>
              <a:ext uri="{FF2B5EF4-FFF2-40B4-BE49-F238E27FC236}">
                <a16:creationId xmlns:a16="http://schemas.microsoft.com/office/drawing/2014/main" id="{1157EF5D-2B3C-4821-A780-D8CEDE8E27CA}"/>
              </a:ext>
            </a:extLst>
          </p:cNvPr>
          <p:cNvSpPr>
            <a:spLocks noGrp="1"/>
          </p:cNvSpPr>
          <p:nvPr>
            <p:ph type="ftr" sz="quarter" idx="11"/>
          </p:nvPr>
        </p:nvSpPr>
        <p:spPr/>
        <p:txBody>
          <a:bodyPr/>
          <a:lstStyle/>
          <a:p>
            <a:r>
              <a:rPr lang="en-US"/>
              <a:t>Position-aware Graph Neural  Networks</a:t>
            </a:r>
          </a:p>
        </p:txBody>
      </p:sp>
      <p:sp>
        <p:nvSpPr>
          <p:cNvPr id="6" name="Title 1">
            <a:extLst>
              <a:ext uri="{FF2B5EF4-FFF2-40B4-BE49-F238E27FC236}">
                <a16:creationId xmlns:a16="http://schemas.microsoft.com/office/drawing/2014/main" id="{69A5B841-61F3-42D3-BD1F-D6317B392274}"/>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Expressive Power of P-GNNs</a:t>
            </a:r>
            <a:br>
              <a:rPr lang="en-US" altLang="zh-CN" dirty="0">
                <a:solidFill>
                  <a:srgbClr val="7030A0"/>
                </a:solidFill>
              </a:rPr>
            </a:br>
            <a:endParaRPr lang="en-US" dirty="0"/>
          </a:p>
        </p:txBody>
      </p:sp>
      <p:cxnSp>
        <p:nvCxnSpPr>
          <p:cNvPr id="7" name="直接连接符 6">
            <a:extLst>
              <a:ext uri="{FF2B5EF4-FFF2-40B4-BE49-F238E27FC236}">
                <a16:creationId xmlns:a16="http://schemas.microsoft.com/office/drawing/2014/main" id="{277790FA-40FC-44D2-B345-906530A2C503}"/>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graphicFrame>
        <p:nvGraphicFramePr>
          <p:cNvPr id="2" name="对象 1">
            <a:extLst>
              <a:ext uri="{FF2B5EF4-FFF2-40B4-BE49-F238E27FC236}">
                <a16:creationId xmlns:a16="http://schemas.microsoft.com/office/drawing/2014/main" id="{D4637BB6-57ED-4271-ADF9-852EEB7BC548}"/>
              </a:ext>
            </a:extLst>
          </p:cNvPr>
          <p:cNvGraphicFramePr>
            <a:graphicFrameLocks noChangeAspect="1"/>
          </p:cNvGraphicFramePr>
          <p:nvPr>
            <p:extLst>
              <p:ext uri="{D42A27DB-BD31-4B8C-83A1-F6EECF244321}">
                <p14:modId xmlns:p14="http://schemas.microsoft.com/office/powerpoint/2010/main" val="1890598613"/>
              </p:ext>
            </p:extLst>
          </p:nvPr>
        </p:nvGraphicFramePr>
        <p:xfrm>
          <a:off x="6754185" y="3473000"/>
          <a:ext cx="3285124" cy="931753"/>
        </p:xfrm>
        <a:graphic>
          <a:graphicData uri="http://schemas.openxmlformats.org/presentationml/2006/ole">
            <mc:AlternateContent xmlns:mc="http://schemas.openxmlformats.org/markup-compatibility/2006">
              <mc:Choice xmlns:v="urn:schemas-microsoft-com:vml" Requires="v">
                <p:oleObj spid="_x0000_s3094" name="Equation" r:id="rId3" imgW="1701720" imgH="482400" progId="Equation.DSMT4">
                  <p:embed/>
                </p:oleObj>
              </mc:Choice>
              <mc:Fallback>
                <p:oleObj name="Equation" r:id="rId3" imgW="1701720" imgH="482400" progId="Equation.DSMT4">
                  <p:embed/>
                  <p:pic>
                    <p:nvPicPr>
                      <p:cNvPr id="0" name=""/>
                      <p:cNvPicPr/>
                      <p:nvPr/>
                    </p:nvPicPr>
                    <p:blipFill>
                      <a:blip r:embed="rId4"/>
                      <a:stretch>
                        <a:fillRect/>
                      </a:stretch>
                    </p:blipFill>
                    <p:spPr>
                      <a:xfrm>
                        <a:off x="6754185" y="3473000"/>
                        <a:ext cx="3285124" cy="931753"/>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A5225C54-9E35-4582-882A-ADF50A5D76B4}"/>
              </a:ext>
            </a:extLst>
          </p:cNvPr>
          <p:cNvGraphicFramePr>
            <a:graphicFrameLocks noChangeAspect="1"/>
          </p:cNvGraphicFramePr>
          <p:nvPr>
            <p:extLst>
              <p:ext uri="{D42A27DB-BD31-4B8C-83A1-F6EECF244321}">
                <p14:modId xmlns:p14="http://schemas.microsoft.com/office/powerpoint/2010/main" val="1166462756"/>
              </p:ext>
            </p:extLst>
          </p:nvPr>
        </p:nvGraphicFramePr>
        <p:xfrm>
          <a:off x="1647825" y="3444875"/>
          <a:ext cx="3538538" cy="873125"/>
        </p:xfrm>
        <a:graphic>
          <a:graphicData uri="http://schemas.openxmlformats.org/presentationml/2006/ole">
            <mc:AlternateContent xmlns:mc="http://schemas.openxmlformats.org/markup-compatibility/2006">
              <mc:Choice xmlns:v="urn:schemas-microsoft-com:vml" Requires="v">
                <p:oleObj spid="_x0000_s3095" name="Equation" r:id="rId5" imgW="1955520" imgH="482400" progId="Equation.DSMT4">
                  <p:embed/>
                </p:oleObj>
              </mc:Choice>
              <mc:Fallback>
                <p:oleObj name="Equation" r:id="rId5" imgW="1955520" imgH="482400" progId="Equation.DSMT4">
                  <p:embed/>
                  <p:pic>
                    <p:nvPicPr>
                      <p:cNvPr id="2" name="对象 1">
                        <a:extLst>
                          <a:ext uri="{FF2B5EF4-FFF2-40B4-BE49-F238E27FC236}">
                            <a16:creationId xmlns:a16="http://schemas.microsoft.com/office/drawing/2014/main" id="{D4637BB6-57ED-4271-ADF9-852EEB7BC548}"/>
                          </a:ext>
                        </a:extLst>
                      </p:cNvPr>
                      <p:cNvPicPr/>
                      <p:nvPr/>
                    </p:nvPicPr>
                    <p:blipFill>
                      <a:blip r:embed="rId6"/>
                      <a:stretch>
                        <a:fillRect/>
                      </a:stretch>
                    </p:blipFill>
                    <p:spPr>
                      <a:xfrm>
                        <a:off x="1647825" y="3444875"/>
                        <a:ext cx="3538538" cy="873125"/>
                      </a:xfrm>
                      <a:prstGeom prst="rect">
                        <a:avLst/>
                      </a:prstGeom>
                    </p:spPr>
                  </p:pic>
                </p:oleObj>
              </mc:Fallback>
            </mc:AlternateContent>
          </a:graphicData>
        </a:graphic>
      </p:graphicFrame>
      <p:sp>
        <p:nvSpPr>
          <p:cNvPr id="25" name="文本框 24">
            <a:extLst>
              <a:ext uri="{FF2B5EF4-FFF2-40B4-BE49-F238E27FC236}">
                <a16:creationId xmlns:a16="http://schemas.microsoft.com/office/drawing/2014/main" id="{E2A25750-8023-450C-B525-C82FDDE96DBD}"/>
              </a:ext>
            </a:extLst>
          </p:cNvPr>
          <p:cNvSpPr txBox="1"/>
          <p:nvPr/>
        </p:nvSpPr>
        <p:spPr>
          <a:xfrm>
            <a:off x="922147" y="3140889"/>
            <a:ext cx="48821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marginal distribution of node embeddings:</a:t>
            </a:r>
            <a:endParaRPr lang="zh-CN" altLang="en-US" dirty="0"/>
          </a:p>
        </p:txBody>
      </p:sp>
      <p:pic>
        <p:nvPicPr>
          <p:cNvPr id="26" name="图片 25">
            <a:extLst>
              <a:ext uri="{FF2B5EF4-FFF2-40B4-BE49-F238E27FC236}">
                <a16:creationId xmlns:a16="http://schemas.microsoft.com/office/drawing/2014/main" id="{2BC5F30C-7FDF-4030-B980-CCDD664B1479}"/>
              </a:ext>
            </a:extLst>
          </p:cNvPr>
          <p:cNvPicPr>
            <a:picLocks noChangeAspect="1"/>
          </p:cNvPicPr>
          <p:nvPr/>
        </p:nvPicPr>
        <p:blipFill rotWithShape="1">
          <a:blip r:embed="rId7"/>
          <a:srcRect l="20944" t="13246" r="23206"/>
          <a:stretch/>
        </p:blipFill>
        <p:spPr>
          <a:xfrm>
            <a:off x="1320799" y="1025083"/>
            <a:ext cx="3708401" cy="1998543"/>
          </a:xfrm>
          <a:prstGeom prst="rect">
            <a:avLst/>
          </a:prstGeom>
        </p:spPr>
      </p:pic>
      <p:sp>
        <p:nvSpPr>
          <p:cNvPr id="27" name="文本框 26">
            <a:extLst>
              <a:ext uri="{FF2B5EF4-FFF2-40B4-BE49-F238E27FC236}">
                <a16:creationId xmlns:a16="http://schemas.microsoft.com/office/drawing/2014/main" id="{ACBB04AD-3B75-4C35-94D8-946F51A1BDF4}"/>
              </a:ext>
            </a:extLst>
          </p:cNvPr>
          <p:cNvSpPr txBox="1"/>
          <p:nvPr/>
        </p:nvSpPr>
        <p:spPr>
          <a:xfrm>
            <a:off x="6096000" y="3166289"/>
            <a:ext cx="4882116"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joint distribution of node embeddings:</a:t>
            </a:r>
            <a:endParaRPr lang="zh-CN" altLang="en-US" dirty="0"/>
          </a:p>
        </p:txBody>
      </p:sp>
      <p:grpSp>
        <p:nvGrpSpPr>
          <p:cNvPr id="15" name="组合 14">
            <a:extLst>
              <a:ext uri="{FF2B5EF4-FFF2-40B4-BE49-F238E27FC236}">
                <a16:creationId xmlns:a16="http://schemas.microsoft.com/office/drawing/2014/main" id="{3A187244-F89F-487E-8AB0-A1D59AF6960D}"/>
              </a:ext>
            </a:extLst>
          </p:cNvPr>
          <p:cNvGrpSpPr/>
          <p:nvPr/>
        </p:nvGrpSpPr>
        <p:grpSpPr>
          <a:xfrm>
            <a:off x="7035718" y="995898"/>
            <a:ext cx="3298291" cy="2194010"/>
            <a:chOff x="7035718" y="1110198"/>
            <a:chExt cx="3298291" cy="2194010"/>
          </a:xfrm>
        </p:grpSpPr>
        <p:grpSp>
          <p:nvGrpSpPr>
            <p:cNvPr id="12" name="组合 11">
              <a:extLst>
                <a:ext uri="{FF2B5EF4-FFF2-40B4-BE49-F238E27FC236}">
                  <a16:creationId xmlns:a16="http://schemas.microsoft.com/office/drawing/2014/main" id="{DBA8972C-9759-4FDE-B65F-36290E8B0BAD}"/>
                </a:ext>
              </a:extLst>
            </p:cNvPr>
            <p:cNvGrpSpPr/>
            <p:nvPr/>
          </p:nvGrpSpPr>
          <p:grpSpPr>
            <a:xfrm>
              <a:off x="7035718" y="1110198"/>
              <a:ext cx="3298291" cy="2194010"/>
              <a:chOff x="7035718" y="1110198"/>
              <a:chExt cx="3298291" cy="2194010"/>
            </a:xfrm>
          </p:grpSpPr>
          <p:pic>
            <p:nvPicPr>
              <p:cNvPr id="29" name="图片 28">
                <a:extLst>
                  <a:ext uri="{FF2B5EF4-FFF2-40B4-BE49-F238E27FC236}">
                    <a16:creationId xmlns:a16="http://schemas.microsoft.com/office/drawing/2014/main" id="{4BF16D95-A921-40E4-9931-B9EB2AFE6F41}"/>
                  </a:ext>
                </a:extLst>
              </p:cNvPr>
              <p:cNvPicPr>
                <a:picLocks noChangeAspect="1"/>
              </p:cNvPicPr>
              <p:nvPr/>
            </p:nvPicPr>
            <p:blipFill>
              <a:blip r:embed="rId8"/>
              <a:stretch>
                <a:fillRect/>
              </a:stretch>
            </p:blipFill>
            <p:spPr>
              <a:xfrm>
                <a:off x="7035718" y="1110198"/>
                <a:ext cx="2990891" cy="2194010"/>
              </a:xfrm>
              <a:prstGeom prst="rect">
                <a:avLst/>
              </a:prstGeom>
            </p:spPr>
          </p:pic>
          <p:sp>
            <p:nvSpPr>
              <p:cNvPr id="3" name="矩形 2">
                <a:extLst>
                  <a:ext uri="{FF2B5EF4-FFF2-40B4-BE49-F238E27FC236}">
                    <a16:creationId xmlns:a16="http://schemas.microsoft.com/office/drawing/2014/main" id="{B2B07346-E2B8-403F-96D3-7078DC1C3E0C}"/>
                  </a:ext>
                </a:extLst>
              </p:cNvPr>
              <p:cNvSpPr/>
              <p:nvPr/>
            </p:nvSpPr>
            <p:spPr>
              <a:xfrm>
                <a:off x="8975109" y="1868295"/>
                <a:ext cx="1358900" cy="4685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矩形 13">
              <a:extLst>
                <a:ext uri="{FF2B5EF4-FFF2-40B4-BE49-F238E27FC236}">
                  <a16:creationId xmlns:a16="http://schemas.microsoft.com/office/drawing/2014/main" id="{69E94A78-FC66-496F-B3B3-1FC6F2E5876E}"/>
                </a:ext>
              </a:extLst>
            </p:cNvPr>
            <p:cNvSpPr/>
            <p:nvPr/>
          </p:nvSpPr>
          <p:spPr>
            <a:xfrm>
              <a:off x="9372600" y="1978645"/>
              <a:ext cx="419100" cy="459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1" name="直接连接符 30">
            <a:extLst>
              <a:ext uri="{FF2B5EF4-FFF2-40B4-BE49-F238E27FC236}">
                <a16:creationId xmlns:a16="http://schemas.microsoft.com/office/drawing/2014/main" id="{547A69A9-D1A7-420E-AE13-5639479B41A3}"/>
              </a:ext>
            </a:extLst>
          </p:cNvPr>
          <p:cNvCxnSpPr/>
          <p:nvPr/>
        </p:nvCxnSpPr>
        <p:spPr>
          <a:xfrm>
            <a:off x="8898909" y="1759201"/>
            <a:ext cx="410400" cy="409902"/>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EB650D08-2C08-4BAB-8F64-D66FB76F1A56}"/>
              </a:ext>
            </a:extLst>
          </p:cNvPr>
          <p:cNvCxnSpPr>
            <a:cxnSpLocks/>
          </p:cNvCxnSpPr>
          <p:nvPr/>
        </p:nvCxnSpPr>
        <p:spPr>
          <a:xfrm rot="16200000">
            <a:off x="8886458" y="2094876"/>
            <a:ext cx="410400" cy="409902"/>
          </a:xfrm>
          <a:prstGeom prst="line">
            <a:avLst/>
          </a:prstGeom>
        </p:spPr>
        <p:style>
          <a:lnRef idx="1">
            <a:schemeClr val="dk1"/>
          </a:lnRef>
          <a:fillRef idx="0">
            <a:schemeClr val="dk1"/>
          </a:fillRef>
          <a:effectRef idx="0">
            <a:schemeClr val="dk1"/>
          </a:effectRef>
          <a:fontRef idx="minor">
            <a:schemeClr val="tx1"/>
          </a:fontRef>
        </p:style>
      </p:cxnSp>
      <p:sp>
        <p:nvSpPr>
          <p:cNvPr id="33" name="椭圆 32">
            <a:extLst>
              <a:ext uri="{FF2B5EF4-FFF2-40B4-BE49-F238E27FC236}">
                <a16:creationId xmlns:a16="http://schemas.microsoft.com/office/drawing/2014/main" id="{5DE91B02-2D3B-4F12-A479-BD1633D53819}"/>
              </a:ext>
            </a:extLst>
          </p:cNvPr>
          <p:cNvSpPr/>
          <p:nvPr/>
        </p:nvSpPr>
        <p:spPr>
          <a:xfrm>
            <a:off x="9156699" y="2006600"/>
            <a:ext cx="252000" cy="252000"/>
          </a:xfrm>
          <a:prstGeom prst="ellipse">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4" name="对象 33">
            <a:extLst>
              <a:ext uri="{FF2B5EF4-FFF2-40B4-BE49-F238E27FC236}">
                <a16:creationId xmlns:a16="http://schemas.microsoft.com/office/drawing/2014/main" id="{29B30139-2774-4521-9668-95BC7F987A87}"/>
              </a:ext>
            </a:extLst>
          </p:cNvPr>
          <p:cNvGraphicFramePr>
            <a:graphicFrameLocks noChangeAspect="1"/>
          </p:cNvGraphicFramePr>
          <p:nvPr>
            <p:extLst>
              <p:ext uri="{D42A27DB-BD31-4B8C-83A1-F6EECF244321}">
                <p14:modId xmlns:p14="http://schemas.microsoft.com/office/powerpoint/2010/main" val="186591533"/>
              </p:ext>
            </p:extLst>
          </p:nvPr>
        </p:nvGraphicFramePr>
        <p:xfrm>
          <a:off x="9188449" y="1943019"/>
          <a:ext cx="234000" cy="324000"/>
        </p:xfrm>
        <a:graphic>
          <a:graphicData uri="http://schemas.openxmlformats.org/presentationml/2006/ole">
            <mc:AlternateContent xmlns:mc="http://schemas.openxmlformats.org/markup-compatibility/2006">
              <mc:Choice xmlns:v="urn:schemas-microsoft-com:vml" Requires="v">
                <p:oleObj spid="_x0000_s3096" name="Equation" r:id="rId9" imgW="164880" imgH="228600" progId="Equation.DSMT4">
                  <p:embed/>
                </p:oleObj>
              </mc:Choice>
              <mc:Fallback>
                <p:oleObj name="Equation" r:id="rId9" imgW="164880" imgH="228600" progId="Equation.DSMT4">
                  <p:embed/>
                  <p:pic>
                    <p:nvPicPr>
                      <p:cNvPr id="0" name=""/>
                      <p:cNvPicPr/>
                      <p:nvPr/>
                    </p:nvPicPr>
                    <p:blipFill>
                      <a:blip r:embed="rId10"/>
                      <a:stretch>
                        <a:fillRect/>
                      </a:stretch>
                    </p:blipFill>
                    <p:spPr>
                      <a:xfrm>
                        <a:off x="9188449" y="1943019"/>
                        <a:ext cx="234000" cy="324000"/>
                      </a:xfrm>
                      <a:prstGeom prst="rect">
                        <a:avLst/>
                      </a:prstGeom>
                    </p:spPr>
                  </p:pic>
                </p:oleObj>
              </mc:Fallback>
            </mc:AlternateContent>
          </a:graphicData>
        </a:graphic>
      </p:graphicFrame>
      <p:sp>
        <p:nvSpPr>
          <p:cNvPr id="35" name="文本框 34">
            <a:extLst>
              <a:ext uri="{FF2B5EF4-FFF2-40B4-BE49-F238E27FC236}">
                <a16:creationId xmlns:a16="http://schemas.microsoft.com/office/drawing/2014/main" id="{23516D2B-7985-43AB-AD6B-A0341E0BA0E9}"/>
              </a:ext>
            </a:extLst>
          </p:cNvPr>
          <p:cNvSpPr txBox="1"/>
          <p:nvPr/>
        </p:nvSpPr>
        <p:spPr>
          <a:xfrm>
            <a:off x="2342909" y="4563157"/>
            <a:ext cx="7154690" cy="1477328"/>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The mutual information between node distribution and target tasks</a:t>
            </a:r>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en-US" altLang="zh-CN" dirty="0"/>
              <a:t>On the tasks related to the positional information of nodes</a:t>
            </a:r>
          </a:p>
          <a:p>
            <a:pPr marL="742950" lvl="1" indent="-285750">
              <a:buFont typeface="Arial" panose="020B0604020202020204" pitchFamily="34" charset="0"/>
              <a:buChar char="•"/>
            </a:pPr>
            <a:r>
              <a:rPr lang="en-US" altLang="zh-CN" dirty="0">
                <a:solidFill>
                  <a:srgbClr val="FF0000"/>
                </a:solidFill>
              </a:rPr>
              <a:t>The gap of two mutual information is great</a:t>
            </a:r>
            <a:endParaRPr lang="zh-CN" altLang="en-US" dirty="0">
              <a:solidFill>
                <a:srgbClr val="FF0000"/>
              </a:solidFill>
            </a:endParaRPr>
          </a:p>
        </p:txBody>
      </p:sp>
      <p:graphicFrame>
        <p:nvGraphicFramePr>
          <p:cNvPr id="36" name="对象 35">
            <a:extLst>
              <a:ext uri="{FF2B5EF4-FFF2-40B4-BE49-F238E27FC236}">
                <a16:creationId xmlns:a16="http://schemas.microsoft.com/office/drawing/2014/main" id="{E7D8FEC0-1977-4D3E-ACF4-0CB69A44F627}"/>
              </a:ext>
            </a:extLst>
          </p:cNvPr>
          <p:cNvGraphicFramePr>
            <a:graphicFrameLocks noChangeAspect="1"/>
          </p:cNvGraphicFramePr>
          <p:nvPr>
            <p:extLst>
              <p:ext uri="{D42A27DB-BD31-4B8C-83A1-F6EECF244321}">
                <p14:modId xmlns:p14="http://schemas.microsoft.com/office/powerpoint/2010/main" val="212792888"/>
              </p:ext>
            </p:extLst>
          </p:nvPr>
        </p:nvGraphicFramePr>
        <p:xfrm>
          <a:off x="3174999" y="4943828"/>
          <a:ext cx="5105233" cy="499997"/>
        </p:xfrm>
        <a:graphic>
          <a:graphicData uri="http://schemas.openxmlformats.org/presentationml/2006/ole">
            <mc:AlternateContent xmlns:mc="http://schemas.openxmlformats.org/markup-compatibility/2006">
              <mc:Choice xmlns:v="urn:schemas-microsoft-com:vml" Requires="v">
                <p:oleObj spid="_x0000_s3097" name="Equation" r:id="rId11" imgW="2463480" imgH="241200" progId="Equation.DSMT4">
                  <p:embed/>
                </p:oleObj>
              </mc:Choice>
              <mc:Fallback>
                <p:oleObj name="Equation" r:id="rId11" imgW="2463480" imgH="241200" progId="Equation.DSMT4">
                  <p:embed/>
                  <p:pic>
                    <p:nvPicPr>
                      <p:cNvPr id="0" name=""/>
                      <p:cNvPicPr/>
                      <p:nvPr/>
                    </p:nvPicPr>
                    <p:blipFill>
                      <a:blip r:embed="rId12"/>
                      <a:stretch>
                        <a:fillRect/>
                      </a:stretch>
                    </p:blipFill>
                    <p:spPr>
                      <a:xfrm>
                        <a:off x="3174999" y="4943828"/>
                        <a:ext cx="5105233" cy="499997"/>
                      </a:xfrm>
                      <a:prstGeom prst="rect">
                        <a:avLst/>
                      </a:prstGeom>
                    </p:spPr>
                  </p:pic>
                </p:oleObj>
              </mc:Fallback>
            </mc:AlternateContent>
          </a:graphicData>
        </a:graphic>
      </p:graphicFrame>
    </p:spTree>
    <p:extLst>
      <p:ext uri="{BB962C8B-B14F-4D97-AF65-F5344CB8AC3E}">
        <p14:creationId xmlns:p14="http://schemas.microsoft.com/office/powerpoint/2010/main" val="379873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6CF1-E63E-5744-9B2F-D8442E668AEE}"/>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Complexity Analysis</a:t>
            </a:r>
            <a:br>
              <a:rPr lang="en-US" altLang="zh-CN" dirty="0">
                <a:solidFill>
                  <a:srgbClr val="7030A0"/>
                </a:solidFill>
              </a:rPr>
            </a:br>
            <a:endParaRPr lang="en-US" dirty="0"/>
          </a:p>
        </p:txBody>
      </p:sp>
      <p:sp>
        <p:nvSpPr>
          <p:cNvPr id="7" name="Date Placeholder 4">
            <a:extLst>
              <a:ext uri="{FF2B5EF4-FFF2-40B4-BE49-F238E27FC236}">
                <a16:creationId xmlns:a16="http://schemas.microsoft.com/office/drawing/2014/main" id="{69037893-3AEB-4C9D-A1F0-7310A73B10EE}"/>
              </a:ext>
            </a:extLst>
          </p:cNvPr>
          <p:cNvSpPr>
            <a:spLocks noGrp="1"/>
          </p:cNvSpPr>
          <p:nvPr>
            <p:ph type="dt" sz="half" idx="10"/>
          </p:nvPr>
        </p:nvSpPr>
        <p:spPr>
          <a:xfrm>
            <a:off x="838200" y="6356350"/>
            <a:ext cx="2743200" cy="365125"/>
          </a:xfrm>
        </p:spPr>
        <p:txBody>
          <a:bodyPr/>
          <a:lstStyle/>
          <a:p>
            <a:fld id="{031F81CC-8B53-401D-958A-19312170DD67}" type="datetime1">
              <a:rPr lang="zh-CN" altLang="en-US" smtClean="0"/>
              <a:t>2019/12/17</a:t>
            </a:fld>
            <a:endParaRPr lang="en-US" dirty="0"/>
          </a:p>
        </p:txBody>
      </p:sp>
      <p:sp>
        <p:nvSpPr>
          <p:cNvPr id="8" name="Footer Placeholder 5">
            <a:extLst>
              <a:ext uri="{FF2B5EF4-FFF2-40B4-BE49-F238E27FC236}">
                <a16:creationId xmlns:a16="http://schemas.microsoft.com/office/drawing/2014/main" id="{FE30740A-1938-443D-9740-998D243B4DBD}"/>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cxnSp>
        <p:nvCxnSpPr>
          <p:cNvPr id="9" name="直接连接符 8">
            <a:extLst>
              <a:ext uri="{FF2B5EF4-FFF2-40B4-BE49-F238E27FC236}">
                <a16:creationId xmlns:a16="http://schemas.microsoft.com/office/drawing/2014/main" id="{C0CD40EA-8ECB-4F85-B7DD-D755A8D08566}"/>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509E260-6893-4FEC-AF01-67DF1A688DCD}"/>
              </a:ext>
            </a:extLst>
          </p:cNvPr>
          <p:cNvSpPr/>
          <p:nvPr/>
        </p:nvSpPr>
        <p:spPr>
          <a:xfrm>
            <a:off x="11196085" y="3019190"/>
            <a:ext cx="1334085" cy="617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60880EA-6F46-4427-9191-2E1E53F14F34}"/>
              </a:ext>
            </a:extLst>
          </p:cNvPr>
          <p:cNvSpPr txBox="1"/>
          <p:nvPr/>
        </p:nvSpPr>
        <p:spPr>
          <a:xfrm>
            <a:off x="1250793" y="1568302"/>
            <a:ext cx="4882116"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Aggregating message of nodes</a:t>
            </a:r>
            <a:endParaRPr lang="zh-CN" altLang="en-US" sz="2400" dirty="0"/>
          </a:p>
        </p:txBody>
      </p:sp>
      <p:sp>
        <p:nvSpPr>
          <p:cNvPr id="3" name="文本框 2">
            <a:extLst>
              <a:ext uri="{FF2B5EF4-FFF2-40B4-BE49-F238E27FC236}">
                <a16:creationId xmlns:a16="http://schemas.microsoft.com/office/drawing/2014/main" id="{DEA03D11-F95E-4BC3-A4B9-1F1B2AAB5EC7}"/>
              </a:ext>
            </a:extLst>
          </p:cNvPr>
          <p:cNvSpPr txBox="1"/>
          <p:nvPr/>
        </p:nvSpPr>
        <p:spPr>
          <a:xfrm>
            <a:off x="1841500" y="2374900"/>
            <a:ext cx="43434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i="1" dirty="0"/>
              <a:t>O(ne)  </a:t>
            </a:r>
            <a:r>
              <a:rPr lang="en-US" altLang="zh-CN" dirty="0"/>
              <a:t>for existing GNNs</a:t>
            </a:r>
            <a:endParaRPr lang="zh-CN" altLang="en-US" i="1" dirty="0"/>
          </a:p>
        </p:txBody>
      </p:sp>
      <p:sp>
        <p:nvSpPr>
          <p:cNvPr id="18" name="文本框 17">
            <a:extLst>
              <a:ext uri="{FF2B5EF4-FFF2-40B4-BE49-F238E27FC236}">
                <a16:creationId xmlns:a16="http://schemas.microsoft.com/office/drawing/2014/main" id="{A4ECC36D-3E3E-4F92-A40A-E55C90D0ABE1}"/>
              </a:ext>
            </a:extLst>
          </p:cNvPr>
          <p:cNvSpPr txBox="1"/>
          <p:nvPr/>
        </p:nvSpPr>
        <p:spPr>
          <a:xfrm>
            <a:off x="6018609" y="2400300"/>
            <a:ext cx="43434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b="1" i="1" dirty="0"/>
              <a:t>O(mnlog²n)  </a:t>
            </a:r>
            <a:r>
              <a:rPr lang="en-US" altLang="zh-CN" dirty="0"/>
              <a:t>for P-GNN</a:t>
            </a:r>
            <a:endParaRPr lang="zh-CN" altLang="en-US" i="1" dirty="0"/>
          </a:p>
        </p:txBody>
      </p:sp>
      <p:sp>
        <p:nvSpPr>
          <p:cNvPr id="19" name="文本框 18">
            <a:extLst>
              <a:ext uri="{FF2B5EF4-FFF2-40B4-BE49-F238E27FC236}">
                <a16:creationId xmlns:a16="http://schemas.microsoft.com/office/drawing/2014/main" id="{B41DBE5B-57C6-4764-BE82-F31F02F22CC4}"/>
              </a:ext>
            </a:extLst>
          </p:cNvPr>
          <p:cNvSpPr txBox="1"/>
          <p:nvPr/>
        </p:nvSpPr>
        <p:spPr>
          <a:xfrm>
            <a:off x="1250792" y="3610016"/>
            <a:ext cx="7118507" cy="1569660"/>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Conclusion</a:t>
            </a:r>
          </a:p>
          <a:p>
            <a:pPr marL="800100" lvl="1" indent="-342900">
              <a:buFont typeface="Arial" panose="020B0604020202020204" pitchFamily="34" charset="0"/>
              <a:buChar char="•"/>
            </a:pPr>
            <a:r>
              <a:rPr lang="en-US" altLang="zh-CN" sz="2400" dirty="0"/>
              <a:t>Irrelative with the average degree of nodes</a:t>
            </a:r>
          </a:p>
          <a:p>
            <a:pPr marL="800100" lvl="1" indent="-342900">
              <a:buFont typeface="Arial" panose="020B0604020202020204" pitchFamily="34" charset="0"/>
              <a:buChar char="•"/>
            </a:pPr>
            <a:r>
              <a:rPr lang="en-US" altLang="zh-CN" sz="2400" dirty="0"/>
              <a:t>Efficient than GNNs in dense graph</a:t>
            </a:r>
          </a:p>
          <a:p>
            <a:pPr marL="800100" lvl="1" indent="-342900">
              <a:buFont typeface="Arial" panose="020B0604020202020204" pitchFamily="34" charset="0"/>
              <a:buChar char="•"/>
            </a:pPr>
            <a:r>
              <a:rPr lang="en-US" altLang="zh-CN" sz="2400" dirty="0"/>
              <a:t>potential to be sped up to </a:t>
            </a:r>
            <a:r>
              <a:rPr lang="en-US" altLang="zh-CN" sz="2400" i="1" dirty="0"/>
              <a:t>O(nlog²n)</a:t>
            </a:r>
            <a:endParaRPr lang="zh-CN" altLang="en-US" sz="2400" i="1" dirty="0"/>
          </a:p>
        </p:txBody>
      </p:sp>
    </p:spTree>
    <p:extLst>
      <p:ext uri="{BB962C8B-B14F-4D97-AF65-F5344CB8AC3E}">
        <p14:creationId xmlns:p14="http://schemas.microsoft.com/office/powerpoint/2010/main" val="39836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48C2-79C3-4446-B2B5-DB58D1B8E4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0EA5E3-ED34-0F41-B914-3D5FC34FC8BE}"/>
              </a:ext>
            </a:extLst>
          </p:cNvPr>
          <p:cNvSpPr>
            <a:spLocks noGrp="1"/>
          </p:cNvSpPr>
          <p:nvPr>
            <p:ph idx="1"/>
          </p:nvPr>
        </p:nvSpPr>
        <p:spPr/>
        <p:txBody>
          <a:bodyPr/>
          <a:lstStyle/>
          <a:p>
            <a:r>
              <a:rPr lang="en-US" dirty="0">
                <a:solidFill>
                  <a:srgbClr val="7030A0"/>
                </a:solidFill>
              </a:rPr>
              <a:t>Preliminaries &amp; Motivation</a:t>
            </a:r>
            <a:endParaRPr lang="en-US" dirty="0">
              <a:solidFill>
                <a:schemeClr val="bg1">
                  <a:lumMod val="50000"/>
                </a:schemeClr>
              </a:solidFill>
            </a:endParaRPr>
          </a:p>
          <a:p>
            <a:r>
              <a:rPr lang="en-US" dirty="0">
                <a:solidFill>
                  <a:schemeClr val="bg1">
                    <a:lumMod val="50000"/>
                  </a:schemeClr>
                </a:solidFill>
              </a:rPr>
              <a:t>Proposed Approach</a:t>
            </a:r>
          </a:p>
          <a:p>
            <a:r>
              <a:rPr lang="en-US" dirty="0">
                <a:solidFill>
                  <a:schemeClr val="bg1">
                    <a:lumMod val="50000"/>
                  </a:schemeClr>
                </a:solidFill>
              </a:rPr>
              <a:t>Theoretical Analysis</a:t>
            </a:r>
          </a:p>
          <a:p>
            <a:r>
              <a:rPr lang="en-US" dirty="0">
                <a:solidFill>
                  <a:schemeClr val="bg1">
                    <a:lumMod val="50000"/>
                  </a:schemeClr>
                </a:solidFill>
              </a:rPr>
              <a:t>Experiments</a:t>
            </a:r>
          </a:p>
          <a:p>
            <a:r>
              <a:rPr lang="en-US" dirty="0">
                <a:solidFill>
                  <a:schemeClr val="bg1">
                    <a:lumMod val="50000"/>
                  </a:schemeClr>
                </a:solidFill>
              </a:rPr>
              <a:t>Conclusion</a:t>
            </a:r>
          </a:p>
        </p:txBody>
      </p:sp>
      <p:sp>
        <p:nvSpPr>
          <p:cNvPr id="6" name="Date Placeholder 4">
            <a:extLst>
              <a:ext uri="{FF2B5EF4-FFF2-40B4-BE49-F238E27FC236}">
                <a16:creationId xmlns:a16="http://schemas.microsoft.com/office/drawing/2014/main" id="{42598C0B-01EE-4F3E-B742-58B43E89B194}"/>
              </a:ext>
            </a:extLst>
          </p:cNvPr>
          <p:cNvSpPr>
            <a:spLocks noGrp="1"/>
          </p:cNvSpPr>
          <p:nvPr>
            <p:ph type="dt" sz="half" idx="10"/>
          </p:nvPr>
        </p:nvSpPr>
        <p:spPr>
          <a:xfrm>
            <a:off x="838200" y="6356350"/>
            <a:ext cx="2743200" cy="365125"/>
          </a:xfrm>
        </p:spPr>
        <p:txBody>
          <a:bodyPr/>
          <a:lstStyle/>
          <a:p>
            <a:fld id="{0D381BFC-4DD7-4EB9-89FE-063BF8F42338}" type="datetime1">
              <a:rPr lang="zh-CN" altLang="en-US" smtClean="0"/>
              <a:t>2019/12/17</a:t>
            </a:fld>
            <a:endParaRPr lang="en-US" dirty="0"/>
          </a:p>
        </p:txBody>
      </p:sp>
      <p:sp>
        <p:nvSpPr>
          <p:cNvPr id="7" name="Footer Placeholder 5">
            <a:extLst>
              <a:ext uri="{FF2B5EF4-FFF2-40B4-BE49-F238E27FC236}">
                <a16:creationId xmlns:a16="http://schemas.microsoft.com/office/drawing/2014/main" id="{DA80E4ED-FE2C-4951-9BB2-694DB0DDA52E}"/>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spTree>
    <p:extLst>
      <p:ext uri="{BB962C8B-B14F-4D97-AF65-F5344CB8AC3E}">
        <p14:creationId xmlns:p14="http://schemas.microsoft.com/office/powerpoint/2010/main" val="166004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48C2-79C3-4446-B2B5-DB58D1B8E4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0EA5E3-ED34-0F41-B914-3D5FC34FC8BE}"/>
              </a:ext>
            </a:extLst>
          </p:cNvPr>
          <p:cNvSpPr>
            <a:spLocks noGrp="1"/>
          </p:cNvSpPr>
          <p:nvPr>
            <p:ph idx="1"/>
          </p:nvPr>
        </p:nvSpPr>
        <p:spPr/>
        <p:txBody>
          <a:bodyPr/>
          <a:lstStyle/>
          <a:p>
            <a:r>
              <a:rPr lang="en-US" dirty="0">
                <a:solidFill>
                  <a:schemeClr val="bg1">
                    <a:lumMod val="50000"/>
                  </a:schemeClr>
                </a:solidFill>
              </a:rPr>
              <a:t>Preliminaries &amp; Motivation</a:t>
            </a:r>
          </a:p>
          <a:p>
            <a:r>
              <a:rPr lang="en-US" dirty="0">
                <a:solidFill>
                  <a:schemeClr val="bg1">
                    <a:lumMod val="50000"/>
                  </a:schemeClr>
                </a:solidFill>
              </a:rPr>
              <a:t>Proposed Approach</a:t>
            </a:r>
          </a:p>
          <a:p>
            <a:r>
              <a:rPr lang="en-US" dirty="0">
                <a:solidFill>
                  <a:schemeClr val="bg1">
                    <a:lumMod val="50000"/>
                  </a:schemeClr>
                </a:solidFill>
              </a:rPr>
              <a:t>Theoretical Analysis</a:t>
            </a:r>
          </a:p>
          <a:p>
            <a:r>
              <a:rPr lang="en-US" dirty="0">
                <a:solidFill>
                  <a:srgbClr val="7030A0"/>
                </a:solidFill>
              </a:rPr>
              <a:t>Experiments</a:t>
            </a:r>
          </a:p>
          <a:p>
            <a:r>
              <a:rPr lang="en-US" dirty="0">
                <a:solidFill>
                  <a:schemeClr val="bg1">
                    <a:lumMod val="50000"/>
                  </a:schemeClr>
                </a:solidFill>
              </a:rPr>
              <a:t>Conclusion</a:t>
            </a:r>
          </a:p>
        </p:txBody>
      </p:sp>
      <p:sp>
        <p:nvSpPr>
          <p:cNvPr id="6" name="Date Placeholder 4">
            <a:extLst>
              <a:ext uri="{FF2B5EF4-FFF2-40B4-BE49-F238E27FC236}">
                <a16:creationId xmlns:a16="http://schemas.microsoft.com/office/drawing/2014/main" id="{42598C0B-01EE-4F3E-B742-58B43E89B194}"/>
              </a:ext>
            </a:extLst>
          </p:cNvPr>
          <p:cNvSpPr>
            <a:spLocks noGrp="1"/>
          </p:cNvSpPr>
          <p:nvPr>
            <p:ph type="dt" sz="half" idx="10"/>
          </p:nvPr>
        </p:nvSpPr>
        <p:spPr>
          <a:xfrm>
            <a:off x="838200" y="6356350"/>
            <a:ext cx="2743200" cy="365125"/>
          </a:xfrm>
        </p:spPr>
        <p:txBody>
          <a:bodyPr/>
          <a:lstStyle/>
          <a:p>
            <a:fld id="{36596443-5D22-453C-B28E-791E39A4FD0B}" type="datetime1">
              <a:rPr lang="zh-CN" altLang="en-US" smtClean="0"/>
              <a:t>2019/12/17</a:t>
            </a:fld>
            <a:endParaRPr lang="en-US" dirty="0"/>
          </a:p>
        </p:txBody>
      </p:sp>
      <p:sp>
        <p:nvSpPr>
          <p:cNvPr id="7" name="Footer Placeholder 5">
            <a:extLst>
              <a:ext uri="{FF2B5EF4-FFF2-40B4-BE49-F238E27FC236}">
                <a16:creationId xmlns:a16="http://schemas.microsoft.com/office/drawing/2014/main" id="{DA80E4ED-FE2C-4951-9BB2-694DB0DDA52E}"/>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spTree>
    <p:extLst>
      <p:ext uri="{BB962C8B-B14F-4D97-AF65-F5344CB8AC3E}">
        <p14:creationId xmlns:p14="http://schemas.microsoft.com/office/powerpoint/2010/main" val="16583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64DF-A7D6-E64E-9DB3-F692D2AF0614}"/>
              </a:ext>
            </a:extLst>
          </p:cNvPr>
          <p:cNvSpPr>
            <a:spLocks noGrp="1"/>
          </p:cNvSpPr>
          <p:nvPr>
            <p:ph type="title"/>
          </p:nvPr>
        </p:nvSpPr>
        <p:spPr/>
        <p:txBody>
          <a:bodyPr>
            <a:normAutofit/>
          </a:bodyPr>
          <a:lstStyle/>
          <a:p>
            <a:r>
              <a:rPr lang="en-US" sz="4000" dirty="0">
                <a:latin typeface="+mn-lt"/>
              </a:rPr>
              <a:t>Results on link prediction tasks</a:t>
            </a:r>
          </a:p>
        </p:txBody>
      </p:sp>
      <p:sp>
        <p:nvSpPr>
          <p:cNvPr id="7" name="Footer Placeholder 5">
            <a:extLst>
              <a:ext uri="{FF2B5EF4-FFF2-40B4-BE49-F238E27FC236}">
                <a16:creationId xmlns:a16="http://schemas.microsoft.com/office/drawing/2014/main" id="{4D07CAE6-5E56-4331-B197-C7A6128AE496}"/>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pic>
        <p:nvPicPr>
          <p:cNvPr id="10" name="图片 9">
            <a:extLst>
              <a:ext uri="{FF2B5EF4-FFF2-40B4-BE49-F238E27FC236}">
                <a16:creationId xmlns:a16="http://schemas.microsoft.com/office/drawing/2014/main" id="{85E1FA15-A817-4CE4-ADFA-7EAE1B31FE60}"/>
              </a:ext>
            </a:extLst>
          </p:cNvPr>
          <p:cNvPicPr>
            <a:picLocks noChangeAspect="1"/>
          </p:cNvPicPr>
          <p:nvPr/>
        </p:nvPicPr>
        <p:blipFill>
          <a:blip r:embed="rId2"/>
          <a:stretch>
            <a:fillRect/>
          </a:stretch>
        </p:blipFill>
        <p:spPr>
          <a:xfrm>
            <a:off x="418322" y="2198814"/>
            <a:ext cx="11419143" cy="3266947"/>
          </a:xfrm>
          <a:prstGeom prst="rect">
            <a:avLst/>
          </a:prstGeom>
        </p:spPr>
      </p:pic>
      <p:sp>
        <p:nvSpPr>
          <p:cNvPr id="12" name="矩形 11">
            <a:extLst>
              <a:ext uri="{FF2B5EF4-FFF2-40B4-BE49-F238E27FC236}">
                <a16:creationId xmlns:a16="http://schemas.microsoft.com/office/drawing/2014/main" id="{A29E24B4-28FC-4183-847B-97D903C690EC}"/>
              </a:ext>
            </a:extLst>
          </p:cNvPr>
          <p:cNvSpPr/>
          <p:nvPr/>
        </p:nvSpPr>
        <p:spPr>
          <a:xfrm>
            <a:off x="7517218" y="4418295"/>
            <a:ext cx="1545261" cy="2706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3" name="矩形 12">
            <a:extLst>
              <a:ext uri="{FF2B5EF4-FFF2-40B4-BE49-F238E27FC236}">
                <a16:creationId xmlns:a16="http://schemas.microsoft.com/office/drawing/2014/main" id="{B6C69E30-30D2-4207-BD18-5E15DD453768}"/>
              </a:ext>
            </a:extLst>
          </p:cNvPr>
          <p:cNvSpPr/>
          <p:nvPr/>
        </p:nvSpPr>
        <p:spPr>
          <a:xfrm>
            <a:off x="9062480" y="4979585"/>
            <a:ext cx="1545260"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4" name="矩形 13">
            <a:extLst>
              <a:ext uri="{FF2B5EF4-FFF2-40B4-BE49-F238E27FC236}">
                <a16:creationId xmlns:a16="http://schemas.microsoft.com/office/drawing/2014/main" id="{C5472736-ACCF-4706-A275-E7EE72E40BB2}"/>
              </a:ext>
            </a:extLst>
          </p:cNvPr>
          <p:cNvSpPr/>
          <p:nvPr/>
        </p:nvSpPr>
        <p:spPr>
          <a:xfrm>
            <a:off x="5989665" y="4979585"/>
            <a:ext cx="1446028"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5" name="矩形 14">
            <a:extLst>
              <a:ext uri="{FF2B5EF4-FFF2-40B4-BE49-F238E27FC236}">
                <a16:creationId xmlns:a16="http://schemas.microsoft.com/office/drawing/2014/main" id="{B86FE368-C2AE-49ED-84DC-555F24B8903A}"/>
              </a:ext>
            </a:extLst>
          </p:cNvPr>
          <p:cNvSpPr/>
          <p:nvPr/>
        </p:nvSpPr>
        <p:spPr>
          <a:xfrm>
            <a:off x="4447954" y="4433776"/>
            <a:ext cx="1446028"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6" name="矩形 15">
            <a:extLst>
              <a:ext uri="{FF2B5EF4-FFF2-40B4-BE49-F238E27FC236}">
                <a16:creationId xmlns:a16="http://schemas.microsoft.com/office/drawing/2014/main" id="{CAE923B4-8FCE-42AB-97A5-1A0A2CADF58E}"/>
              </a:ext>
            </a:extLst>
          </p:cNvPr>
          <p:cNvSpPr/>
          <p:nvPr/>
        </p:nvSpPr>
        <p:spPr>
          <a:xfrm>
            <a:off x="2916850" y="4979585"/>
            <a:ext cx="1446028"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rgbClr val="FF0000"/>
                </a:solidFill>
              </a:ln>
              <a:noFill/>
            </a:endParaRPr>
          </a:p>
        </p:txBody>
      </p:sp>
      <p:sp>
        <p:nvSpPr>
          <p:cNvPr id="17" name="内容占位符 2">
            <a:extLst>
              <a:ext uri="{FF2B5EF4-FFF2-40B4-BE49-F238E27FC236}">
                <a16:creationId xmlns:a16="http://schemas.microsoft.com/office/drawing/2014/main" id="{853274E8-F668-4788-B715-0A844CFE9305}"/>
              </a:ext>
            </a:extLst>
          </p:cNvPr>
          <p:cNvSpPr>
            <a:spLocks noGrp="1"/>
          </p:cNvSpPr>
          <p:nvPr>
            <p:ph idx="1"/>
          </p:nvPr>
        </p:nvSpPr>
        <p:spPr>
          <a:xfrm>
            <a:off x="636182" y="1443721"/>
            <a:ext cx="10515600" cy="4351338"/>
          </a:xfrm>
        </p:spPr>
        <p:txBody>
          <a:bodyPr/>
          <a:lstStyle/>
          <a:p>
            <a:r>
              <a:rPr lang="en-US" altLang="zh-CN" dirty="0"/>
              <a:t>Dataset: Grid, Communities, PPI</a:t>
            </a:r>
            <a:endParaRPr lang="zh-CN" altLang="en-US" dirty="0"/>
          </a:p>
        </p:txBody>
      </p:sp>
      <p:sp>
        <p:nvSpPr>
          <p:cNvPr id="18" name="Date Placeholder 4">
            <a:extLst>
              <a:ext uri="{FF2B5EF4-FFF2-40B4-BE49-F238E27FC236}">
                <a16:creationId xmlns:a16="http://schemas.microsoft.com/office/drawing/2014/main" id="{2E568C34-7383-46C1-BE7E-C4263C17611C}"/>
              </a:ext>
            </a:extLst>
          </p:cNvPr>
          <p:cNvSpPr>
            <a:spLocks noGrp="1"/>
          </p:cNvSpPr>
          <p:nvPr>
            <p:ph type="dt" sz="half" idx="10"/>
          </p:nvPr>
        </p:nvSpPr>
        <p:spPr>
          <a:xfrm>
            <a:off x="838200" y="6356350"/>
            <a:ext cx="2743200" cy="365125"/>
          </a:xfrm>
        </p:spPr>
        <p:txBody>
          <a:bodyPr/>
          <a:lstStyle/>
          <a:p>
            <a:fld id="{3647EB47-3F4B-4050-87D7-AE79101BF31D}" type="datetime1">
              <a:rPr lang="zh-CN" altLang="en-US" smtClean="0"/>
              <a:t>2019/12/17</a:t>
            </a:fld>
            <a:endParaRPr lang="en-US" dirty="0"/>
          </a:p>
        </p:txBody>
      </p:sp>
    </p:spTree>
    <p:extLst>
      <p:ext uri="{BB962C8B-B14F-4D97-AF65-F5344CB8AC3E}">
        <p14:creationId xmlns:p14="http://schemas.microsoft.com/office/powerpoint/2010/main" val="250314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64DF-A7D6-E64E-9DB3-F692D2AF0614}"/>
              </a:ext>
            </a:extLst>
          </p:cNvPr>
          <p:cNvSpPr>
            <a:spLocks noGrp="1"/>
          </p:cNvSpPr>
          <p:nvPr>
            <p:ph type="title"/>
          </p:nvPr>
        </p:nvSpPr>
        <p:spPr/>
        <p:txBody>
          <a:bodyPr>
            <a:normAutofit/>
          </a:bodyPr>
          <a:lstStyle/>
          <a:p>
            <a:r>
              <a:rPr lang="en-US" sz="4000" dirty="0">
                <a:latin typeface="+mn-lt"/>
              </a:rPr>
              <a:t>Results on pairwise node classification tasks</a:t>
            </a:r>
          </a:p>
        </p:txBody>
      </p:sp>
      <p:pic>
        <p:nvPicPr>
          <p:cNvPr id="9" name="图片 8">
            <a:extLst>
              <a:ext uri="{FF2B5EF4-FFF2-40B4-BE49-F238E27FC236}">
                <a16:creationId xmlns:a16="http://schemas.microsoft.com/office/drawing/2014/main" id="{D61D1BA3-ECA4-49C9-9854-63BEA42BEBF4}"/>
              </a:ext>
            </a:extLst>
          </p:cNvPr>
          <p:cNvPicPr>
            <a:picLocks noChangeAspect="1"/>
          </p:cNvPicPr>
          <p:nvPr/>
        </p:nvPicPr>
        <p:blipFill>
          <a:blip r:embed="rId2"/>
          <a:stretch>
            <a:fillRect/>
          </a:stretch>
        </p:blipFill>
        <p:spPr>
          <a:xfrm>
            <a:off x="2209797" y="2093100"/>
            <a:ext cx="6897679" cy="3852863"/>
          </a:xfrm>
          <a:prstGeom prst="rect">
            <a:avLst/>
          </a:prstGeom>
        </p:spPr>
      </p:pic>
      <p:grpSp>
        <p:nvGrpSpPr>
          <p:cNvPr id="15" name="组合 14">
            <a:extLst>
              <a:ext uri="{FF2B5EF4-FFF2-40B4-BE49-F238E27FC236}">
                <a16:creationId xmlns:a16="http://schemas.microsoft.com/office/drawing/2014/main" id="{30275131-E558-44B3-BEF0-158732A22BA2}"/>
              </a:ext>
            </a:extLst>
          </p:cNvPr>
          <p:cNvGrpSpPr/>
          <p:nvPr/>
        </p:nvGrpSpPr>
        <p:grpSpPr>
          <a:xfrm>
            <a:off x="4020879" y="4688959"/>
            <a:ext cx="4878571" cy="843146"/>
            <a:chOff x="4020879" y="4178596"/>
            <a:chExt cx="4878571" cy="843146"/>
          </a:xfrm>
        </p:grpSpPr>
        <p:sp>
          <p:nvSpPr>
            <p:cNvPr id="10" name="矩形 9">
              <a:extLst>
                <a:ext uri="{FF2B5EF4-FFF2-40B4-BE49-F238E27FC236}">
                  <a16:creationId xmlns:a16="http://schemas.microsoft.com/office/drawing/2014/main" id="{E7252AF4-7BA1-40F3-957A-9AD36A1EBB34}"/>
                </a:ext>
              </a:extLst>
            </p:cNvPr>
            <p:cNvSpPr/>
            <p:nvPr/>
          </p:nvSpPr>
          <p:spPr>
            <a:xfrm>
              <a:off x="7347097" y="4178596"/>
              <a:ext cx="1552353"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1" name="矩形 10">
              <a:extLst>
                <a:ext uri="{FF2B5EF4-FFF2-40B4-BE49-F238E27FC236}">
                  <a16:creationId xmlns:a16="http://schemas.microsoft.com/office/drawing/2014/main" id="{ADDA2835-0B76-4680-8B38-98DD0E597C18}"/>
                </a:ext>
              </a:extLst>
            </p:cNvPr>
            <p:cNvSpPr/>
            <p:nvPr/>
          </p:nvSpPr>
          <p:spPr>
            <a:xfrm>
              <a:off x="5658638" y="4178596"/>
              <a:ext cx="1480429"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2" name="矩形 11">
              <a:extLst>
                <a:ext uri="{FF2B5EF4-FFF2-40B4-BE49-F238E27FC236}">
                  <a16:creationId xmlns:a16="http://schemas.microsoft.com/office/drawing/2014/main" id="{FD6F8CBD-E259-43D1-A735-46DAA4E94D2B}"/>
                </a:ext>
              </a:extLst>
            </p:cNvPr>
            <p:cNvSpPr/>
            <p:nvPr/>
          </p:nvSpPr>
          <p:spPr>
            <a:xfrm>
              <a:off x="5658637" y="4766561"/>
              <a:ext cx="1480429"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sp>
          <p:nvSpPr>
            <p:cNvPr id="13" name="矩形 12">
              <a:extLst>
                <a:ext uri="{FF2B5EF4-FFF2-40B4-BE49-F238E27FC236}">
                  <a16:creationId xmlns:a16="http://schemas.microsoft.com/office/drawing/2014/main" id="{15FCEF3A-E7A4-4292-A84E-AFF936B962A7}"/>
                </a:ext>
              </a:extLst>
            </p:cNvPr>
            <p:cNvSpPr/>
            <p:nvPr/>
          </p:nvSpPr>
          <p:spPr>
            <a:xfrm>
              <a:off x="4020879" y="4766561"/>
              <a:ext cx="1480429" cy="25518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noFill/>
              </a:endParaRPr>
            </a:p>
          </p:txBody>
        </p:sp>
      </p:grpSp>
      <p:sp>
        <p:nvSpPr>
          <p:cNvPr id="14" name="内容占位符 2">
            <a:extLst>
              <a:ext uri="{FF2B5EF4-FFF2-40B4-BE49-F238E27FC236}">
                <a16:creationId xmlns:a16="http://schemas.microsoft.com/office/drawing/2014/main" id="{BD0F1369-FD8B-4A77-8517-D607414E59D5}"/>
              </a:ext>
            </a:extLst>
          </p:cNvPr>
          <p:cNvSpPr>
            <a:spLocks noGrp="1"/>
          </p:cNvSpPr>
          <p:nvPr>
            <p:ph idx="1"/>
          </p:nvPr>
        </p:nvSpPr>
        <p:spPr>
          <a:xfrm>
            <a:off x="636182" y="1443721"/>
            <a:ext cx="10515600" cy="4351338"/>
          </a:xfrm>
        </p:spPr>
        <p:txBody>
          <a:bodyPr/>
          <a:lstStyle/>
          <a:p>
            <a:r>
              <a:rPr lang="en-US" altLang="zh-CN" dirty="0"/>
              <a:t>Dataset: Communities, Email, Protein</a:t>
            </a:r>
            <a:endParaRPr lang="zh-CN" altLang="en-US" dirty="0"/>
          </a:p>
        </p:txBody>
      </p:sp>
      <p:sp>
        <p:nvSpPr>
          <p:cNvPr id="16" name="Footer Placeholder 5">
            <a:extLst>
              <a:ext uri="{FF2B5EF4-FFF2-40B4-BE49-F238E27FC236}">
                <a16:creationId xmlns:a16="http://schemas.microsoft.com/office/drawing/2014/main" id="{DBCDD5FE-DF67-47CA-88F1-5BB4B82433AE}"/>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sp>
        <p:nvSpPr>
          <p:cNvPr id="17" name="Date Placeholder 4">
            <a:extLst>
              <a:ext uri="{FF2B5EF4-FFF2-40B4-BE49-F238E27FC236}">
                <a16:creationId xmlns:a16="http://schemas.microsoft.com/office/drawing/2014/main" id="{8F6C2D9A-0D9C-42DA-AC99-875D769E212F}"/>
              </a:ext>
            </a:extLst>
          </p:cNvPr>
          <p:cNvSpPr>
            <a:spLocks noGrp="1"/>
          </p:cNvSpPr>
          <p:nvPr>
            <p:ph type="dt" sz="half" idx="10"/>
          </p:nvPr>
        </p:nvSpPr>
        <p:spPr>
          <a:xfrm>
            <a:off x="838200" y="6356350"/>
            <a:ext cx="2743200" cy="365125"/>
          </a:xfrm>
        </p:spPr>
        <p:txBody>
          <a:bodyPr/>
          <a:lstStyle/>
          <a:p>
            <a:fld id="{3FC9BA08-1908-4494-866F-123CCBE9129D}" type="datetime1">
              <a:rPr lang="zh-CN" altLang="en-US" smtClean="0"/>
              <a:t>2019/12/17</a:t>
            </a:fld>
            <a:endParaRPr lang="en-US" dirty="0"/>
          </a:p>
        </p:txBody>
      </p:sp>
    </p:spTree>
    <p:extLst>
      <p:ext uri="{BB962C8B-B14F-4D97-AF65-F5344CB8AC3E}">
        <p14:creationId xmlns:p14="http://schemas.microsoft.com/office/powerpoint/2010/main" val="3364664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48C2-79C3-4446-B2B5-DB58D1B8E4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0EA5E3-ED34-0F41-B914-3D5FC34FC8BE}"/>
              </a:ext>
            </a:extLst>
          </p:cNvPr>
          <p:cNvSpPr>
            <a:spLocks noGrp="1"/>
          </p:cNvSpPr>
          <p:nvPr>
            <p:ph idx="1"/>
          </p:nvPr>
        </p:nvSpPr>
        <p:spPr/>
        <p:txBody>
          <a:bodyPr/>
          <a:lstStyle/>
          <a:p>
            <a:r>
              <a:rPr lang="en-US" dirty="0">
                <a:solidFill>
                  <a:schemeClr val="bg1">
                    <a:lumMod val="50000"/>
                  </a:schemeClr>
                </a:solidFill>
              </a:rPr>
              <a:t>Preliminaries &amp; Motivation</a:t>
            </a:r>
          </a:p>
          <a:p>
            <a:r>
              <a:rPr lang="en-US" dirty="0">
                <a:solidFill>
                  <a:schemeClr val="bg1">
                    <a:lumMod val="50000"/>
                  </a:schemeClr>
                </a:solidFill>
              </a:rPr>
              <a:t>Proposed Approach</a:t>
            </a:r>
          </a:p>
          <a:p>
            <a:r>
              <a:rPr lang="en-US" dirty="0">
                <a:solidFill>
                  <a:schemeClr val="bg1">
                    <a:lumMod val="50000"/>
                  </a:schemeClr>
                </a:solidFill>
              </a:rPr>
              <a:t>Theoretical Analysis</a:t>
            </a:r>
          </a:p>
          <a:p>
            <a:r>
              <a:rPr lang="en-US" dirty="0">
                <a:solidFill>
                  <a:schemeClr val="bg1">
                    <a:lumMod val="50000"/>
                  </a:schemeClr>
                </a:solidFill>
              </a:rPr>
              <a:t>Experiments</a:t>
            </a:r>
          </a:p>
          <a:p>
            <a:r>
              <a:rPr lang="en-US" dirty="0">
                <a:solidFill>
                  <a:srgbClr val="7030A0"/>
                </a:solidFill>
              </a:rPr>
              <a:t>Conclusion</a:t>
            </a:r>
          </a:p>
        </p:txBody>
      </p:sp>
      <p:sp>
        <p:nvSpPr>
          <p:cNvPr id="6" name="Date Placeholder 4">
            <a:extLst>
              <a:ext uri="{FF2B5EF4-FFF2-40B4-BE49-F238E27FC236}">
                <a16:creationId xmlns:a16="http://schemas.microsoft.com/office/drawing/2014/main" id="{42598C0B-01EE-4F3E-B742-58B43E89B194}"/>
              </a:ext>
            </a:extLst>
          </p:cNvPr>
          <p:cNvSpPr>
            <a:spLocks noGrp="1"/>
          </p:cNvSpPr>
          <p:nvPr>
            <p:ph type="dt" sz="half" idx="10"/>
          </p:nvPr>
        </p:nvSpPr>
        <p:spPr>
          <a:xfrm>
            <a:off x="838200" y="6356350"/>
            <a:ext cx="2743200" cy="365125"/>
          </a:xfrm>
        </p:spPr>
        <p:txBody>
          <a:bodyPr/>
          <a:lstStyle/>
          <a:p>
            <a:fld id="{91FA99EC-CE5E-45CC-A83F-B2B446DC397A}" type="datetime1">
              <a:rPr lang="zh-CN" altLang="en-US" smtClean="0"/>
              <a:t>2019/12/17</a:t>
            </a:fld>
            <a:endParaRPr lang="en-US" dirty="0"/>
          </a:p>
        </p:txBody>
      </p:sp>
      <p:sp>
        <p:nvSpPr>
          <p:cNvPr id="7" name="Footer Placeholder 5">
            <a:extLst>
              <a:ext uri="{FF2B5EF4-FFF2-40B4-BE49-F238E27FC236}">
                <a16:creationId xmlns:a16="http://schemas.microsoft.com/office/drawing/2014/main" id="{DA80E4ED-FE2C-4951-9BB2-694DB0DDA52E}"/>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spTree>
    <p:extLst>
      <p:ext uri="{BB962C8B-B14F-4D97-AF65-F5344CB8AC3E}">
        <p14:creationId xmlns:p14="http://schemas.microsoft.com/office/powerpoint/2010/main" val="87493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100D-CB8E-4342-9CB8-4D0DA64D998A}"/>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50164E6-7391-154B-A890-4D9B1B8FD71F}"/>
              </a:ext>
            </a:extLst>
          </p:cNvPr>
          <p:cNvSpPr>
            <a:spLocks noGrp="1"/>
          </p:cNvSpPr>
          <p:nvPr>
            <p:ph idx="1"/>
          </p:nvPr>
        </p:nvSpPr>
        <p:spPr/>
        <p:txBody>
          <a:bodyPr/>
          <a:lstStyle/>
          <a:p>
            <a:r>
              <a:rPr lang="en-US" dirty="0"/>
              <a:t>Incorporate node </a:t>
            </a:r>
            <a:r>
              <a:rPr lang="en-US" dirty="0">
                <a:solidFill>
                  <a:srgbClr val="7030A0"/>
                </a:solidFill>
              </a:rPr>
              <a:t>positional</a:t>
            </a:r>
            <a:r>
              <a:rPr lang="en-US" dirty="0"/>
              <a:t> information</a:t>
            </a:r>
          </a:p>
          <a:p>
            <a:r>
              <a:rPr lang="en-US" dirty="0"/>
              <a:t>Maintain the advantages of existing GNNs</a:t>
            </a:r>
          </a:p>
          <a:p>
            <a:pPr lvl="1"/>
            <a:r>
              <a:rPr lang="en-US" dirty="0"/>
              <a:t>Retain </a:t>
            </a:r>
            <a:r>
              <a:rPr lang="en-US" dirty="0">
                <a:solidFill>
                  <a:srgbClr val="7030A0"/>
                </a:solidFill>
              </a:rPr>
              <a:t>inductive capability</a:t>
            </a:r>
          </a:p>
          <a:p>
            <a:pPr lvl="1"/>
            <a:r>
              <a:rPr lang="en-US" dirty="0"/>
              <a:t>Utilizing</a:t>
            </a:r>
            <a:r>
              <a:rPr lang="en-US" dirty="0">
                <a:solidFill>
                  <a:srgbClr val="7030A0"/>
                </a:solidFill>
              </a:rPr>
              <a:t> node features</a:t>
            </a:r>
          </a:p>
        </p:txBody>
      </p:sp>
      <p:sp>
        <p:nvSpPr>
          <p:cNvPr id="6" name="Date Placeholder 4">
            <a:extLst>
              <a:ext uri="{FF2B5EF4-FFF2-40B4-BE49-F238E27FC236}">
                <a16:creationId xmlns:a16="http://schemas.microsoft.com/office/drawing/2014/main" id="{A64877F7-7078-47DD-BF58-E8A94BF418DA}"/>
              </a:ext>
            </a:extLst>
          </p:cNvPr>
          <p:cNvSpPr>
            <a:spLocks noGrp="1"/>
          </p:cNvSpPr>
          <p:nvPr>
            <p:ph type="dt" sz="half" idx="10"/>
          </p:nvPr>
        </p:nvSpPr>
        <p:spPr>
          <a:xfrm>
            <a:off x="838200" y="6356350"/>
            <a:ext cx="2743200" cy="365125"/>
          </a:xfrm>
        </p:spPr>
        <p:txBody>
          <a:bodyPr/>
          <a:lstStyle/>
          <a:p>
            <a:fld id="{6A3604D7-1CAA-4D9A-8C62-CFDBE9DCDFC8}" type="datetime1">
              <a:rPr lang="zh-CN" altLang="en-US" smtClean="0"/>
              <a:t>2019/12/17</a:t>
            </a:fld>
            <a:endParaRPr lang="en-US" dirty="0"/>
          </a:p>
        </p:txBody>
      </p:sp>
      <p:sp>
        <p:nvSpPr>
          <p:cNvPr id="7" name="Footer Placeholder 5">
            <a:extLst>
              <a:ext uri="{FF2B5EF4-FFF2-40B4-BE49-F238E27FC236}">
                <a16:creationId xmlns:a16="http://schemas.microsoft.com/office/drawing/2014/main" id="{C0882550-77E2-4F16-87C8-15361485B0E5}"/>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spTree>
    <p:extLst>
      <p:ext uri="{BB962C8B-B14F-4D97-AF65-F5344CB8AC3E}">
        <p14:creationId xmlns:p14="http://schemas.microsoft.com/office/powerpoint/2010/main" val="233012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B4C654D-6C03-4875-9F19-CDF9A9680A98}"/>
              </a:ext>
            </a:extLst>
          </p:cNvPr>
          <p:cNvSpPr>
            <a:spLocks noGrp="1"/>
          </p:cNvSpPr>
          <p:nvPr>
            <p:ph type="dt" sz="half" idx="10"/>
          </p:nvPr>
        </p:nvSpPr>
        <p:spPr/>
        <p:txBody>
          <a:bodyPr/>
          <a:lstStyle/>
          <a:p>
            <a:fld id="{0141128D-2F26-4CFA-99AB-0106E4B09CA0}" type="datetime1">
              <a:rPr lang="zh-CN" altLang="en-US" smtClean="0"/>
              <a:t>2019/12/17</a:t>
            </a:fld>
            <a:endParaRPr lang="en-US"/>
          </a:p>
        </p:txBody>
      </p:sp>
      <p:sp>
        <p:nvSpPr>
          <p:cNvPr id="5" name="页脚占位符 4">
            <a:extLst>
              <a:ext uri="{FF2B5EF4-FFF2-40B4-BE49-F238E27FC236}">
                <a16:creationId xmlns:a16="http://schemas.microsoft.com/office/drawing/2014/main" id="{50E48826-627B-491A-8E75-70F1DA63DAB7}"/>
              </a:ext>
            </a:extLst>
          </p:cNvPr>
          <p:cNvSpPr>
            <a:spLocks noGrp="1"/>
          </p:cNvSpPr>
          <p:nvPr>
            <p:ph type="ftr" sz="quarter" idx="11"/>
          </p:nvPr>
        </p:nvSpPr>
        <p:spPr/>
        <p:txBody>
          <a:bodyPr/>
          <a:lstStyle/>
          <a:p>
            <a:r>
              <a:rPr lang="en-US"/>
              <a:t>Position-aware Graph Neural  Networks</a:t>
            </a:r>
          </a:p>
        </p:txBody>
      </p:sp>
      <p:pic>
        <p:nvPicPr>
          <p:cNvPr id="7" name="图片 6">
            <a:extLst>
              <a:ext uri="{FF2B5EF4-FFF2-40B4-BE49-F238E27FC236}">
                <a16:creationId xmlns:a16="http://schemas.microsoft.com/office/drawing/2014/main" id="{BE30C06F-DE6F-413C-92F8-0D8CBEA5FC05}"/>
              </a:ext>
            </a:extLst>
          </p:cNvPr>
          <p:cNvPicPr>
            <a:picLocks noChangeAspect="1"/>
          </p:cNvPicPr>
          <p:nvPr/>
        </p:nvPicPr>
        <p:blipFill>
          <a:blip r:embed="rId3"/>
          <a:stretch>
            <a:fillRect/>
          </a:stretch>
        </p:blipFill>
        <p:spPr>
          <a:xfrm>
            <a:off x="462632" y="1290546"/>
            <a:ext cx="5745599" cy="3337629"/>
          </a:xfrm>
          <a:prstGeom prst="rect">
            <a:avLst/>
          </a:prstGeom>
        </p:spPr>
      </p:pic>
      <p:sp>
        <p:nvSpPr>
          <p:cNvPr id="8" name="Title 1">
            <a:extLst>
              <a:ext uri="{FF2B5EF4-FFF2-40B4-BE49-F238E27FC236}">
                <a16:creationId xmlns:a16="http://schemas.microsoft.com/office/drawing/2014/main" id="{E4AA15D2-BF15-478A-B9A5-8163415F7006}"/>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Background</a:t>
            </a:r>
            <a:br>
              <a:rPr lang="en-US" altLang="zh-CN" dirty="0">
                <a:solidFill>
                  <a:srgbClr val="7030A0"/>
                </a:solidFill>
              </a:rPr>
            </a:br>
            <a:endParaRPr lang="en-US" dirty="0"/>
          </a:p>
        </p:txBody>
      </p:sp>
      <p:cxnSp>
        <p:nvCxnSpPr>
          <p:cNvPr id="9" name="直接连接符 8">
            <a:extLst>
              <a:ext uri="{FF2B5EF4-FFF2-40B4-BE49-F238E27FC236}">
                <a16:creationId xmlns:a16="http://schemas.microsoft.com/office/drawing/2014/main" id="{EDE9C021-37DF-43C5-9659-6A927C01CE1C}"/>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84C821F-9DD4-4733-BCAA-158395C1DB21}"/>
              </a:ext>
            </a:extLst>
          </p:cNvPr>
          <p:cNvSpPr txBox="1"/>
          <p:nvPr/>
        </p:nvSpPr>
        <p:spPr>
          <a:xfrm>
            <a:off x="5383609" y="5021490"/>
            <a:ext cx="57150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7030A0"/>
                </a:solidFill>
              </a:rPr>
              <a:t>Node classification</a:t>
            </a:r>
          </a:p>
          <a:p>
            <a:pPr marL="285750" indent="-285750">
              <a:buFont typeface="Arial" panose="020B0604020202020204" pitchFamily="34" charset="0"/>
              <a:buChar char="•"/>
            </a:pPr>
            <a:r>
              <a:rPr lang="en-US" altLang="zh-CN" dirty="0">
                <a:solidFill>
                  <a:srgbClr val="7030A0"/>
                </a:solidFill>
              </a:rPr>
              <a:t>Link prediction</a:t>
            </a:r>
          </a:p>
          <a:p>
            <a:pPr marL="285750" indent="-285750">
              <a:buFont typeface="Arial" panose="020B0604020202020204" pitchFamily="34" charset="0"/>
              <a:buChar char="•"/>
            </a:pPr>
            <a:r>
              <a:rPr lang="en-US" altLang="zh-CN" dirty="0">
                <a:solidFill>
                  <a:srgbClr val="7030A0"/>
                </a:solidFill>
              </a:rPr>
              <a:t>Graph classification</a:t>
            </a:r>
          </a:p>
          <a:p>
            <a:pPr marL="285750" indent="-285750">
              <a:buFont typeface="Arial" panose="020B0604020202020204" pitchFamily="34" charset="0"/>
              <a:buChar char="•"/>
            </a:pPr>
            <a:r>
              <a:rPr lang="en-US" altLang="zh-CN" dirty="0">
                <a:solidFill>
                  <a:srgbClr val="7030A0"/>
                </a:solidFill>
              </a:rPr>
              <a:t>Graph generation</a:t>
            </a:r>
            <a:endParaRPr lang="zh-CN" altLang="en-US" dirty="0">
              <a:solidFill>
                <a:srgbClr val="7030A0"/>
              </a:solidFill>
            </a:endParaRPr>
          </a:p>
        </p:txBody>
      </p:sp>
      <p:pic>
        <p:nvPicPr>
          <p:cNvPr id="11" name="图片 10">
            <a:extLst>
              <a:ext uri="{FF2B5EF4-FFF2-40B4-BE49-F238E27FC236}">
                <a16:creationId xmlns:a16="http://schemas.microsoft.com/office/drawing/2014/main" id="{8823F4FB-E8B3-45B7-96F3-CF6D015C5FFF}"/>
              </a:ext>
            </a:extLst>
          </p:cNvPr>
          <p:cNvPicPr>
            <a:picLocks noChangeAspect="1"/>
          </p:cNvPicPr>
          <p:nvPr/>
        </p:nvPicPr>
        <p:blipFill rotWithShape="1">
          <a:blip r:embed="rId4"/>
          <a:srcRect t="56420" b="2675"/>
          <a:stretch/>
        </p:blipFill>
        <p:spPr>
          <a:xfrm>
            <a:off x="6678121" y="2314391"/>
            <a:ext cx="4966599" cy="1523712"/>
          </a:xfrm>
          <a:prstGeom prst="rect">
            <a:avLst/>
          </a:prstGeom>
        </p:spPr>
      </p:pic>
      <p:sp>
        <p:nvSpPr>
          <p:cNvPr id="12" name="文本框 11">
            <a:extLst>
              <a:ext uri="{FF2B5EF4-FFF2-40B4-BE49-F238E27FC236}">
                <a16:creationId xmlns:a16="http://schemas.microsoft.com/office/drawing/2014/main" id="{8B20475A-E4BD-42AF-803E-55AD74472F44}"/>
              </a:ext>
            </a:extLst>
          </p:cNvPr>
          <p:cNvSpPr txBox="1"/>
          <p:nvPr/>
        </p:nvSpPr>
        <p:spPr>
          <a:xfrm>
            <a:off x="9114342" y="3481575"/>
            <a:ext cx="3048000" cy="523220"/>
          </a:xfrm>
          <a:prstGeom prst="rect">
            <a:avLst/>
          </a:prstGeom>
          <a:solidFill>
            <a:schemeClr val="bg1"/>
          </a:solidFill>
        </p:spPr>
        <p:txBody>
          <a:bodyPr wrap="square" rtlCol="0">
            <a:spAutoFit/>
          </a:bodyPr>
          <a:lstStyle/>
          <a:p>
            <a:pPr algn="ctr"/>
            <a:r>
              <a:rPr lang="en-US" altLang="zh-CN" sz="1400" dirty="0"/>
              <a:t>Feature representation</a:t>
            </a:r>
          </a:p>
          <a:p>
            <a:pPr algn="ctr"/>
            <a:r>
              <a:rPr lang="en-US" altLang="zh-CN" sz="1400" dirty="0"/>
              <a:t>embedding</a:t>
            </a:r>
            <a:endParaRPr lang="zh-CN" altLang="en-US" sz="1400" dirty="0"/>
          </a:p>
        </p:txBody>
      </p:sp>
    </p:spTree>
    <p:extLst>
      <p:ext uri="{BB962C8B-B14F-4D97-AF65-F5344CB8AC3E}">
        <p14:creationId xmlns:p14="http://schemas.microsoft.com/office/powerpoint/2010/main" val="137169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AEBC41-6BE4-4C5B-BF39-1883BD7C0C1D}"/>
              </a:ext>
            </a:extLst>
          </p:cNvPr>
          <p:cNvSpPr>
            <a:spLocks noGrp="1"/>
          </p:cNvSpPr>
          <p:nvPr>
            <p:ph type="dt" sz="half" idx="10"/>
          </p:nvPr>
        </p:nvSpPr>
        <p:spPr/>
        <p:txBody>
          <a:bodyPr/>
          <a:lstStyle/>
          <a:p>
            <a:fld id="{017FF2AE-8A4C-4472-8B43-AD9736E29616}" type="datetime1">
              <a:rPr lang="zh-CN" altLang="en-US" smtClean="0"/>
              <a:t>2019/12/17</a:t>
            </a:fld>
            <a:endParaRPr lang="en-US"/>
          </a:p>
        </p:txBody>
      </p:sp>
      <p:sp>
        <p:nvSpPr>
          <p:cNvPr id="5" name="页脚占位符 4">
            <a:extLst>
              <a:ext uri="{FF2B5EF4-FFF2-40B4-BE49-F238E27FC236}">
                <a16:creationId xmlns:a16="http://schemas.microsoft.com/office/drawing/2014/main" id="{D4FB13FF-78EF-4A09-9EB5-D06E2B37C6C2}"/>
              </a:ext>
            </a:extLst>
          </p:cNvPr>
          <p:cNvSpPr>
            <a:spLocks noGrp="1"/>
          </p:cNvSpPr>
          <p:nvPr>
            <p:ph type="ftr" sz="quarter" idx="11"/>
          </p:nvPr>
        </p:nvSpPr>
        <p:spPr/>
        <p:txBody>
          <a:bodyPr/>
          <a:lstStyle/>
          <a:p>
            <a:r>
              <a:rPr lang="en-US"/>
              <a:t>Position-aware Graph Neural  Networks</a:t>
            </a:r>
          </a:p>
        </p:txBody>
      </p:sp>
      <p:sp>
        <p:nvSpPr>
          <p:cNvPr id="6" name="Title 1">
            <a:extLst>
              <a:ext uri="{FF2B5EF4-FFF2-40B4-BE49-F238E27FC236}">
                <a16:creationId xmlns:a16="http://schemas.microsoft.com/office/drawing/2014/main" id="{9B86F6C3-19B6-4FAC-A6A9-6468A5C43AFF}"/>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Difficult problems</a:t>
            </a:r>
            <a:br>
              <a:rPr lang="en-US" altLang="zh-CN" dirty="0">
                <a:solidFill>
                  <a:srgbClr val="7030A0"/>
                </a:solidFill>
              </a:rPr>
            </a:br>
            <a:endParaRPr lang="en-US" dirty="0"/>
          </a:p>
        </p:txBody>
      </p:sp>
      <p:cxnSp>
        <p:nvCxnSpPr>
          <p:cNvPr id="7" name="直接连接符 6">
            <a:extLst>
              <a:ext uri="{FF2B5EF4-FFF2-40B4-BE49-F238E27FC236}">
                <a16:creationId xmlns:a16="http://schemas.microsoft.com/office/drawing/2014/main" id="{6F234657-4766-4F37-8589-D93ED3C64F64}"/>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07B595AD-D9EA-4C76-9F70-89957C0C912E}"/>
              </a:ext>
            </a:extLst>
          </p:cNvPr>
          <p:cNvSpPr txBox="1"/>
          <p:nvPr/>
        </p:nvSpPr>
        <p:spPr>
          <a:xfrm>
            <a:off x="4038600" y="1281615"/>
            <a:ext cx="5410200" cy="584775"/>
          </a:xfrm>
          <a:prstGeom prst="rect">
            <a:avLst/>
          </a:prstGeom>
          <a:noFill/>
        </p:spPr>
        <p:txBody>
          <a:bodyPr wrap="square" rtlCol="0">
            <a:spAutoFit/>
          </a:bodyPr>
          <a:lstStyle/>
          <a:p>
            <a:r>
              <a:rPr lang="en-US" altLang="zh-CN" sz="3200" b="1" dirty="0">
                <a:solidFill>
                  <a:srgbClr val="7030A0"/>
                </a:solidFill>
              </a:rPr>
              <a:t>Networks are complex!</a:t>
            </a:r>
            <a:endParaRPr lang="zh-CN" altLang="en-US" sz="3200" b="1" dirty="0">
              <a:solidFill>
                <a:srgbClr val="7030A0"/>
              </a:solidFill>
            </a:endParaRPr>
          </a:p>
        </p:txBody>
      </p:sp>
      <p:pic>
        <p:nvPicPr>
          <p:cNvPr id="16" name="图片 15">
            <a:extLst>
              <a:ext uri="{FF2B5EF4-FFF2-40B4-BE49-F238E27FC236}">
                <a16:creationId xmlns:a16="http://schemas.microsoft.com/office/drawing/2014/main" id="{84386B90-346B-43BD-A0DA-3E4F91BA7A64}"/>
              </a:ext>
            </a:extLst>
          </p:cNvPr>
          <p:cNvPicPr>
            <a:picLocks noChangeAspect="1"/>
          </p:cNvPicPr>
          <p:nvPr/>
        </p:nvPicPr>
        <p:blipFill rotWithShape="1">
          <a:blip r:embed="rId2"/>
          <a:srcRect t="45122" b="17239"/>
          <a:stretch/>
        </p:blipFill>
        <p:spPr>
          <a:xfrm>
            <a:off x="2220688" y="2073965"/>
            <a:ext cx="9144000" cy="2581307"/>
          </a:xfrm>
          <a:prstGeom prst="rect">
            <a:avLst/>
          </a:prstGeom>
        </p:spPr>
      </p:pic>
      <p:sp>
        <p:nvSpPr>
          <p:cNvPr id="17" name="文本框 16">
            <a:extLst>
              <a:ext uri="{FF2B5EF4-FFF2-40B4-BE49-F238E27FC236}">
                <a16:creationId xmlns:a16="http://schemas.microsoft.com/office/drawing/2014/main" id="{C4BE661C-3746-4552-84C8-FFB2CF383F7B}"/>
              </a:ext>
            </a:extLst>
          </p:cNvPr>
          <p:cNvSpPr txBox="1"/>
          <p:nvPr/>
        </p:nvSpPr>
        <p:spPr>
          <a:xfrm>
            <a:off x="3742871" y="5140234"/>
            <a:ext cx="5715000" cy="92333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7030A0"/>
                </a:solidFill>
              </a:rPr>
              <a:t>Arbitrary size and complex topological structure</a:t>
            </a:r>
          </a:p>
          <a:p>
            <a:pPr marL="285750" indent="-285750">
              <a:buFont typeface="Arial" panose="020B0604020202020204" pitchFamily="34" charset="0"/>
              <a:buChar char="•"/>
            </a:pPr>
            <a:r>
              <a:rPr lang="en-US" altLang="zh-CN" dirty="0">
                <a:solidFill>
                  <a:srgbClr val="7030A0"/>
                </a:solidFill>
              </a:rPr>
              <a:t>No fixed node ordering or reference point</a:t>
            </a:r>
          </a:p>
          <a:p>
            <a:pPr marL="285750" indent="-285750">
              <a:buFont typeface="Arial" panose="020B0604020202020204" pitchFamily="34" charset="0"/>
              <a:buChar char="•"/>
            </a:pPr>
            <a:r>
              <a:rPr lang="en-US" altLang="zh-CN" dirty="0">
                <a:solidFill>
                  <a:srgbClr val="7030A0"/>
                </a:solidFill>
              </a:rPr>
              <a:t>Often dynamic and have multimodal feature</a:t>
            </a:r>
          </a:p>
        </p:txBody>
      </p:sp>
    </p:spTree>
    <p:extLst>
      <p:ext uri="{BB962C8B-B14F-4D97-AF65-F5344CB8AC3E}">
        <p14:creationId xmlns:p14="http://schemas.microsoft.com/office/powerpoint/2010/main" val="2468842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B4C654D-6C03-4875-9F19-CDF9A9680A98}"/>
              </a:ext>
            </a:extLst>
          </p:cNvPr>
          <p:cNvSpPr>
            <a:spLocks noGrp="1"/>
          </p:cNvSpPr>
          <p:nvPr>
            <p:ph type="dt" sz="half" idx="10"/>
          </p:nvPr>
        </p:nvSpPr>
        <p:spPr/>
        <p:txBody>
          <a:bodyPr/>
          <a:lstStyle/>
          <a:p>
            <a:fld id="{E7F3FB0C-F719-4431-8579-7042ACD1E39D}" type="datetime1">
              <a:rPr lang="zh-CN" altLang="en-US" smtClean="0"/>
              <a:t>2019/12/17</a:t>
            </a:fld>
            <a:endParaRPr lang="en-US"/>
          </a:p>
        </p:txBody>
      </p:sp>
      <p:sp>
        <p:nvSpPr>
          <p:cNvPr id="5" name="页脚占位符 4">
            <a:extLst>
              <a:ext uri="{FF2B5EF4-FFF2-40B4-BE49-F238E27FC236}">
                <a16:creationId xmlns:a16="http://schemas.microsoft.com/office/drawing/2014/main" id="{50E48826-627B-491A-8E75-70F1DA63DAB7}"/>
              </a:ext>
            </a:extLst>
          </p:cNvPr>
          <p:cNvSpPr>
            <a:spLocks noGrp="1"/>
          </p:cNvSpPr>
          <p:nvPr>
            <p:ph type="ftr" sz="quarter" idx="11"/>
          </p:nvPr>
        </p:nvSpPr>
        <p:spPr/>
        <p:txBody>
          <a:bodyPr/>
          <a:lstStyle/>
          <a:p>
            <a:r>
              <a:rPr lang="en-US"/>
              <a:t>Position-aware Graph Neural  Networks</a:t>
            </a:r>
          </a:p>
        </p:txBody>
      </p:sp>
      <p:sp>
        <p:nvSpPr>
          <p:cNvPr id="8" name="Title 1">
            <a:extLst>
              <a:ext uri="{FF2B5EF4-FFF2-40B4-BE49-F238E27FC236}">
                <a16:creationId xmlns:a16="http://schemas.microsoft.com/office/drawing/2014/main" id="{E4AA15D2-BF15-478A-B9A5-8163415F7006}"/>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Limitation of existing GNNs</a:t>
            </a:r>
            <a:br>
              <a:rPr lang="en-US" altLang="zh-CN" dirty="0">
                <a:solidFill>
                  <a:srgbClr val="7030A0"/>
                </a:solidFill>
              </a:rPr>
            </a:br>
            <a:endParaRPr lang="en-US" dirty="0"/>
          </a:p>
        </p:txBody>
      </p:sp>
      <p:cxnSp>
        <p:nvCxnSpPr>
          <p:cNvPr id="9" name="直接连接符 8">
            <a:extLst>
              <a:ext uri="{FF2B5EF4-FFF2-40B4-BE49-F238E27FC236}">
                <a16:creationId xmlns:a16="http://schemas.microsoft.com/office/drawing/2014/main" id="{EDE9C021-37DF-43C5-9659-6A927C01CE1C}"/>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C28D1F4-3483-4E55-B15D-865121E10439}"/>
              </a:ext>
            </a:extLst>
          </p:cNvPr>
          <p:cNvSpPr txBox="1"/>
          <p:nvPr/>
        </p:nvSpPr>
        <p:spPr>
          <a:xfrm>
            <a:off x="744800" y="1755031"/>
            <a:ext cx="7039429" cy="101566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chemeClr val="tx1">
                    <a:lumMod val="95000"/>
                    <a:lumOff val="5000"/>
                  </a:schemeClr>
                </a:solidFill>
              </a:rPr>
              <a:t>Random-walk approaches</a:t>
            </a:r>
          </a:p>
          <a:p>
            <a:pPr marL="800100" lvl="1" indent="-342900">
              <a:buFont typeface="Arial" panose="020B0604020202020204" pitchFamily="34" charset="0"/>
              <a:buChar char="•"/>
            </a:pPr>
            <a:r>
              <a:rPr lang="en-US" altLang="zh-CN" sz="2000" dirty="0">
                <a:solidFill>
                  <a:schemeClr val="tx1">
                    <a:lumMod val="95000"/>
                    <a:lumOff val="5000"/>
                  </a:schemeClr>
                </a:solidFill>
              </a:rPr>
              <a:t>limited to transductive settings</a:t>
            </a:r>
          </a:p>
          <a:p>
            <a:pPr marL="800100" lvl="1" indent="-342900">
              <a:buFont typeface="Arial" panose="020B0604020202020204" pitchFamily="34" charset="0"/>
              <a:buChar char="•"/>
            </a:pPr>
            <a:r>
              <a:rPr lang="en-US" altLang="zh-CN" sz="2000" dirty="0">
                <a:solidFill>
                  <a:schemeClr val="tx1">
                    <a:lumMod val="95000"/>
                    <a:lumOff val="5000"/>
                  </a:schemeClr>
                </a:solidFill>
              </a:rPr>
              <a:t>can not incorporate  node attributes</a:t>
            </a:r>
            <a:endParaRPr lang="zh-CN" altLang="en-US" sz="2000" dirty="0">
              <a:solidFill>
                <a:schemeClr val="tx1">
                  <a:lumMod val="95000"/>
                  <a:lumOff val="5000"/>
                </a:schemeClr>
              </a:solidFill>
            </a:endParaRPr>
          </a:p>
        </p:txBody>
      </p:sp>
      <p:sp>
        <p:nvSpPr>
          <p:cNvPr id="11" name="文本框 10">
            <a:extLst>
              <a:ext uri="{FF2B5EF4-FFF2-40B4-BE49-F238E27FC236}">
                <a16:creationId xmlns:a16="http://schemas.microsoft.com/office/drawing/2014/main" id="{6730C7A6-511C-427E-9954-67FC1E3C3823}"/>
              </a:ext>
            </a:extLst>
          </p:cNvPr>
          <p:cNvSpPr txBox="1"/>
          <p:nvPr/>
        </p:nvSpPr>
        <p:spPr>
          <a:xfrm>
            <a:off x="744800" y="4339714"/>
            <a:ext cx="6526857" cy="1015663"/>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chemeClr val="tx1">
                    <a:lumMod val="95000"/>
                    <a:lumOff val="5000"/>
                  </a:schemeClr>
                </a:solidFill>
              </a:rPr>
              <a:t>GNN framework</a:t>
            </a:r>
          </a:p>
          <a:p>
            <a:pPr marL="800100" lvl="1" indent="-342900">
              <a:buFont typeface="Arial" panose="020B0604020202020204" pitchFamily="34" charset="0"/>
              <a:buChar char="•"/>
            </a:pPr>
            <a:r>
              <a:rPr lang="en-US" altLang="zh-CN" sz="2000" dirty="0">
                <a:solidFill>
                  <a:schemeClr val="tx1">
                    <a:lumMod val="95000"/>
                    <a:lumOff val="5000"/>
                  </a:schemeClr>
                </a:solidFill>
              </a:rPr>
              <a:t>fail to capture the position/location of the node within the broader context of the graph structure</a:t>
            </a:r>
          </a:p>
        </p:txBody>
      </p:sp>
      <p:pic>
        <p:nvPicPr>
          <p:cNvPr id="6" name="图片 5">
            <a:extLst>
              <a:ext uri="{FF2B5EF4-FFF2-40B4-BE49-F238E27FC236}">
                <a16:creationId xmlns:a16="http://schemas.microsoft.com/office/drawing/2014/main" id="{F8645827-019C-41CD-8B78-DF0FDBDF093F}"/>
              </a:ext>
            </a:extLst>
          </p:cNvPr>
          <p:cNvPicPr>
            <a:picLocks noChangeAspect="1"/>
          </p:cNvPicPr>
          <p:nvPr/>
        </p:nvPicPr>
        <p:blipFill>
          <a:blip r:embed="rId2"/>
          <a:stretch>
            <a:fillRect/>
          </a:stretch>
        </p:blipFill>
        <p:spPr>
          <a:xfrm>
            <a:off x="7445138" y="1074438"/>
            <a:ext cx="2974698" cy="2535521"/>
          </a:xfrm>
          <a:prstGeom prst="rect">
            <a:avLst/>
          </a:prstGeom>
        </p:spPr>
      </p:pic>
      <p:sp>
        <p:nvSpPr>
          <p:cNvPr id="13" name="矩形 12">
            <a:extLst>
              <a:ext uri="{FF2B5EF4-FFF2-40B4-BE49-F238E27FC236}">
                <a16:creationId xmlns:a16="http://schemas.microsoft.com/office/drawing/2014/main" id="{519F38C8-CB1A-4693-BF63-7B265B5D57FD}"/>
              </a:ext>
            </a:extLst>
          </p:cNvPr>
          <p:cNvSpPr/>
          <p:nvPr/>
        </p:nvSpPr>
        <p:spPr>
          <a:xfrm>
            <a:off x="7271657" y="4963886"/>
            <a:ext cx="406400" cy="1182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B4436A3-B785-4FA2-96B1-F1CE78672FB8}"/>
              </a:ext>
            </a:extLst>
          </p:cNvPr>
          <p:cNvSpPr/>
          <p:nvPr/>
        </p:nvSpPr>
        <p:spPr>
          <a:xfrm>
            <a:off x="11616181" y="5228447"/>
            <a:ext cx="203200" cy="968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0A1E2434-A4FB-49F5-B1E6-980246435B47}"/>
              </a:ext>
            </a:extLst>
          </p:cNvPr>
          <p:cNvPicPr>
            <a:picLocks noChangeAspect="1"/>
          </p:cNvPicPr>
          <p:nvPr/>
        </p:nvPicPr>
        <p:blipFill rotWithShape="1">
          <a:blip r:embed="rId3"/>
          <a:srcRect l="13319" r="5684"/>
          <a:stretch/>
        </p:blipFill>
        <p:spPr>
          <a:xfrm>
            <a:off x="6952343" y="3487810"/>
            <a:ext cx="5085320" cy="2511370"/>
          </a:xfrm>
          <a:prstGeom prst="rect">
            <a:avLst/>
          </a:prstGeom>
        </p:spPr>
      </p:pic>
    </p:spTree>
    <p:extLst>
      <p:ext uri="{BB962C8B-B14F-4D97-AF65-F5344CB8AC3E}">
        <p14:creationId xmlns:p14="http://schemas.microsoft.com/office/powerpoint/2010/main" val="386872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a:t>Position-aware Graph Neural  Networks</a:t>
            </a:r>
            <a:endParaRPr lang="en-US" dirty="0"/>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Limitation of existing GNNs</a:t>
            </a:r>
            <a:br>
              <a:rPr lang="en-US" altLang="zh-CN" dirty="0">
                <a:solidFill>
                  <a:srgbClr val="7030A0"/>
                </a:solidFill>
              </a:rPr>
            </a:br>
            <a:endParaRPr lang="en-US" dirty="0"/>
          </a:p>
        </p:txBody>
      </p:sp>
      <p:pic>
        <p:nvPicPr>
          <p:cNvPr id="8" name="图片 7">
            <a:extLst>
              <a:ext uri="{FF2B5EF4-FFF2-40B4-BE49-F238E27FC236}">
                <a16:creationId xmlns:a16="http://schemas.microsoft.com/office/drawing/2014/main" id="{E3950025-B0A2-4014-82B0-629E0E707870}"/>
              </a:ext>
            </a:extLst>
          </p:cNvPr>
          <p:cNvPicPr>
            <a:picLocks noChangeAspect="1"/>
          </p:cNvPicPr>
          <p:nvPr/>
        </p:nvPicPr>
        <p:blipFill>
          <a:blip r:embed="rId2"/>
          <a:stretch>
            <a:fillRect/>
          </a:stretch>
        </p:blipFill>
        <p:spPr>
          <a:xfrm>
            <a:off x="357193" y="1828528"/>
            <a:ext cx="5171737" cy="3400316"/>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A073DC4-8AA4-465D-9CB3-F29F92869CC4}"/>
                  </a:ext>
                </a:extLst>
              </p:cNvPr>
              <p:cNvSpPr txBox="1"/>
              <p:nvPr/>
            </p:nvSpPr>
            <p:spPr>
              <a:xfrm>
                <a:off x="5795771" y="2151727"/>
                <a:ext cx="6526857" cy="255454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000" b="1" dirty="0">
                    <a:solidFill>
                      <a:schemeClr val="tx1">
                        <a:lumMod val="95000"/>
                        <a:lumOff val="5000"/>
                      </a:schemeClr>
                    </a:solidFill>
                  </a:rPr>
                  <a:t>Existing GNNs</a:t>
                </a:r>
              </a:p>
              <a:p>
                <a:pPr marL="342900" indent="-342900">
                  <a:buFont typeface="Wingdings" panose="05000000000000000000" pitchFamily="2" charset="2"/>
                  <a:buChar char="l"/>
                </a:pPr>
                <a:endParaRPr lang="en-US" altLang="zh-CN" sz="2000" b="1" dirty="0">
                  <a:solidFill>
                    <a:schemeClr val="tx1">
                      <a:lumMod val="95000"/>
                      <a:lumOff val="5000"/>
                    </a:schemeClr>
                  </a:solidFill>
                </a:endParaRPr>
              </a:p>
              <a:p>
                <a:pPr marL="800100" lvl="1" indent="-342900">
                  <a:buFont typeface="Arial" panose="020B0604020202020204" pitchFamily="34" charset="0"/>
                  <a:buChar char="•"/>
                </a:pPr>
                <a:r>
                  <a:rPr lang="en-US" altLang="zh-CN" sz="2000" dirty="0">
                    <a:solidFill>
                      <a:schemeClr val="tx1">
                        <a:lumMod val="95000"/>
                        <a:lumOff val="5000"/>
                      </a:schemeClr>
                    </a:solidFill>
                  </a:rPr>
                  <a:t>the GNN rooted subtrees of </a:t>
                </a:r>
                <a14:m>
                  <m:oMath xmlns:m="http://schemas.openxmlformats.org/officeDocument/2006/math">
                    <m:sSub>
                      <m:sSubPr>
                        <m:ctrlPr>
                          <a:rPr lang="en-US" altLang="zh-CN" sz="2000" b="1" i="1">
                            <a:solidFill>
                              <a:schemeClr val="tx1">
                                <a:lumMod val="95000"/>
                                <a:lumOff val="5000"/>
                              </a:schemeClr>
                            </a:solidFill>
                          </a:rPr>
                        </m:ctrlPr>
                      </m:sSubPr>
                      <m:e>
                        <m:r>
                          <a:rPr lang="en-US" altLang="zh-CN" sz="2000" b="1" i="1">
                            <a:solidFill>
                              <a:schemeClr val="tx1">
                                <a:lumMod val="95000"/>
                                <a:lumOff val="5000"/>
                              </a:schemeClr>
                            </a:solidFill>
                          </a:rPr>
                          <m:t>𝒗</m:t>
                        </m:r>
                      </m:e>
                      <m:sub>
                        <m:r>
                          <a:rPr lang="en-US" altLang="zh-CN" sz="2000" b="1" i="1">
                            <a:solidFill>
                              <a:schemeClr val="tx1">
                                <a:lumMod val="95000"/>
                                <a:lumOff val="5000"/>
                              </a:schemeClr>
                            </a:solidFill>
                          </a:rPr>
                          <m:t>𝟏</m:t>
                        </m:r>
                      </m:sub>
                    </m:sSub>
                  </m:oMath>
                </a14:m>
                <a:r>
                  <a:rPr lang="en-US" altLang="zh-CN" sz="2000" dirty="0">
                    <a:solidFill>
                      <a:schemeClr val="tx1">
                        <a:lumMod val="95000"/>
                        <a:lumOff val="5000"/>
                      </a:schemeClr>
                    </a:solidFill>
                  </a:rPr>
                  <a:t> and </a:t>
                </a:r>
                <a14:m>
                  <m:oMath xmlns:m="http://schemas.openxmlformats.org/officeDocument/2006/math">
                    <m:sSub>
                      <m:sSubPr>
                        <m:ctrlPr>
                          <a:rPr lang="en-US" altLang="zh-CN" sz="2000" b="1" i="1">
                            <a:solidFill>
                              <a:schemeClr val="tx1">
                                <a:lumMod val="95000"/>
                                <a:lumOff val="5000"/>
                              </a:schemeClr>
                            </a:solidFill>
                          </a:rPr>
                        </m:ctrlPr>
                      </m:sSubPr>
                      <m:e>
                        <m:r>
                          <a:rPr lang="en-US" altLang="zh-CN" sz="2000" b="1" i="1">
                            <a:solidFill>
                              <a:schemeClr val="tx1">
                                <a:lumMod val="95000"/>
                                <a:lumOff val="5000"/>
                              </a:schemeClr>
                            </a:solidFill>
                          </a:rPr>
                          <m:t>𝒗</m:t>
                        </m:r>
                      </m:e>
                      <m:sub>
                        <m:r>
                          <a:rPr lang="en-US" altLang="zh-CN" sz="2000" b="1" i="1">
                            <a:solidFill>
                              <a:schemeClr val="tx1">
                                <a:lumMod val="95000"/>
                                <a:lumOff val="5000"/>
                              </a:schemeClr>
                            </a:solidFill>
                          </a:rPr>
                          <m:t>𝟐</m:t>
                        </m:r>
                      </m:sub>
                    </m:sSub>
                    <m:r>
                      <a:rPr lang="en-US" altLang="zh-CN" sz="2000" b="1" i="1">
                        <a:solidFill>
                          <a:schemeClr val="tx1">
                            <a:lumMod val="95000"/>
                            <a:lumOff val="5000"/>
                          </a:schemeClr>
                        </a:solidFill>
                      </a:rPr>
                      <m:t> </m:t>
                    </m:r>
                  </m:oMath>
                </a14:m>
                <a:r>
                  <a:rPr lang="en-US" altLang="zh-CN" sz="2000" dirty="0">
                    <a:solidFill>
                      <a:schemeClr val="tx1">
                        <a:lumMod val="95000"/>
                        <a:lumOff val="5000"/>
                      </a:schemeClr>
                    </a:solidFill>
                  </a:rPr>
                  <a:t>used for message aggregation are the same</a:t>
                </a:r>
              </a:p>
              <a:p>
                <a:pPr marL="800100" lvl="1" indent="-342900">
                  <a:buFont typeface="Arial" panose="020B0604020202020204" pitchFamily="34" charset="0"/>
                  <a:buChar char="•"/>
                </a:pPr>
                <a:endParaRPr lang="en-US" altLang="zh-CN" sz="2000" dirty="0">
                  <a:solidFill>
                    <a:schemeClr val="tx1">
                      <a:lumMod val="95000"/>
                      <a:lumOff val="5000"/>
                    </a:schemeClr>
                  </a:solidFill>
                </a:endParaRPr>
              </a:p>
              <a:p>
                <a:pPr marL="800100" lvl="1" indent="-342900">
                  <a:buFont typeface="Arial" panose="020B0604020202020204" pitchFamily="34" charset="0"/>
                  <a:buChar char="•"/>
                </a:pPr>
                <a:r>
                  <a:rPr lang="en-US" altLang="zh-CN" sz="2000" dirty="0">
                    <a:solidFill>
                      <a:schemeClr val="tx1">
                        <a:lumMod val="95000"/>
                        <a:lumOff val="5000"/>
                      </a:schemeClr>
                    </a:solidFill>
                  </a:rPr>
                  <a:t>unable to distinguish and thus classify nodes </a:t>
                </a:r>
                <a14:m>
                  <m:oMath xmlns:m="http://schemas.openxmlformats.org/officeDocument/2006/math">
                    <m:sSub>
                      <m:sSubPr>
                        <m:ctrlPr>
                          <a:rPr lang="en-US" altLang="zh-CN" sz="2000" b="1" i="1" smtClean="0">
                            <a:solidFill>
                              <a:schemeClr val="tx1">
                                <a:lumMod val="95000"/>
                                <a:lumOff val="5000"/>
                              </a:schemeClr>
                            </a:solidFill>
                          </a:rPr>
                        </m:ctrlPr>
                      </m:sSubPr>
                      <m:e>
                        <m:r>
                          <a:rPr lang="en-US" altLang="zh-CN" sz="2000" b="1" i="1" smtClean="0">
                            <a:solidFill>
                              <a:schemeClr val="tx1">
                                <a:lumMod val="95000"/>
                                <a:lumOff val="5000"/>
                              </a:schemeClr>
                            </a:solidFill>
                          </a:rPr>
                          <m:t>𝒗</m:t>
                        </m:r>
                      </m:e>
                      <m:sub>
                        <m:r>
                          <a:rPr lang="en-US" altLang="zh-CN" sz="2000" b="1" i="1" smtClean="0">
                            <a:solidFill>
                              <a:schemeClr val="tx1">
                                <a:lumMod val="95000"/>
                                <a:lumOff val="5000"/>
                              </a:schemeClr>
                            </a:solidFill>
                          </a:rPr>
                          <m:t>𝟏</m:t>
                        </m:r>
                      </m:sub>
                    </m:sSub>
                  </m:oMath>
                </a14:m>
                <a:endParaRPr lang="en-US" altLang="zh-CN" sz="2000" b="1" dirty="0">
                  <a:solidFill>
                    <a:schemeClr val="tx1">
                      <a:lumMod val="95000"/>
                      <a:lumOff val="5000"/>
                    </a:schemeClr>
                  </a:solidFill>
                </a:endParaRPr>
              </a:p>
              <a:p>
                <a:pPr lvl="1"/>
                <a:r>
                  <a:rPr lang="en-US" altLang="zh-CN" sz="2000" dirty="0">
                    <a:solidFill>
                      <a:schemeClr val="tx1">
                        <a:lumMod val="95000"/>
                        <a:lumOff val="5000"/>
                      </a:schemeClr>
                    </a:solidFill>
                  </a:rPr>
                  <a:t>      and </a:t>
                </a:r>
                <a14:m>
                  <m:oMath xmlns:m="http://schemas.openxmlformats.org/officeDocument/2006/math">
                    <m:sSub>
                      <m:sSubPr>
                        <m:ctrlPr>
                          <a:rPr lang="en-US" altLang="zh-CN" sz="2000" b="1" i="1" smtClean="0">
                            <a:solidFill>
                              <a:schemeClr val="tx1">
                                <a:lumMod val="95000"/>
                                <a:lumOff val="5000"/>
                              </a:schemeClr>
                            </a:solidFill>
                          </a:rPr>
                        </m:ctrlPr>
                      </m:sSubPr>
                      <m:e>
                        <m:r>
                          <a:rPr lang="en-US" altLang="zh-CN" sz="2000" b="1" i="1" smtClean="0">
                            <a:solidFill>
                              <a:schemeClr val="tx1">
                                <a:lumMod val="95000"/>
                                <a:lumOff val="5000"/>
                              </a:schemeClr>
                            </a:solidFill>
                          </a:rPr>
                          <m:t>𝒗</m:t>
                        </m:r>
                      </m:e>
                      <m:sub>
                        <m:r>
                          <a:rPr lang="en-US" altLang="zh-CN" sz="2000" b="1" i="1" smtClean="0">
                            <a:solidFill>
                              <a:schemeClr val="tx1">
                                <a:lumMod val="95000"/>
                                <a:lumOff val="5000"/>
                              </a:schemeClr>
                            </a:solidFill>
                          </a:rPr>
                          <m:t>𝟐</m:t>
                        </m:r>
                      </m:sub>
                    </m:sSub>
                    <m:r>
                      <a:rPr lang="en-US" altLang="zh-CN" sz="2000" b="1" i="1" smtClean="0">
                        <a:solidFill>
                          <a:schemeClr val="tx1">
                            <a:lumMod val="95000"/>
                            <a:lumOff val="5000"/>
                          </a:schemeClr>
                        </a:solidFill>
                      </a:rPr>
                      <m:t> </m:t>
                    </m:r>
                  </m:oMath>
                </a14:m>
                <a:r>
                  <a:rPr lang="en-US" altLang="zh-CN" sz="2000" dirty="0">
                    <a:solidFill>
                      <a:schemeClr val="tx1">
                        <a:lumMod val="95000"/>
                        <a:lumOff val="5000"/>
                      </a:schemeClr>
                    </a:solidFill>
                  </a:rPr>
                  <a:t>into different classes</a:t>
                </a:r>
                <a:endParaRPr lang="en-US" altLang="zh-CN" sz="2000" b="1" i="1" dirty="0">
                  <a:solidFill>
                    <a:schemeClr val="tx1">
                      <a:lumMod val="95000"/>
                      <a:lumOff val="5000"/>
                    </a:schemeClr>
                  </a:solidFill>
                </a:endParaRPr>
              </a:p>
              <a:p>
                <a:pPr lvl="1"/>
                <a14:m>
                  <m:oMathPara xmlns:m="http://schemas.openxmlformats.org/officeDocument/2006/math">
                    <m:oMathParaPr>
                      <m:jc m:val="centerGroup"/>
                    </m:oMathParaPr>
                    <m:oMath xmlns:m="http://schemas.openxmlformats.org/officeDocument/2006/math">
                      <m:r>
                        <a:rPr lang="en-US" altLang="zh-CN" sz="2000" b="1" i="1" smtClean="0">
                          <a:solidFill>
                            <a:schemeClr val="tx1">
                              <a:lumMod val="95000"/>
                              <a:lumOff val="5000"/>
                            </a:schemeClr>
                          </a:solidFill>
                          <a:latin typeface="Cambria Math" panose="02040503050406030204" pitchFamily="18" charset="0"/>
                        </a:rPr>
                        <m:t>  </m:t>
                      </m:r>
                    </m:oMath>
                  </m:oMathPara>
                </a14:m>
                <a:endParaRPr lang="en-US" altLang="zh-CN" sz="2000" b="1" dirty="0">
                  <a:solidFill>
                    <a:schemeClr val="tx1">
                      <a:lumMod val="95000"/>
                      <a:lumOff val="5000"/>
                    </a:schemeClr>
                  </a:solidFill>
                </a:endParaRPr>
              </a:p>
            </p:txBody>
          </p:sp>
        </mc:Choice>
        <mc:Fallback>
          <p:sp>
            <p:nvSpPr>
              <p:cNvPr id="10" name="文本框 9">
                <a:extLst>
                  <a:ext uri="{FF2B5EF4-FFF2-40B4-BE49-F238E27FC236}">
                    <a16:creationId xmlns:a16="http://schemas.microsoft.com/office/drawing/2014/main" id="{9A073DC4-8AA4-465D-9CB3-F29F92869CC4}"/>
                  </a:ext>
                </a:extLst>
              </p:cNvPr>
              <p:cNvSpPr txBox="1">
                <a:spLocks noRot="1" noChangeAspect="1" noMove="1" noResize="1" noEditPoints="1" noAdjustHandles="1" noChangeArrowheads="1" noChangeShapeType="1" noTextEdit="1"/>
              </p:cNvSpPr>
              <p:nvPr/>
            </p:nvSpPr>
            <p:spPr>
              <a:xfrm>
                <a:off x="5795771" y="2151727"/>
                <a:ext cx="6526857" cy="2554545"/>
              </a:xfrm>
              <a:prstGeom prst="rect">
                <a:avLst/>
              </a:prstGeom>
              <a:blipFill>
                <a:blip r:embed="rId3"/>
                <a:stretch>
                  <a:fillRect l="-841" t="-1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345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48C2-79C3-4446-B2B5-DB58D1B8E4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0EA5E3-ED34-0F41-B914-3D5FC34FC8BE}"/>
              </a:ext>
            </a:extLst>
          </p:cNvPr>
          <p:cNvSpPr>
            <a:spLocks noGrp="1"/>
          </p:cNvSpPr>
          <p:nvPr>
            <p:ph idx="1"/>
          </p:nvPr>
        </p:nvSpPr>
        <p:spPr/>
        <p:txBody>
          <a:bodyPr/>
          <a:lstStyle/>
          <a:p>
            <a:r>
              <a:rPr lang="en-US" dirty="0">
                <a:solidFill>
                  <a:schemeClr val="bg1">
                    <a:lumMod val="50000"/>
                  </a:schemeClr>
                </a:solidFill>
              </a:rPr>
              <a:t>Preliminaries &amp; Motivation</a:t>
            </a:r>
          </a:p>
          <a:p>
            <a:r>
              <a:rPr lang="en-US" dirty="0">
                <a:solidFill>
                  <a:srgbClr val="7030A0"/>
                </a:solidFill>
              </a:rPr>
              <a:t>Proposed Approach</a:t>
            </a:r>
          </a:p>
          <a:p>
            <a:r>
              <a:rPr lang="en-US" dirty="0">
                <a:solidFill>
                  <a:schemeClr val="bg1">
                    <a:lumMod val="50000"/>
                  </a:schemeClr>
                </a:solidFill>
              </a:rPr>
              <a:t>Theoretical Analysis</a:t>
            </a:r>
          </a:p>
          <a:p>
            <a:r>
              <a:rPr lang="en-US" dirty="0">
                <a:solidFill>
                  <a:schemeClr val="bg1">
                    <a:lumMod val="50000"/>
                  </a:schemeClr>
                </a:solidFill>
              </a:rPr>
              <a:t>Experiments</a:t>
            </a:r>
          </a:p>
          <a:p>
            <a:r>
              <a:rPr lang="en-US" dirty="0">
                <a:solidFill>
                  <a:schemeClr val="bg1">
                    <a:lumMod val="50000"/>
                  </a:schemeClr>
                </a:solidFill>
              </a:rPr>
              <a:t>Conclusion</a:t>
            </a:r>
          </a:p>
        </p:txBody>
      </p:sp>
      <p:sp>
        <p:nvSpPr>
          <p:cNvPr id="6" name="Date Placeholder 4">
            <a:extLst>
              <a:ext uri="{FF2B5EF4-FFF2-40B4-BE49-F238E27FC236}">
                <a16:creationId xmlns:a16="http://schemas.microsoft.com/office/drawing/2014/main" id="{42598C0B-01EE-4F3E-B742-58B43E89B194}"/>
              </a:ext>
            </a:extLst>
          </p:cNvPr>
          <p:cNvSpPr>
            <a:spLocks noGrp="1"/>
          </p:cNvSpPr>
          <p:nvPr>
            <p:ph type="dt" sz="half" idx="10"/>
          </p:nvPr>
        </p:nvSpPr>
        <p:spPr>
          <a:xfrm>
            <a:off x="838200" y="6356350"/>
            <a:ext cx="2743200" cy="365125"/>
          </a:xfrm>
        </p:spPr>
        <p:txBody>
          <a:bodyPr/>
          <a:lstStyle/>
          <a:p>
            <a:fld id="{D2A32546-DF66-495E-98E8-C2E431B94AC2}" type="datetime1">
              <a:rPr lang="zh-CN" altLang="en-US" smtClean="0"/>
              <a:t>2019/12/17</a:t>
            </a:fld>
            <a:endParaRPr lang="en-US" dirty="0"/>
          </a:p>
        </p:txBody>
      </p:sp>
      <p:sp>
        <p:nvSpPr>
          <p:cNvPr id="7" name="Footer Placeholder 5">
            <a:extLst>
              <a:ext uri="{FF2B5EF4-FFF2-40B4-BE49-F238E27FC236}">
                <a16:creationId xmlns:a16="http://schemas.microsoft.com/office/drawing/2014/main" id="{DA80E4ED-FE2C-4951-9BB2-694DB0DDA52E}"/>
              </a:ext>
            </a:extLst>
          </p:cNvPr>
          <p:cNvSpPr>
            <a:spLocks noGrp="1"/>
          </p:cNvSpPr>
          <p:nvPr>
            <p:ph type="ftr" sz="quarter" idx="11"/>
          </p:nvPr>
        </p:nvSpPr>
        <p:spPr>
          <a:xfrm>
            <a:off x="4038600" y="6356350"/>
            <a:ext cx="4114800" cy="365125"/>
          </a:xfrm>
        </p:spPr>
        <p:txBody>
          <a:bodyPr/>
          <a:lstStyle/>
          <a:p>
            <a:r>
              <a:rPr lang="en-US" altLang="zh-CN"/>
              <a:t>Position-aware Graph Neural  Networks</a:t>
            </a:r>
            <a:endParaRPr lang="en-US" dirty="0"/>
          </a:p>
        </p:txBody>
      </p:sp>
    </p:spTree>
    <p:extLst>
      <p:ext uri="{BB962C8B-B14F-4D97-AF65-F5344CB8AC3E}">
        <p14:creationId xmlns:p14="http://schemas.microsoft.com/office/powerpoint/2010/main" val="357300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a:t>Position-aware Graph Neural  Networks</a:t>
            </a:r>
            <a:endParaRPr lang="en-US" dirty="0"/>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Position-aware GNN</a:t>
            </a:r>
            <a:br>
              <a:rPr lang="en-US" altLang="zh-CN" dirty="0">
                <a:solidFill>
                  <a:srgbClr val="7030A0"/>
                </a:solidFill>
              </a:rPr>
            </a:br>
            <a:endParaRPr lang="en-US" dirty="0"/>
          </a:p>
        </p:txBody>
      </p:sp>
      <p:pic>
        <p:nvPicPr>
          <p:cNvPr id="2" name="图片 1">
            <a:extLst>
              <a:ext uri="{FF2B5EF4-FFF2-40B4-BE49-F238E27FC236}">
                <a16:creationId xmlns:a16="http://schemas.microsoft.com/office/drawing/2014/main" id="{9C327A2F-982B-4083-8151-7C3461546519}"/>
              </a:ext>
            </a:extLst>
          </p:cNvPr>
          <p:cNvPicPr>
            <a:picLocks noChangeAspect="1"/>
          </p:cNvPicPr>
          <p:nvPr/>
        </p:nvPicPr>
        <p:blipFill>
          <a:blip r:embed="rId2"/>
          <a:stretch>
            <a:fillRect/>
          </a:stretch>
        </p:blipFill>
        <p:spPr>
          <a:xfrm>
            <a:off x="452057" y="1385137"/>
            <a:ext cx="6781804" cy="1454117"/>
          </a:xfrm>
          <a:prstGeom prst="rect">
            <a:avLst/>
          </a:prstGeom>
        </p:spPr>
      </p:pic>
      <p:pic>
        <p:nvPicPr>
          <p:cNvPr id="3" name="图片 2">
            <a:extLst>
              <a:ext uri="{FF2B5EF4-FFF2-40B4-BE49-F238E27FC236}">
                <a16:creationId xmlns:a16="http://schemas.microsoft.com/office/drawing/2014/main" id="{8A9F2A6F-F826-4DA2-BB22-B183B50665A3}"/>
              </a:ext>
            </a:extLst>
          </p:cNvPr>
          <p:cNvPicPr>
            <a:picLocks noChangeAspect="1"/>
          </p:cNvPicPr>
          <p:nvPr/>
        </p:nvPicPr>
        <p:blipFill>
          <a:blip r:embed="rId3"/>
          <a:stretch>
            <a:fillRect/>
          </a:stretch>
        </p:blipFill>
        <p:spPr>
          <a:xfrm>
            <a:off x="335946" y="4080607"/>
            <a:ext cx="7226000" cy="1937768"/>
          </a:xfrm>
          <a:prstGeom prst="rect">
            <a:avLst/>
          </a:prstGeom>
        </p:spPr>
      </p:pic>
      <p:pic>
        <p:nvPicPr>
          <p:cNvPr id="9" name="图片 8">
            <a:extLst>
              <a:ext uri="{FF2B5EF4-FFF2-40B4-BE49-F238E27FC236}">
                <a16:creationId xmlns:a16="http://schemas.microsoft.com/office/drawing/2014/main" id="{764768D9-98B8-44E4-A37B-687BC8E75454}"/>
              </a:ext>
            </a:extLst>
          </p:cNvPr>
          <p:cNvPicPr>
            <a:picLocks noChangeAspect="1"/>
          </p:cNvPicPr>
          <p:nvPr/>
        </p:nvPicPr>
        <p:blipFill>
          <a:blip r:embed="rId4"/>
          <a:stretch>
            <a:fillRect/>
          </a:stretch>
        </p:blipFill>
        <p:spPr>
          <a:xfrm>
            <a:off x="8280403" y="3651163"/>
            <a:ext cx="2743200" cy="2571751"/>
          </a:xfrm>
          <a:prstGeom prst="rect">
            <a:avLst/>
          </a:prstGeom>
        </p:spPr>
      </p:pic>
      <p:pic>
        <p:nvPicPr>
          <p:cNvPr id="11" name="图片 10">
            <a:extLst>
              <a:ext uri="{FF2B5EF4-FFF2-40B4-BE49-F238E27FC236}">
                <a16:creationId xmlns:a16="http://schemas.microsoft.com/office/drawing/2014/main" id="{AAAD1FD9-1AC3-43EB-80BF-5C251589EFD6}"/>
              </a:ext>
            </a:extLst>
          </p:cNvPr>
          <p:cNvPicPr>
            <a:picLocks noChangeAspect="1"/>
          </p:cNvPicPr>
          <p:nvPr/>
        </p:nvPicPr>
        <p:blipFill>
          <a:blip r:embed="rId5"/>
          <a:stretch>
            <a:fillRect/>
          </a:stretch>
        </p:blipFill>
        <p:spPr>
          <a:xfrm>
            <a:off x="7381875" y="1301838"/>
            <a:ext cx="4810125" cy="1905000"/>
          </a:xfrm>
          <a:prstGeom prst="rect">
            <a:avLst/>
          </a:prstGeom>
        </p:spPr>
      </p:pic>
      <p:sp>
        <p:nvSpPr>
          <p:cNvPr id="12" name="矩形 11">
            <a:extLst>
              <a:ext uri="{FF2B5EF4-FFF2-40B4-BE49-F238E27FC236}">
                <a16:creationId xmlns:a16="http://schemas.microsoft.com/office/drawing/2014/main" id="{E7D4646B-057F-4BB4-A488-EAE56584A8D4}"/>
              </a:ext>
            </a:extLst>
          </p:cNvPr>
          <p:cNvSpPr/>
          <p:nvPr/>
        </p:nvSpPr>
        <p:spPr>
          <a:xfrm>
            <a:off x="8559800" y="1385137"/>
            <a:ext cx="2207418" cy="443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D17EFBD-2121-46D1-959A-7E46CE336689}"/>
              </a:ext>
            </a:extLst>
          </p:cNvPr>
          <p:cNvSpPr/>
          <p:nvPr/>
        </p:nvSpPr>
        <p:spPr>
          <a:xfrm>
            <a:off x="7422978" y="1587332"/>
            <a:ext cx="274261" cy="1454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DEFA190-3ECD-4E18-95A2-464523C779A1}"/>
              </a:ext>
            </a:extLst>
          </p:cNvPr>
          <p:cNvSpPr/>
          <p:nvPr/>
        </p:nvSpPr>
        <p:spPr>
          <a:xfrm>
            <a:off x="8875164" y="1385137"/>
            <a:ext cx="1424536" cy="7286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65232739-BD54-40C6-8E71-E675D82E878E}"/>
              </a:ext>
            </a:extLst>
          </p:cNvPr>
          <p:cNvSpPr/>
          <p:nvPr/>
        </p:nvSpPr>
        <p:spPr>
          <a:xfrm>
            <a:off x="11629779" y="1587332"/>
            <a:ext cx="274261" cy="14541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717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F2A416E8-3C4D-4ABE-B173-D62D5BF1C52C}"/>
              </a:ext>
            </a:extLst>
          </p:cNvPr>
          <p:cNvSpPr>
            <a:spLocks noGrp="1"/>
          </p:cNvSpPr>
          <p:nvPr>
            <p:ph type="dt" sz="half" idx="10"/>
          </p:nvPr>
        </p:nvSpPr>
        <p:spPr/>
        <p:txBody>
          <a:bodyPr/>
          <a:lstStyle/>
          <a:p>
            <a:fld id="{8B5A8128-1990-4B20-9FD9-FE1281508B01}" type="datetime1">
              <a:rPr lang="zh-CN" altLang="en-US" smtClean="0"/>
              <a:t>2019/12/17</a:t>
            </a:fld>
            <a:endParaRPr lang="en-US"/>
          </a:p>
        </p:txBody>
      </p:sp>
      <p:sp>
        <p:nvSpPr>
          <p:cNvPr id="5" name="页脚占位符 4">
            <a:extLst>
              <a:ext uri="{FF2B5EF4-FFF2-40B4-BE49-F238E27FC236}">
                <a16:creationId xmlns:a16="http://schemas.microsoft.com/office/drawing/2014/main" id="{71891578-3045-4DBD-B5C0-3FED77592CFF}"/>
              </a:ext>
            </a:extLst>
          </p:cNvPr>
          <p:cNvSpPr>
            <a:spLocks noGrp="1"/>
          </p:cNvSpPr>
          <p:nvPr>
            <p:ph type="ftr" sz="quarter" idx="11"/>
          </p:nvPr>
        </p:nvSpPr>
        <p:spPr/>
        <p:txBody>
          <a:bodyPr/>
          <a:lstStyle/>
          <a:p>
            <a:r>
              <a:rPr lang="en-US" dirty="0"/>
              <a:t>Position-aware Graph Neural  Networks</a:t>
            </a:r>
          </a:p>
        </p:txBody>
      </p:sp>
      <p:cxnSp>
        <p:nvCxnSpPr>
          <p:cNvPr id="6" name="直接连接符 5">
            <a:extLst>
              <a:ext uri="{FF2B5EF4-FFF2-40B4-BE49-F238E27FC236}">
                <a16:creationId xmlns:a16="http://schemas.microsoft.com/office/drawing/2014/main" id="{A42A442E-3612-44E3-8E0A-69239A05949B}"/>
              </a:ext>
            </a:extLst>
          </p:cNvPr>
          <p:cNvCxnSpPr/>
          <p:nvPr/>
        </p:nvCxnSpPr>
        <p:spPr>
          <a:xfrm>
            <a:off x="0" y="988828"/>
            <a:ext cx="8665535" cy="0"/>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F4434394-664A-45ED-81E6-38417D20B598}"/>
              </a:ext>
            </a:extLst>
          </p:cNvPr>
          <p:cNvSpPr>
            <a:spLocks noGrp="1"/>
          </p:cNvSpPr>
          <p:nvPr>
            <p:ph type="title"/>
          </p:nvPr>
        </p:nvSpPr>
        <p:spPr>
          <a:xfrm>
            <a:off x="125809" y="343859"/>
            <a:ext cx="10515600" cy="1325563"/>
          </a:xfrm>
        </p:spPr>
        <p:txBody>
          <a:bodyPr/>
          <a:lstStyle/>
          <a:p>
            <a:r>
              <a:rPr lang="en-US" altLang="zh-CN" sz="2800" dirty="0">
                <a:solidFill>
                  <a:srgbClr val="7F7F7F"/>
                </a:solidFill>
              </a:rPr>
              <a:t>The Framework of P-GNNs</a:t>
            </a:r>
            <a:br>
              <a:rPr lang="en-US" altLang="zh-CN" dirty="0">
                <a:solidFill>
                  <a:srgbClr val="7030A0"/>
                </a:solidFill>
              </a:rPr>
            </a:br>
            <a:endParaRPr lang="en-US" dirty="0"/>
          </a:p>
        </p:txBody>
      </p:sp>
      <p:pic>
        <p:nvPicPr>
          <p:cNvPr id="17" name="图片 16">
            <a:extLst>
              <a:ext uri="{FF2B5EF4-FFF2-40B4-BE49-F238E27FC236}">
                <a16:creationId xmlns:a16="http://schemas.microsoft.com/office/drawing/2014/main" id="{41653E0E-4186-4F05-B192-12E0AD2BC6C3}"/>
              </a:ext>
            </a:extLst>
          </p:cNvPr>
          <p:cNvPicPr>
            <a:picLocks noChangeAspect="1"/>
          </p:cNvPicPr>
          <p:nvPr/>
        </p:nvPicPr>
        <p:blipFill rotWithShape="1">
          <a:blip r:embed="rId2"/>
          <a:srcRect l="2861" t="3064" r="2325" b="44876"/>
          <a:stretch/>
        </p:blipFill>
        <p:spPr>
          <a:xfrm>
            <a:off x="276447" y="1446027"/>
            <a:ext cx="11642651" cy="2551801"/>
          </a:xfrm>
          <a:prstGeom prst="rect">
            <a:avLst/>
          </a:prstGeom>
        </p:spPr>
      </p:pic>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732967E6-6D38-479D-B533-1C1F34927D13}"/>
                  </a:ext>
                </a:extLst>
              </p:cNvPr>
              <p:cNvSpPr txBox="1"/>
              <p:nvPr/>
            </p:nvSpPr>
            <p:spPr>
              <a:xfrm>
                <a:off x="324293" y="4195646"/>
                <a:ext cx="5943600" cy="180870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P-GNN architecture</a:t>
                </a:r>
              </a:p>
              <a:p>
                <a:pPr marL="742950" lvl="1" indent="-285750">
                  <a:buFont typeface="Arial" panose="020B0604020202020204" pitchFamily="34" charset="0"/>
                  <a:buChar char="•"/>
                </a:pPr>
                <a:r>
                  <a:rPr lang="en-US" altLang="zh-CN" dirty="0"/>
                  <a:t>sample sets of anchor nodes</a:t>
                </a:r>
                <a:r>
                  <a:rPr lang="zh-CN" altLang="en-US" dirty="0"/>
                  <a:t> </a:t>
                </a:r>
                <a:r>
                  <a:rPr lang="en-US" altLang="zh-CN" dirty="0"/>
                  <a:t>of different sizes</a:t>
                </a:r>
              </a:p>
              <a:p>
                <a:pPr marL="742950" lvl="1" indent="-285750">
                  <a:buFont typeface="Arial" panose="020B0604020202020204" pitchFamily="34" charset="0"/>
                  <a:buChar char="•"/>
                </a:pPr>
                <a:r>
                  <a:rPr lang="en-US" altLang="zh-CN" dirty="0"/>
                  <a:t>anchor-set message </a:t>
                </a:r>
                <a14:m>
                  <m:oMath xmlns:m="http://schemas.openxmlformats.org/officeDocument/2006/math">
                    <m:sSub>
                      <m:sSubPr>
                        <m:ctrlPr>
                          <a:rPr lang="en-US" altLang="zh-CN" i="1" smtClean="0"/>
                        </m:ctrlPr>
                      </m:sSubPr>
                      <m:e>
                        <m:r>
                          <a:rPr lang="en-US" altLang="zh-CN" b="0" i="1" smtClean="0"/>
                          <m:t>𝑀</m:t>
                        </m:r>
                      </m:e>
                      <m:sub>
                        <m:sSub>
                          <m:sSubPr>
                            <m:ctrlPr>
                              <a:rPr lang="en-US" altLang="zh-CN" i="1" smtClean="0"/>
                            </m:ctrlPr>
                          </m:sSubPr>
                          <m:e>
                            <m:r>
                              <a:rPr lang="en-US" altLang="zh-CN" b="0" i="1" smtClean="0"/>
                              <m:t>𝑣</m:t>
                            </m:r>
                          </m:e>
                          <m:sub>
                            <m:r>
                              <a:rPr lang="en-US" altLang="zh-CN" b="0" i="1" smtClean="0"/>
                              <m:t>𝑖</m:t>
                            </m:r>
                          </m:sub>
                        </m:sSub>
                      </m:sub>
                    </m:sSub>
                  </m:oMath>
                </a14:m>
                <a:r>
                  <a:rPr lang="en-US" altLang="zh-CN" dirty="0"/>
                  <a:t> are computed via function </a:t>
                </a:r>
                <a14:m>
                  <m:oMath xmlns:m="http://schemas.openxmlformats.org/officeDocument/2006/math">
                    <m:r>
                      <a:rPr lang="en-US" altLang="zh-CN" b="0" i="1" smtClean="0"/>
                      <m:t>𝐹</m:t>
                    </m:r>
                  </m:oMath>
                </a14:m>
                <a:r>
                  <a:rPr lang="en-US" altLang="zh-CN" dirty="0"/>
                  <a:t> and </a:t>
                </a:r>
              </a:p>
              <a:p>
                <a:pPr lvl="1"/>
                <a:r>
                  <a:rPr lang="en-US" altLang="zh-CN" dirty="0"/>
                  <a:t>      aggregator </a:t>
                </a:r>
                <a14:m>
                  <m:oMath xmlns:m="http://schemas.openxmlformats.org/officeDocument/2006/math">
                    <m:sSub>
                      <m:sSubPr>
                        <m:ctrlPr>
                          <a:rPr lang="en-US" altLang="zh-CN" i="1" smtClean="0"/>
                        </m:ctrlPr>
                      </m:sSubPr>
                      <m:e>
                        <m:r>
                          <a:rPr lang="en-US" altLang="zh-CN" b="0" i="1" smtClean="0"/>
                          <m:t>𝐴𝐺𝐺</m:t>
                        </m:r>
                      </m:e>
                      <m:sub>
                        <m:r>
                          <a:rPr lang="en-US" altLang="zh-CN" b="0" i="1" smtClean="0"/>
                          <m:t>𝑀</m:t>
                        </m:r>
                      </m:sub>
                    </m:sSub>
                  </m:oMath>
                </a14:m>
                <a:r>
                  <a:rPr lang="en-US" altLang="zh-CN" dirty="0"/>
                  <a:t> over the nodes in each anchor set</a:t>
                </a:r>
              </a:p>
              <a:p>
                <a:pPr marL="742950" lvl="1" indent="-285750">
                  <a:buFont typeface="Arial" panose="020B0604020202020204" pitchFamily="34" charset="0"/>
                  <a:buChar char="•"/>
                </a:pPr>
                <a:r>
                  <a:rPr lang="en-US" altLang="zh-CN" dirty="0"/>
                  <a:t>further aggregate </a:t>
                </a:r>
                <a14:m>
                  <m:oMath xmlns:m="http://schemas.openxmlformats.org/officeDocument/2006/math">
                    <m:sSub>
                      <m:sSubPr>
                        <m:ctrlPr>
                          <a:rPr lang="en-US" altLang="zh-CN" i="1"/>
                        </m:ctrlPr>
                      </m:sSubPr>
                      <m:e>
                        <m:r>
                          <a:rPr lang="en-US" altLang="zh-CN" i="1"/>
                          <m:t>𝑀</m:t>
                        </m:r>
                      </m:e>
                      <m:sub>
                        <m:sSub>
                          <m:sSubPr>
                            <m:ctrlPr>
                              <a:rPr lang="en-US" altLang="zh-CN" i="1"/>
                            </m:ctrlPr>
                          </m:sSubPr>
                          <m:e>
                            <m:r>
                              <a:rPr lang="en-US" altLang="zh-CN" i="1"/>
                              <m:t>𝑣</m:t>
                            </m:r>
                          </m:e>
                          <m:sub>
                            <m:r>
                              <a:rPr lang="en-US" altLang="zh-CN" i="1"/>
                              <m:t>𝑖</m:t>
                            </m:r>
                          </m:sub>
                        </m:sSub>
                      </m:sub>
                    </m:sSub>
                  </m:oMath>
                </a14:m>
                <a:r>
                  <a:rPr lang="en-US" altLang="zh-CN" dirty="0"/>
                  <a:t> via </a:t>
                </a:r>
                <a14:m>
                  <m:oMath xmlns:m="http://schemas.openxmlformats.org/officeDocument/2006/math">
                    <m:sSub>
                      <m:sSubPr>
                        <m:ctrlPr>
                          <a:rPr lang="en-US" altLang="zh-CN" i="1"/>
                        </m:ctrlPr>
                      </m:sSubPr>
                      <m:e>
                        <m:r>
                          <a:rPr lang="en-US" altLang="zh-CN" i="1"/>
                          <m:t>𝐴𝐺𝐺</m:t>
                        </m:r>
                      </m:e>
                      <m:sub>
                        <m:r>
                          <a:rPr lang="en-US" altLang="zh-CN" b="0" i="1" smtClean="0"/>
                          <m:t>𝑆</m:t>
                        </m:r>
                      </m:sub>
                    </m:sSub>
                  </m:oMath>
                </a14:m>
                <a:r>
                  <a:rPr lang="en-US" altLang="zh-CN" dirty="0"/>
                  <a:t> </a:t>
                </a:r>
              </a:p>
            </p:txBody>
          </p:sp>
        </mc:Choice>
        <mc:Fallback>
          <p:sp>
            <p:nvSpPr>
              <p:cNvPr id="18" name="文本框 17">
                <a:extLst>
                  <a:ext uri="{FF2B5EF4-FFF2-40B4-BE49-F238E27FC236}">
                    <a16:creationId xmlns:a16="http://schemas.microsoft.com/office/drawing/2014/main" id="{732967E6-6D38-479D-B533-1C1F34927D13}"/>
                  </a:ext>
                </a:extLst>
              </p:cNvPr>
              <p:cNvSpPr txBox="1">
                <a:spLocks noRot="1" noChangeAspect="1" noMove="1" noResize="1" noEditPoints="1" noAdjustHandles="1" noChangeArrowheads="1" noChangeShapeType="1" noTextEdit="1"/>
              </p:cNvSpPr>
              <p:nvPr/>
            </p:nvSpPr>
            <p:spPr>
              <a:xfrm>
                <a:off x="324293" y="4195646"/>
                <a:ext cx="5943600" cy="1808700"/>
              </a:xfrm>
              <a:prstGeom prst="rect">
                <a:avLst/>
              </a:prstGeom>
              <a:blipFill>
                <a:blip r:embed="rId3"/>
                <a:stretch>
                  <a:fillRect l="-615" t="-1684" b="-30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E8C6FA60-C6E3-46A2-BC51-59AF04FB821B}"/>
                  </a:ext>
                </a:extLst>
              </p:cNvPr>
              <p:cNvSpPr txBox="1"/>
              <p:nvPr/>
            </p:nvSpPr>
            <p:spPr>
              <a:xfrm>
                <a:off x="6388100" y="4176666"/>
                <a:ext cx="5943600" cy="2308324"/>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Key components</a:t>
                </a:r>
              </a:p>
              <a:p>
                <a:pPr marL="742950" lvl="1" indent="-285750">
                  <a:buFont typeface="Arial" panose="020B0604020202020204" pitchFamily="34" charset="0"/>
                  <a:buChar char="•"/>
                </a:pPr>
                <a14:m>
                  <m:oMath xmlns:m="http://schemas.openxmlformats.org/officeDocument/2006/math">
                    <m:sSub>
                      <m:sSubPr>
                        <m:ctrlPr>
                          <a:rPr lang="en-US" altLang="zh-CN" i="1" smtClean="0">
                            <a:solidFill>
                              <a:srgbClr val="C00000"/>
                            </a:solidFill>
                          </a:rPr>
                        </m:ctrlPr>
                      </m:sSubPr>
                      <m:e>
                        <m:r>
                          <a:rPr lang="en-US" altLang="zh-CN" b="0" i="1" smtClean="0">
                            <a:solidFill>
                              <a:srgbClr val="C00000"/>
                            </a:solidFill>
                          </a:rPr>
                          <m:t>𝑆</m:t>
                        </m:r>
                      </m:e>
                      <m:sub>
                        <m:r>
                          <a:rPr lang="en-US" altLang="zh-CN" b="0" i="1" smtClean="0">
                            <a:solidFill>
                              <a:srgbClr val="C00000"/>
                            </a:solidFill>
                          </a:rPr>
                          <m:t>𝑖</m:t>
                        </m:r>
                      </m:sub>
                    </m:sSub>
                  </m:oMath>
                </a14:m>
                <a:r>
                  <a:rPr lang="en-US" altLang="zh-CN" dirty="0"/>
                  <a:t>: </a:t>
                </a:r>
                <a14:m>
                  <m:oMath xmlns:m="http://schemas.openxmlformats.org/officeDocument/2006/math">
                    <m:r>
                      <a:rPr lang="en-US" altLang="zh-CN" b="0" i="0" smtClean="0"/>
                      <m:t>      </m:t>
                    </m:r>
                    <m:r>
                      <a:rPr lang="en-US" altLang="zh-CN" b="0" i="1" smtClean="0"/>
                      <m:t>𝑘</m:t>
                    </m:r>
                  </m:oMath>
                </a14:m>
                <a:r>
                  <a:rPr lang="en-US" altLang="zh-CN" dirty="0"/>
                  <a:t> anchor-sets of different sizes</a:t>
                </a:r>
              </a:p>
              <a:p>
                <a:pPr marL="742950" lvl="1" indent="-285750">
                  <a:buFont typeface="Arial" panose="020B0604020202020204" pitchFamily="34" charset="0"/>
                  <a:buChar char="•"/>
                </a:pPr>
                <a14:m>
                  <m:oMath xmlns:m="http://schemas.openxmlformats.org/officeDocument/2006/math">
                    <m:r>
                      <a:rPr lang="en-US" altLang="zh-CN" b="0" i="1" smtClean="0">
                        <a:solidFill>
                          <a:srgbClr val="C00000"/>
                        </a:solidFill>
                      </a:rPr>
                      <m:t>𝐹</m:t>
                    </m:r>
                  </m:oMath>
                </a14:m>
                <a:r>
                  <a:rPr lang="en-US" altLang="zh-CN" dirty="0"/>
                  <a:t>:       message computation function combining feature of  two nodes with their distance</a:t>
                </a:r>
              </a:p>
              <a:p>
                <a:pPr marL="742950" lvl="1" indent="-285750">
                  <a:buFont typeface="Arial" panose="020B0604020202020204" pitchFamily="34" charset="0"/>
                  <a:buChar char="•"/>
                </a:pPr>
                <a14:m>
                  <m:oMath xmlns:m="http://schemas.openxmlformats.org/officeDocument/2006/math">
                    <m:sSub>
                      <m:sSubPr>
                        <m:ctrlPr>
                          <a:rPr lang="en-US" altLang="zh-CN" i="1" smtClean="0">
                            <a:solidFill>
                              <a:srgbClr val="C00000"/>
                            </a:solidFill>
                          </a:rPr>
                        </m:ctrlPr>
                      </m:sSubPr>
                      <m:e>
                        <m:r>
                          <a:rPr lang="en-US" altLang="zh-CN" i="1">
                            <a:solidFill>
                              <a:srgbClr val="C00000"/>
                            </a:solidFill>
                          </a:rPr>
                          <m:t>𝐴𝐺𝐺</m:t>
                        </m:r>
                      </m:e>
                      <m:sub>
                        <m:r>
                          <a:rPr lang="en-US" altLang="zh-CN" i="1">
                            <a:solidFill>
                              <a:srgbClr val="C00000"/>
                            </a:solidFill>
                          </a:rPr>
                          <m:t>𝑀</m:t>
                        </m:r>
                      </m:sub>
                    </m:sSub>
                  </m:oMath>
                </a14:m>
                <a:r>
                  <a:rPr lang="en-US" altLang="zh-CN" dirty="0"/>
                  <a:t>:   aggregate message of the nodes in the anchor set</a:t>
                </a:r>
              </a:p>
              <a:p>
                <a:pPr marL="742950" lvl="1" indent="-285750">
                  <a:buFont typeface="Arial" panose="020B0604020202020204" pitchFamily="34" charset="0"/>
                  <a:buChar char="•"/>
                </a:pPr>
                <a14:m>
                  <m:oMath xmlns:m="http://schemas.openxmlformats.org/officeDocument/2006/math">
                    <m:sSub>
                      <m:sSubPr>
                        <m:ctrlPr>
                          <a:rPr lang="en-US" altLang="zh-CN" i="1" smtClean="0">
                            <a:solidFill>
                              <a:srgbClr val="C00000"/>
                            </a:solidFill>
                          </a:rPr>
                        </m:ctrlPr>
                      </m:sSubPr>
                      <m:e>
                        <m:r>
                          <a:rPr lang="en-US" altLang="zh-CN" i="1">
                            <a:solidFill>
                              <a:srgbClr val="C00000"/>
                            </a:solidFill>
                          </a:rPr>
                          <m:t>𝐴𝐺𝐺</m:t>
                        </m:r>
                      </m:e>
                      <m:sub>
                        <m:r>
                          <a:rPr lang="en-US" altLang="zh-CN" i="1">
                            <a:solidFill>
                              <a:srgbClr val="C00000"/>
                            </a:solidFill>
                          </a:rPr>
                          <m:t>𝑆</m:t>
                        </m:r>
                      </m:sub>
                    </m:sSub>
                  </m:oMath>
                </a14:m>
                <a:r>
                  <a:rPr lang="en-US" altLang="zh-CN" dirty="0"/>
                  <a:t>:aggregate message across the anchor-sets</a:t>
                </a:r>
              </a:p>
              <a:p>
                <a:pPr marL="742950" lvl="1" indent="-285750">
                  <a:buFont typeface="Arial" panose="020B0604020202020204" pitchFamily="34" charset="0"/>
                  <a:buChar char="•"/>
                </a:pPr>
                <a:endParaRPr lang="en-US" altLang="zh-CN" dirty="0"/>
              </a:p>
            </p:txBody>
          </p:sp>
        </mc:Choice>
        <mc:Fallback>
          <p:sp>
            <p:nvSpPr>
              <p:cNvPr id="19" name="文本框 18">
                <a:extLst>
                  <a:ext uri="{FF2B5EF4-FFF2-40B4-BE49-F238E27FC236}">
                    <a16:creationId xmlns:a16="http://schemas.microsoft.com/office/drawing/2014/main" id="{E8C6FA60-C6E3-46A2-BC51-59AF04FB821B}"/>
                  </a:ext>
                </a:extLst>
              </p:cNvPr>
              <p:cNvSpPr txBox="1">
                <a:spLocks noRot="1" noChangeAspect="1" noMove="1" noResize="1" noEditPoints="1" noAdjustHandles="1" noChangeArrowheads="1" noChangeShapeType="1" noTextEdit="1"/>
              </p:cNvSpPr>
              <p:nvPr/>
            </p:nvSpPr>
            <p:spPr>
              <a:xfrm>
                <a:off x="6388100" y="4176666"/>
                <a:ext cx="5943600" cy="2308324"/>
              </a:xfrm>
              <a:prstGeom prst="rect">
                <a:avLst/>
              </a:prstGeom>
              <a:blipFill>
                <a:blip r:embed="rId4"/>
                <a:stretch>
                  <a:fillRect l="-718" t="-13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1710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17952</TotalTime>
  <Words>1223</Words>
  <Application>Microsoft Office PowerPoint</Application>
  <PresentationFormat>宽屏</PresentationFormat>
  <Paragraphs>182</Paragraphs>
  <Slides>24</Slides>
  <Notes>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2" baseType="lpstr">
      <vt:lpstr>等线</vt:lpstr>
      <vt:lpstr>Arial</vt:lpstr>
      <vt:lpstr>Calibri</vt:lpstr>
      <vt:lpstr>Calibri Light</vt:lpstr>
      <vt:lpstr>Cambria Math</vt:lpstr>
      <vt:lpstr>Wingdings</vt:lpstr>
      <vt:lpstr>Office Theme</vt:lpstr>
      <vt:lpstr>MathType 6.0 Equation</vt:lpstr>
      <vt:lpstr>Position-aware Graph Neural Networks</vt:lpstr>
      <vt:lpstr>Outline</vt:lpstr>
      <vt:lpstr>Background </vt:lpstr>
      <vt:lpstr>Difficult problems </vt:lpstr>
      <vt:lpstr>Limitation of existing GNNs </vt:lpstr>
      <vt:lpstr>Limitation of existing GNNs </vt:lpstr>
      <vt:lpstr>Outline</vt:lpstr>
      <vt:lpstr>Position-aware GNN </vt:lpstr>
      <vt:lpstr>The Framework of P-GNNs </vt:lpstr>
      <vt:lpstr>The Framework of P-GNNs </vt:lpstr>
      <vt:lpstr>The Framework of P-GNNs </vt:lpstr>
      <vt:lpstr>Anchor-set Selection </vt:lpstr>
      <vt:lpstr>Anchor-set Selection </vt:lpstr>
      <vt:lpstr>Design decision for P-GNNs </vt:lpstr>
      <vt:lpstr>Outline</vt:lpstr>
      <vt:lpstr>Connection to Existing GNNs </vt:lpstr>
      <vt:lpstr>Expressive Power of P-GNNs </vt:lpstr>
      <vt:lpstr>Expressive Power of P-GNNs </vt:lpstr>
      <vt:lpstr>Complexity Analysis </vt:lpstr>
      <vt:lpstr>Outline</vt:lpstr>
      <vt:lpstr>Results on link prediction tasks</vt:lpstr>
      <vt:lpstr>Results on pairwise node classification tasks</vt:lpstr>
      <vt:lpstr>Outline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pang dan</dc:creator>
  <cp:lastModifiedBy>shiyi chen</cp:lastModifiedBy>
  <cp:revision>72</cp:revision>
  <dcterms:created xsi:type="dcterms:W3CDTF">2019-11-15T06:04:51Z</dcterms:created>
  <dcterms:modified xsi:type="dcterms:W3CDTF">2019-12-17T09:16:08Z</dcterms:modified>
</cp:coreProperties>
</file>