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279" autoAdjust="0"/>
  </p:normalViewPr>
  <p:slideViewPr>
    <p:cSldViewPr snapToGrid="0">
      <p:cViewPr varScale="1">
        <p:scale>
          <a:sx n="69" d="100"/>
          <a:sy n="69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EA739-20B9-442D-B99F-DD519981651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D6A1-4FCA-4741-BD66-231319CA3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9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altLang="zh-CN" dirty="0"/>
              <a:t>Wide &amp; Deep , deep FM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combine low-order and high-order features to improve the power of expression</a:t>
            </a:r>
          </a:p>
          <a:p>
            <a:pPr marL="228600" indent="-228600">
              <a:buAutoNum type="alphaLcParenR"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PNN (Qu et al. 2016) proposes a product layer to capture interactive patterns between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interfield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categories</a:t>
            </a:r>
          </a:p>
          <a:p>
            <a:pPr marL="228600" indent="-228600">
              <a:buAutoNum type="alphaLcParenR"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can not reflect the interest behind data clearly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 DIN (Zhou et al. 2018c) introduces the mechanism of attention to activate the historical behaviors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w.r.t.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given target item locally, and captures the diversity characteristic of user interests successfully.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in capturing the dependencies between sequential behaviors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D6A1-4FCA-4741-BD66-231319CA33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1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Interest evolution: </a:t>
            </a:r>
            <a:r>
              <a:rPr lang="zh-CN" altLang="en-US" dirty="0"/>
              <a:t>对任意的</a:t>
            </a:r>
            <a:r>
              <a:rPr lang="en-US" altLang="zh-CN" dirty="0"/>
              <a:t>target item</a:t>
            </a:r>
            <a:r>
              <a:rPr lang="zh-CN" altLang="en-US" dirty="0"/>
              <a:t>。 这些</a:t>
            </a:r>
            <a:r>
              <a:rPr lang="en-US" altLang="zh-CN" dirty="0"/>
              <a:t>RNN based</a:t>
            </a:r>
            <a:r>
              <a:rPr lang="zh-CN" altLang="en-US" dirty="0"/>
              <a:t> 的方法， 处理的是相邻的</a:t>
            </a:r>
            <a:r>
              <a:rPr lang="en-US" altLang="zh-CN" dirty="0"/>
              <a:t>behaviors</a:t>
            </a:r>
            <a:r>
              <a:rPr lang="zh-CN" altLang="en-US" dirty="0"/>
              <a:t>之间的依赖关系，且</a:t>
            </a:r>
            <a:r>
              <a:rPr lang="en-US" altLang="zh-CN" dirty="0"/>
              <a:t>Interest</a:t>
            </a:r>
            <a:r>
              <a:rPr lang="zh-CN" altLang="en-US" dirty="0"/>
              <a:t>的演变过程是一样的。但是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并不是所有用户的行为都严格依赖于每个相邻的行为。每个用户都有不同的兴趣，每个兴趣都有自己的发展轨迹。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D6A1-4FCA-4741-BD66-231319CA33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9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Intensify relative interest’s</a:t>
            </a:r>
            <a:r>
              <a:rPr lang="zh-CN" altLang="en-US" dirty="0"/>
              <a:t> </a:t>
            </a:r>
            <a:r>
              <a:rPr lang="en-US" altLang="zh-CN" dirty="0"/>
              <a:t>effect, and weaken the disturbance from interest drifting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D6A1-4FCA-4741-BD66-231319CA33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7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Intensify relative interest’s</a:t>
            </a:r>
            <a:r>
              <a:rPr lang="zh-CN" altLang="en-US" dirty="0"/>
              <a:t> </a:t>
            </a:r>
            <a:r>
              <a:rPr lang="en-US" altLang="zh-CN" dirty="0"/>
              <a:t>effect, and weaken the disturbance from interest drifting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D6A1-4FCA-4741-BD66-231319CA33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AA3AF-34FB-4C19-AD6B-D6D99C402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 i="0" baseline="0">
                <a:latin typeface="Arial" panose="020B0604020202020204" pitchFamily="34" charset="0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25C91-41DD-402F-A373-C41FC1BA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6CB4D-E679-4979-8891-90B447EC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5449D-7679-4713-86EC-0B883064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5820F-C980-416F-9AFA-BE79D894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247243-602B-452C-935A-237E64D50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190" y="0"/>
            <a:ext cx="1908810" cy="190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C96A-73F2-4848-8AA5-A163F63C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1EEA9-4042-4BB1-9A73-90711145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F2309-43CD-4EDF-807A-34F52937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C96E2-B19D-4722-B595-3BDFC7AB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8B1A7-6372-4C3F-8988-40620EAF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0FF5D-A16E-4D5E-9F48-AD398575B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7F08D-3628-4FF5-9C9E-D737292B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488BE-5937-432A-8BF8-0CCB54A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6AFA7-0425-4E40-927A-C5F062B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E84D4-41BE-48A8-BD29-486AEF92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606F28-8065-4196-9C4D-445DA93FC6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190" y="0"/>
            <a:ext cx="1908810" cy="190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A3EA77-35D1-48B8-BA2E-E66D608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29CA1-85CE-4A87-8873-F93EE817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87"/>
            <a:ext cx="10515600" cy="5138056"/>
          </a:xfrm>
        </p:spPr>
        <p:txBody>
          <a:bodyPr/>
          <a:lstStyle>
            <a:lvl1pPr>
              <a:lnSpc>
                <a:spcPct val="150000"/>
              </a:lnSpc>
              <a:defRPr sz="24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E4E70-C029-467E-9C7D-174E7F95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27357-9B9E-42A7-9341-59B72E5A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C75F0-10B4-450B-BFCB-045E8A6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8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BF75-4730-4C1B-9C81-08EABCDF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6B221-36C8-4670-9D2C-5DC0D76B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36476-A185-4646-BA23-456CA550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B7FFC-7DF3-435F-A6D7-F5693897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E5ACF-BB4F-4E98-8355-A91AC02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096B1-3740-43AC-8903-BE349490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48E28-0C98-4FA2-A77D-7BFF403A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55609-720C-44B7-92C0-0CF02A2F4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FB0F3-BF5F-4BA2-A879-0E6C21A8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81935-3901-4D9B-959F-AE5F04F6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1DAFC-F182-4E52-8D7E-DF14FCBD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0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F3FB1-31EA-45B5-BBBD-E7811E64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66A88-F701-4F31-9A2C-F51EB745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BC99C-9CDC-461E-AE42-E3FA1E73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399324-0E66-41BA-8163-D495E5F3B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7ACC0-F81D-40E5-A528-3E603D42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DE114-4F94-4677-A621-EF70642E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F7A7F-B8AE-49F2-8DE8-157A61FC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C77BA-783C-458B-9F4F-69CD6C8E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1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B17C-220B-4546-9412-0B74E288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ACB50-4196-48F4-BC7C-15D3A84B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41A553-EAD4-4126-99C5-3A0ECF4D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DD6CC0-5EE1-4809-B51B-709B6E21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8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E58FE-AC2E-42F4-B0E1-AE0F0844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6974FC-FE2B-42F7-AECC-0090B5A9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0917E-64ED-4867-9A06-01FDF3F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5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FEF0-8CBA-42A2-AB9E-432D82A3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4B8C1-2791-4E14-813D-2CB5FD76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AE2C-0BEB-4C4D-9BC8-3DBD6CAD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E4C2F-21E9-4D1F-8422-14BEEB6C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7BDAD-DEED-49AA-830B-29281CE6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9FD8A-D1BB-443D-922B-3A7CC83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53121-46AC-490B-9A56-E08FE694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EF203-D704-41A2-A985-2DF93DD9F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5D13D-C033-4840-8BEA-4AA60EF6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12515-C60E-40EE-9FEE-5F3412E1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2E626-E542-4B8A-A66C-B7D6F9CD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912D1-0C80-43FD-BD05-E0E7F6F7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3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D7F96-F591-4974-BD0A-D3510688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01715-0CDB-4488-9950-443AF393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B1A54-94AF-4C99-AE52-DD24A66E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174C-B6C4-4840-B2F7-5CAF017677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3A710-4E06-4B16-9633-DD567576E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4B34E-7680-4024-AA4A-5C4180E18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3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1BB6-2E5D-4215-BED8-17B06D2D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1815647"/>
            <a:ext cx="9144000" cy="1308301"/>
          </a:xfrm>
        </p:spPr>
        <p:txBody>
          <a:bodyPr/>
          <a:lstStyle/>
          <a:p>
            <a:r>
              <a:rPr lang="en-US" altLang="zh-CN" dirty="0"/>
              <a:t>Deep Interest Evolution Network for Click-Through Rate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379FD-6180-41F8-AD7D-30B066FC0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3988294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Speaker</a:t>
            </a:r>
            <a:r>
              <a:rPr lang="zh-CN" altLang="en-US" dirty="0"/>
              <a:t>：</a:t>
            </a:r>
            <a:r>
              <a:rPr lang="en-US" altLang="zh-CN" dirty="0" err="1"/>
              <a:t>Liqi</a:t>
            </a:r>
            <a:r>
              <a:rPr lang="en-US" altLang="zh-CN" dirty="0"/>
              <a:t> Yang</a:t>
            </a:r>
          </a:p>
          <a:p>
            <a:pPr>
              <a:lnSpc>
                <a:spcPct val="150000"/>
              </a:lnSpc>
              <a:tabLst>
                <a:tab pos="5467350" algn="l"/>
              </a:tabLst>
            </a:pPr>
            <a:r>
              <a:rPr lang="en-US" altLang="zh-CN" dirty="0"/>
              <a:t>Date: 2020/03/25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38445C-47D2-43F0-B8CF-C7AAF1841C00}"/>
              </a:ext>
            </a:extLst>
          </p:cNvPr>
          <p:cNvCxnSpPr/>
          <p:nvPr/>
        </p:nvCxnSpPr>
        <p:spPr>
          <a:xfrm>
            <a:off x="1586144" y="362537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249E61-E2A1-44A9-99B3-648F219128DA}"/>
              </a:ext>
            </a:extLst>
          </p:cNvPr>
          <p:cNvCxnSpPr/>
          <p:nvPr/>
        </p:nvCxnSpPr>
        <p:spPr>
          <a:xfrm>
            <a:off x="1586144" y="3665646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6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CD81D-1DAB-4D46-8DF7-06F6D2A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Deep Interest Evolution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67B62-FCCD-49CB-AB5D-B4CD74D9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87"/>
            <a:ext cx="10515600" cy="5087468"/>
          </a:xfrm>
        </p:spPr>
        <p:txBody>
          <a:bodyPr>
            <a:normAutofit/>
          </a:bodyPr>
          <a:lstStyle/>
          <a:p>
            <a:r>
              <a:rPr lang="en-US" altLang="zh-CN" dirty="0"/>
              <a:t>Interest Evolving Layer</a:t>
            </a:r>
          </a:p>
          <a:p>
            <a:pPr lvl="1"/>
            <a:r>
              <a:rPr lang="en-US" altLang="zh-CN" dirty="0"/>
              <a:t>local activation: attention mechanism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4D7DD7-BC30-43D6-A340-706FE70EBD04}"/>
              </a:ext>
            </a:extLst>
          </p:cNvPr>
          <p:cNvGrpSpPr/>
          <p:nvPr/>
        </p:nvGrpSpPr>
        <p:grpSpPr>
          <a:xfrm>
            <a:off x="2952976" y="3565270"/>
            <a:ext cx="5937539" cy="2529465"/>
            <a:chOff x="5948939" y="1800715"/>
            <a:chExt cx="5937539" cy="252946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5A8A027-DE09-4028-BA27-14F7C26B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939" y="1800715"/>
              <a:ext cx="5743575" cy="22479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923B214-C412-4CEA-BE5E-A0EF9388A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9703" y="4048615"/>
              <a:ext cx="866775" cy="2095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79E93DB-6A92-433D-A6AB-A3D414E6B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6868" y="4092055"/>
              <a:ext cx="2095500" cy="238125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0D48F90-2BC6-40E3-8459-B72D6E7D9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82" y="2956280"/>
            <a:ext cx="2781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CD81D-1DAB-4D46-8DF7-06F6D2A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Deep Interest Evolution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67B62-FCCD-49CB-AB5D-B4CD74D9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87"/>
            <a:ext cx="10515600" cy="50874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Interest Evolving Layer</a:t>
            </a:r>
          </a:p>
          <a:p>
            <a:pPr lvl="1"/>
            <a:r>
              <a:rPr lang="en-US" altLang="zh-CN" dirty="0"/>
              <a:t>GRU with attentional input (AIGRU)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Attention based GRU(AGRU)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GRU with attentional update gate (AUGRU)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Advantages: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keep the importance of each dimension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/>
              <a:t>less related interest make less effects on the hidden state.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4D7DD7-BC30-43D6-A340-706FE70EBD04}"/>
              </a:ext>
            </a:extLst>
          </p:cNvPr>
          <p:cNvGrpSpPr/>
          <p:nvPr/>
        </p:nvGrpSpPr>
        <p:grpSpPr>
          <a:xfrm>
            <a:off x="6304821" y="3544848"/>
            <a:ext cx="5937539" cy="2529465"/>
            <a:chOff x="5948939" y="1800715"/>
            <a:chExt cx="5937539" cy="252946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5A8A027-DE09-4028-BA27-14F7C26B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939" y="1800715"/>
              <a:ext cx="5743575" cy="22479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923B214-C412-4CEA-BE5E-A0EF9388A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9703" y="4048615"/>
              <a:ext cx="866775" cy="2095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79E93DB-6A92-433D-A6AB-A3D414E6B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6868" y="4092055"/>
              <a:ext cx="2095500" cy="23812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5F3F7AF-206A-47AF-89EF-25342D937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099" y="4213258"/>
            <a:ext cx="3381375" cy="781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1C9532-3ED9-40E6-AE0A-587DCA63E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109" y="1775914"/>
            <a:ext cx="4433956" cy="163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F09EF9-39FD-4C06-AA17-80E06EA059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356" y="2450011"/>
            <a:ext cx="1390650" cy="381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33A7F4-80D5-4257-B740-86D145C9BE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9356" y="3205162"/>
            <a:ext cx="33813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903A-7F08-493E-A3D2-234300C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B1776-04A4-4B2F-8B83-E596218E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Datasets</a:t>
            </a:r>
          </a:p>
          <a:p>
            <a:pPr lvl="1"/>
            <a:r>
              <a:rPr lang="en-US" altLang="zh-CN" dirty="0"/>
              <a:t>Amazon dataset: Books and Electronics</a:t>
            </a:r>
          </a:p>
          <a:p>
            <a:pPr lvl="2"/>
            <a:r>
              <a:rPr lang="en-US" altLang="zh-CN" dirty="0"/>
              <a:t>reviews as behaviors, and predict whether user will write reviews</a:t>
            </a:r>
          </a:p>
          <a:p>
            <a:pPr lvl="1"/>
            <a:r>
              <a:rPr lang="en-US" altLang="zh-CN" dirty="0"/>
              <a:t>Industrial Dataset : online display advertising system</a:t>
            </a:r>
          </a:p>
          <a:p>
            <a:r>
              <a:rPr lang="en-US" altLang="zh-CN" dirty="0"/>
              <a:t>Compared methods</a:t>
            </a:r>
          </a:p>
          <a:p>
            <a:pPr lvl="1"/>
            <a:r>
              <a:rPr lang="en-US" altLang="zh-CN" sz="1800" dirty="0" err="1"/>
              <a:t>BaseModel</a:t>
            </a:r>
            <a:r>
              <a:rPr lang="en-US" altLang="zh-CN" sz="1800" dirty="0"/>
              <a:t> </a:t>
            </a:r>
          </a:p>
          <a:p>
            <a:pPr lvl="1"/>
            <a:r>
              <a:rPr lang="en-US" altLang="zh-CN" sz="1800" dirty="0" err="1"/>
              <a:t>Wide&amp;Deep</a:t>
            </a:r>
            <a:endParaRPr lang="en-US" altLang="zh-CN" sz="1800" dirty="0"/>
          </a:p>
          <a:p>
            <a:pPr lvl="1"/>
            <a:r>
              <a:rPr lang="en-US" altLang="zh-CN" sz="1800" dirty="0"/>
              <a:t>PNN (Qu et al. 2016)</a:t>
            </a:r>
          </a:p>
          <a:p>
            <a:pPr lvl="1"/>
            <a:r>
              <a:rPr lang="en-US" altLang="zh-CN" sz="1800" dirty="0"/>
              <a:t>DIN (Zhou et al. 2018c)</a:t>
            </a:r>
          </a:p>
          <a:p>
            <a:pPr lvl="1"/>
            <a:r>
              <a:rPr lang="en-US" altLang="zh-CN" sz="1800" dirty="0"/>
              <a:t>Two layer GRU attention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97ED-DFDF-4AC2-B9AD-B5216D8F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E498A-16D6-46F5-9CB2-21E05DA7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5D125-F7D6-4520-B6C5-91BDA76B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" y="2360421"/>
            <a:ext cx="6457950" cy="2619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EB643A-7315-4BF2-B519-D3752A7D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59" y="1850833"/>
            <a:ext cx="53625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0F2C56-D7EB-4379-A945-0ADC3CA9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4161040"/>
            <a:ext cx="5047384" cy="26969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507CCB-F04D-40F5-A6E8-BA151C95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34" y="1951182"/>
            <a:ext cx="6315075" cy="243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2C7B33-8DF7-4976-9F02-C4FA76E1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70A1E-8AF1-4752-B375-B5CFA3F2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 of GRU with attentional update gate (AUGRU)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Effect of auxiliary loss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0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A4E2-20FA-4026-A619-8BF4F04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E87E-BEDB-4C04-8B2A-80C58DB6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Visualization of Interest Evolution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/>
              <a:t>history behaviors</a:t>
            </a:r>
            <a:r>
              <a:rPr lang="zh-CN" altLang="en-US" dirty="0"/>
              <a:t>： </a:t>
            </a:r>
            <a:r>
              <a:rPr lang="en-US" altLang="zh-CN" sz="1600" i="1" dirty="0"/>
              <a:t>Computer Speakers, Headphones, Vehicle GPS, SD &amp; SDHC Cards, Micro SD Cards, External Hard Drives, Headphones, Cases</a:t>
            </a:r>
            <a:endParaRPr lang="zh-CN" altLang="en-US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2B6EC-455F-457C-B5A4-863A60A9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313"/>
            <a:ext cx="4619625" cy="308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BB56F5-2C66-4B90-AB1E-FC7C74F5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18" y="2235163"/>
            <a:ext cx="4772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3B760-36EB-4BE4-89C7-DB9CA10E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7CD56-9921-47BA-8767-7DE57410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Online A/B testing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30673-53DB-4974-A497-B77F1C9D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77" y="2744932"/>
            <a:ext cx="5372100" cy="1866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7AE22FA-CA02-46B7-A811-88BA46CFB8CB}"/>
              </a:ext>
            </a:extLst>
          </p:cNvPr>
          <p:cNvSpPr/>
          <p:nvPr/>
        </p:nvSpPr>
        <p:spPr>
          <a:xfrm>
            <a:off x="7477125" y="4537940"/>
            <a:ext cx="1653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NimbusRomNo9L-Regu"/>
              </a:rPr>
              <a:t>effective cost per mille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CDB348-6805-477A-8307-1C959CEBD180}"/>
              </a:ext>
            </a:extLst>
          </p:cNvPr>
          <p:cNvSpPr/>
          <p:nvPr/>
        </p:nvSpPr>
        <p:spPr>
          <a:xfrm>
            <a:off x="6512214" y="4559299"/>
            <a:ext cx="1195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pay per</a:t>
            </a:r>
          </a:p>
          <a:p>
            <a:r>
              <a:rPr lang="en-US" altLang="zh-CN" dirty="0">
                <a:latin typeface="NimbusRomNo9L-Regu"/>
              </a:rPr>
              <a:t>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48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2545-D9CE-48FC-B0DE-E70609E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0D3DE-657D-4F2C-ACC9-EB610889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User’s interest representation:</a:t>
            </a:r>
          </a:p>
          <a:p>
            <a:pPr lvl="2"/>
            <a:r>
              <a:rPr lang="en-US" altLang="zh-CN" dirty="0"/>
              <a:t>Learn more semantic interest representation from the user behavior sequence</a:t>
            </a:r>
          </a:p>
          <a:p>
            <a:pPr lvl="2"/>
            <a:r>
              <a:rPr lang="en-US" altLang="zh-CN" dirty="0"/>
              <a:t>Consider the interest evolution related the target item</a:t>
            </a:r>
          </a:p>
          <a:p>
            <a:pPr lvl="1"/>
            <a:r>
              <a:rPr lang="en-US" altLang="zh-CN" dirty="0"/>
              <a:t>Model:</a:t>
            </a:r>
          </a:p>
          <a:p>
            <a:pPr lvl="2"/>
            <a:r>
              <a:rPr lang="en-US" altLang="zh-CN" dirty="0"/>
              <a:t>Design specific GRU for different tasks</a:t>
            </a:r>
          </a:p>
          <a:p>
            <a:pPr lvl="2"/>
            <a:r>
              <a:rPr lang="en-US" altLang="zh-CN" dirty="0"/>
              <a:t>auxiliary loss is a common trick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66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3664A2-EDA3-4A32-A76A-ED6AECA6ACAE}"/>
              </a:ext>
            </a:extLst>
          </p:cNvPr>
          <p:cNvSpPr/>
          <p:nvPr/>
        </p:nvSpPr>
        <p:spPr>
          <a:xfrm>
            <a:off x="3470440" y="4223482"/>
            <a:ext cx="4534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EBCB01-DCE6-476B-82C4-5E0ED5C11C6D}"/>
              </a:ext>
            </a:extLst>
          </p:cNvPr>
          <p:cNvSpPr/>
          <p:nvPr/>
        </p:nvSpPr>
        <p:spPr>
          <a:xfrm>
            <a:off x="2687782" y="1727201"/>
            <a:ext cx="6487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your listening!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60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461E5-00A8-4F9F-8EBB-2B21AC52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2EA83-B6D7-41B2-B24C-D144533C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layer GRU + attention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E8A45-64CA-48E8-BF2E-A5CA72EA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639"/>
            <a:ext cx="6627668" cy="29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7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9A6D-48C6-47AF-841C-8A10D5A4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84CF7-3570-422D-A7F1-B4D14AE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Problem &amp;&amp; 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Base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Deep interest evolution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Summary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12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255F8-4F0E-453C-A8FD-FAC08333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C901A-CEC5-41EC-8C55-52340BE9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PRelu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E7F870-064C-45CB-AC81-FFEAA57B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4291"/>
            <a:ext cx="5696340" cy="30741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AC8B99-FBEE-47CA-9BEC-025DB9D2D728}"/>
              </a:ext>
            </a:extLst>
          </p:cNvPr>
          <p:cNvSpPr/>
          <p:nvPr/>
        </p:nvSpPr>
        <p:spPr>
          <a:xfrm>
            <a:off x="720436" y="5242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在几乎没有增加额外参数的前提下既可以提升模型的拟合能力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76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D7CF-E7C9-44E4-83A5-F93799BD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96459-D843-4716-AEFB-F67B4BB2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Dice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1B440-4062-457D-8F99-218B4909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90" y="1377034"/>
            <a:ext cx="4533755" cy="206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26F04-B256-46C6-8BC4-AD76C2A5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72" y="4644988"/>
            <a:ext cx="6153150" cy="733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3B8DE-C7B9-4C75-87F1-9A1A20E26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09" y="3606187"/>
            <a:ext cx="10220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9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D7CF-E7C9-44E4-83A5-F93799BD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96459-D843-4716-AEFB-F67B4BB2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PNN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092C35-87E9-4CD7-8213-827D37BB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43" y="1479587"/>
            <a:ext cx="56197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F9F924-844D-404E-8B68-4C13FF64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315930"/>
            <a:ext cx="9864315" cy="47685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1FD7CF-E7C9-44E4-83A5-F93799BD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96459-D843-4716-AEFB-F67B4BB2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73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863EC-7D0A-47DE-8A22-A39DCC6D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CACE6-E977-4F10-A195-00D961A1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Wide &amp;&amp; deep</a:t>
            </a:r>
            <a:endParaRPr lang="zh-CN" altLang="en-US" dirty="0"/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F3D04A58-B6B5-45C8-B9B3-10A09369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91" y="2709104"/>
            <a:ext cx="10502199" cy="26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8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F67E-1682-4585-974C-B9BCCDC9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CA618-8492-43A1-80D7-4726DD7A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deepFM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739738-11E9-4C38-A651-8E4271E4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92" y="1941407"/>
            <a:ext cx="6888210" cy="44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F1AB-7D87-473D-86FF-9231325B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Problem &amp;&amp;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E8655-B4E2-4F8E-A433-E071ABBE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00"/>
            <a:ext cx="10515600" cy="51380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/>
              <a:t>Problem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Estimate the probability of a user clicking on the item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/>
              <a:t>	Specifically, categories of feature: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900" i="1" dirty="0"/>
              <a:t>		</a:t>
            </a:r>
            <a:r>
              <a:rPr lang="en-US" altLang="zh-CN" sz="1900" b="1" i="1" dirty="0"/>
              <a:t>User Profile </a:t>
            </a:r>
            <a:r>
              <a:rPr lang="en-US" altLang="zh-CN" sz="1900" i="1" dirty="0"/>
              <a:t>:  </a:t>
            </a:r>
            <a:r>
              <a:rPr lang="en-US" altLang="zh-CN" sz="1900" dirty="0"/>
              <a:t>gender, age and so 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900" i="1" dirty="0"/>
              <a:t>		</a:t>
            </a:r>
            <a:r>
              <a:rPr lang="en-US" altLang="zh-CN" sz="1900" b="1" i="1" dirty="0"/>
              <a:t>User Behavior </a:t>
            </a:r>
            <a:r>
              <a:rPr lang="en-US" altLang="zh-CN" sz="1900" i="1" dirty="0"/>
              <a:t>: </a:t>
            </a:r>
            <a:r>
              <a:rPr lang="en-US" altLang="zh-CN" sz="1900" dirty="0"/>
              <a:t>the list of user visited goods id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900" i="1" dirty="0"/>
              <a:t>		</a:t>
            </a:r>
            <a:r>
              <a:rPr lang="en-US" altLang="zh-CN" sz="1900" b="1" i="1" dirty="0"/>
              <a:t>Ad</a:t>
            </a:r>
            <a:r>
              <a:rPr lang="en-US" altLang="zh-CN" sz="1900" dirty="0"/>
              <a:t> : </a:t>
            </a:r>
            <a:r>
              <a:rPr lang="en-US" altLang="zh-CN" sz="1900" dirty="0" err="1"/>
              <a:t>ad_id</a:t>
            </a:r>
            <a:r>
              <a:rPr lang="en-US" altLang="zh-CN" sz="1900" dirty="0"/>
              <a:t> , </a:t>
            </a:r>
            <a:r>
              <a:rPr lang="en-US" altLang="zh-CN" sz="1900" dirty="0" err="1"/>
              <a:t>shop_id</a:t>
            </a:r>
            <a:r>
              <a:rPr lang="en-US" altLang="zh-CN" sz="1900" dirty="0"/>
              <a:t> and so 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900" i="1" dirty="0"/>
              <a:t>		</a:t>
            </a:r>
            <a:r>
              <a:rPr lang="en-US" altLang="zh-CN" sz="1900" b="1" i="1" dirty="0"/>
              <a:t>Context</a:t>
            </a:r>
            <a:r>
              <a:rPr lang="en-US" altLang="zh-CN" sz="1900" i="1" dirty="0"/>
              <a:t>: </a:t>
            </a:r>
            <a:r>
              <a:rPr lang="en-US" altLang="zh-CN" sz="1900" dirty="0"/>
              <a:t>time and so on</a:t>
            </a:r>
          </a:p>
          <a:p>
            <a:pPr marL="268288" lvl="1" indent="-268288">
              <a:lnSpc>
                <a:spcPct val="150000"/>
              </a:lnSpc>
            </a:pPr>
            <a:r>
              <a:rPr lang="en-US" altLang="zh-CN" sz="2600" dirty="0"/>
              <a:t>Motivation</a:t>
            </a:r>
          </a:p>
          <a:p>
            <a:pPr marL="9144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200" dirty="0"/>
              <a:t>Dig users’ latent interests behind behaviors instead of regarding the behavior as the interest directly</a:t>
            </a:r>
          </a:p>
          <a:p>
            <a:pPr marL="9144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200" dirty="0"/>
              <a:t>Capture the evolution of user’s interest related to the target item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24618C-2894-4601-B2BD-4F02C5C2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55" y="1602075"/>
            <a:ext cx="4800600" cy="3228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46C910-E1DC-4874-A8C1-80158786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B750E-2889-42B6-A25A-7BD39B51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learning on feature representation and combination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DA210-17E0-4B58-88D3-EC691CDC3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92" y="3253506"/>
            <a:ext cx="2752725" cy="2828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D0D017-C3A4-4987-B1A9-167A185E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781" y="2318327"/>
            <a:ext cx="1108401" cy="52647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E62650-8CE8-4B7A-A1BB-362EEC4C6F65}"/>
              </a:ext>
            </a:extLst>
          </p:cNvPr>
          <p:cNvSpPr/>
          <p:nvPr/>
        </p:nvSpPr>
        <p:spPr>
          <a:xfrm>
            <a:off x="3186550" y="2382982"/>
            <a:ext cx="785091" cy="3971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MLP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7ECE38-B411-4E97-B912-D6BDA7D8D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39" y="2156031"/>
            <a:ext cx="5903824" cy="34775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EDDD84-0FAF-4E2D-8298-833F930525F3}"/>
              </a:ext>
            </a:extLst>
          </p:cNvPr>
          <p:cNvSpPr txBox="1"/>
          <p:nvPr/>
        </p:nvSpPr>
        <p:spPr>
          <a:xfrm>
            <a:off x="6422981" y="2407060"/>
            <a:ext cx="506528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/>
              <a:t>Wide &amp; Deep (Cheng et al.</a:t>
            </a:r>
            <a:r>
              <a:rPr lang="nl-NL" altLang="zh-CN" dirty="0"/>
              <a:t>2016) and deep FM (Guo et al. 2017)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da-DK" altLang="zh-CN" dirty="0"/>
              <a:t>PNN (Qu et al. 2016)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can not reflect the interest behind data clearly</a:t>
            </a:r>
          </a:p>
          <a:p>
            <a:pPr>
              <a:lnSpc>
                <a:spcPct val="150000"/>
              </a:lnSpc>
            </a:pPr>
            <a:endParaRPr lang="da-DK" altLang="zh-CN" dirty="0"/>
          </a:p>
          <a:p>
            <a:pPr>
              <a:lnSpc>
                <a:spcPct val="150000"/>
              </a:lnSpc>
            </a:pPr>
            <a:r>
              <a:rPr lang="da-DK" altLang="zh-CN" dirty="0"/>
              <a:t>c) DIN (Zhou et al. 2018c)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weak in capturing the dependencies between sequential behaviors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60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F591A-D2B1-4F33-8125-5DF135B6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B5EBA-49B8-4A65-8071-13D726F8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Sequence-dependent approaches in RS</a:t>
            </a:r>
          </a:p>
          <a:p>
            <a:pPr marL="457200" lvl="1" indent="0">
              <a:buNone/>
            </a:pPr>
            <a:r>
              <a:rPr lang="en-US" altLang="zh-CN" dirty="0"/>
              <a:t>Utilize user-item interactions over time  </a:t>
            </a:r>
          </a:p>
          <a:p>
            <a:pPr lvl="2"/>
            <a:r>
              <a:rPr lang="en-US" altLang="zh-CN" dirty="0"/>
              <a:t>TDSSM (Song, </a:t>
            </a:r>
            <a:r>
              <a:rPr lang="en-US" altLang="zh-CN" dirty="0" err="1"/>
              <a:t>Elkahky</a:t>
            </a:r>
            <a:r>
              <a:rPr lang="en-US" altLang="zh-CN" dirty="0"/>
              <a:t>, and He 2016) long-term and short-term user interests</a:t>
            </a:r>
          </a:p>
          <a:p>
            <a:pPr lvl="2"/>
            <a:r>
              <a:rPr lang="da-DK" altLang="zh-CN" dirty="0"/>
              <a:t>DREAM (Yut al. 2016)</a:t>
            </a:r>
            <a:r>
              <a:rPr lang="en-US" altLang="zh-CN" dirty="0"/>
              <a:t> dynamic representation of user-item purchase history</a:t>
            </a:r>
          </a:p>
          <a:p>
            <a:pPr lvl="2"/>
            <a:r>
              <a:rPr lang="en-US" altLang="zh-CN" dirty="0" err="1"/>
              <a:t>ATRank</a:t>
            </a:r>
            <a:r>
              <a:rPr lang="en-US" altLang="zh-CN" dirty="0"/>
              <a:t> (Zhou et al. 2018a) model heterogeneous behaviors</a:t>
            </a:r>
          </a:p>
          <a:p>
            <a:pPr marL="914400" lvl="2" indent="0">
              <a:buNone/>
            </a:pPr>
            <a:r>
              <a:rPr lang="en-US" altLang="zh-CN" dirty="0"/>
              <a:t>And so on</a:t>
            </a:r>
          </a:p>
          <a:p>
            <a:pPr marL="442913" lvl="2" indent="0">
              <a:buNone/>
            </a:pPr>
            <a:r>
              <a:rPr lang="en-US" altLang="zh-CN" b="1" dirty="0"/>
              <a:t>Shortcoming:</a:t>
            </a:r>
          </a:p>
          <a:p>
            <a:pPr marL="1163638" lvl="2" indent="-268288"/>
            <a:r>
              <a:rPr lang="en-US" altLang="zh-CN" dirty="0"/>
              <a:t>lack special supervision for interest representation</a:t>
            </a:r>
          </a:p>
          <a:p>
            <a:pPr marL="895350" lvl="2" indent="0">
              <a:buNone/>
            </a:pPr>
            <a:endParaRPr lang="en-US" altLang="zh-CN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E9B3F8-1FE1-47A9-AF58-15A2AAD2D6CB}"/>
              </a:ext>
            </a:extLst>
          </p:cNvPr>
          <p:cNvSpPr/>
          <p:nvPr/>
        </p:nvSpPr>
        <p:spPr>
          <a:xfrm>
            <a:off x="7287491" y="5190839"/>
            <a:ext cx="2124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F0DE41-CEC8-4145-A000-CF9174FDE1A1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A0432C-7EAF-4B03-A7F9-BF23D8AF5A5A}"/>
              </a:ext>
            </a:extLst>
          </p:cNvPr>
          <p:cNvSpPr txBox="1"/>
          <p:nvPr/>
        </p:nvSpPr>
        <p:spPr>
          <a:xfrm>
            <a:off x="7499927" y="4768460"/>
            <a:ext cx="436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DARNN (Ren et al.2018) click-level sequential prediction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Rendle</a:t>
            </a:r>
            <a:r>
              <a:rPr lang="en-US" altLang="zh-CN" dirty="0"/>
              <a:t> et al. 2009;Hidasi and </a:t>
            </a:r>
            <a:r>
              <a:rPr lang="en-US" altLang="zh-CN" dirty="0" err="1"/>
              <a:t>Karatzoglou</a:t>
            </a:r>
            <a:r>
              <a:rPr lang="en-US" altLang="zh-CN" dirty="0"/>
              <a:t> 2017) ranking information</a:t>
            </a:r>
          </a:p>
          <a:p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199CD2-8FB2-49AF-91ED-302CE54EEA89}"/>
              </a:ext>
            </a:extLst>
          </p:cNvPr>
          <p:cNvSpPr/>
          <p:nvPr/>
        </p:nvSpPr>
        <p:spPr>
          <a:xfrm rot="16200000">
            <a:off x="9490371" y="4530438"/>
            <a:ext cx="2124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FFDBF5-941F-494E-B6A5-10C3B0CF44FE}"/>
              </a:ext>
            </a:extLst>
          </p:cNvPr>
          <p:cNvSpPr txBox="1"/>
          <p:nvPr/>
        </p:nvSpPr>
        <p:spPr>
          <a:xfrm>
            <a:off x="8736446" y="409876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auxiliary loss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1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F591A-D2B1-4F33-8125-5DF135B6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B5EBA-49B8-4A65-8071-13D726F8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00"/>
            <a:ext cx="10515600" cy="5138056"/>
          </a:xfrm>
        </p:spPr>
        <p:txBody>
          <a:bodyPr/>
          <a:lstStyle/>
          <a:p>
            <a:r>
              <a:rPr lang="en-US" altLang="zh-CN" dirty="0"/>
              <a:t>Sequence-independent approaches in RS</a:t>
            </a:r>
          </a:p>
          <a:p>
            <a:pPr marL="457200" lvl="1" indent="0">
              <a:buNone/>
            </a:pPr>
            <a:r>
              <a:rPr lang="en-US" altLang="zh-CN" dirty="0"/>
              <a:t>Utilize user-item interactions over time  </a:t>
            </a:r>
          </a:p>
          <a:p>
            <a:pPr lvl="2"/>
            <a:r>
              <a:rPr lang="en-US" altLang="zh-CN" dirty="0"/>
              <a:t>TDSSM (Song, </a:t>
            </a:r>
            <a:r>
              <a:rPr lang="en-US" altLang="zh-CN" dirty="0" err="1"/>
              <a:t>Elkahky</a:t>
            </a:r>
            <a:r>
              <a:rPr lang="en-US" altLang="zh-CN" dirty="0"/>
              <a:t>, and He 2016) long-term and short-term user interests</a:t>
            </a:r>
          </a:p>
          <a:p>
            <a:pPr lvl="2"/>
            <a:r>
              <a:rPr lang="da-DK" altLang="zh-CN" dirty="0"/>
              <a:t>DREAM (Yut al. 2016)</a:t>
            </a:r>
            <a:r>
              <a:rPr lang="en-US" altLang="zh-CN" dirty="0"/>
              <a:t> dynamic representation of user-item purchase history</a:t>
            </a:r>
          </a:p>
          <a:p>
            <a:pPr lvl="2"/>
            <a:r>
              <a:rPr lang="en-US" altLang="zh-CN" dirty="0" err="1"/>
              <a:t>ATRank</a:t>
            </a:r>
            <a:r>
              <a:rPr lang="en-US" altLang="zh-CN" dirty="0"/>
              <a:t> (Zhou et al. 2018a) model heterogeneous behaviors</a:t>
            </a:r>
          </a:p>
          <a:p>
            <a:pPr marL="914400" lvl="2" indent="0">
              <a:buNone/>
            </a:pPr>
            <a:r>
              <a:rPr lang="en-US" altLang="zh-CN" dirty="0"/>
              <a:t>And so on</a:t>
            </a:r>
          </a:p>
          <a:p>
            <a:pPr marL="442913" lvl="2" indent="0">
              <a:buNone/>
            </a:pPr>
            <a:r>
              <a:rPr lang="en-US" altLang="zh-CN" b="1" dirty="0"/>
              <a:t>Shortcoming :</a:t>
            </a:r>
          </a:p>
          <a:p>
            <a:pPr marL="1163638" lvl="2" indent="-268288"/>
            <a:r>
              <a:rPr lang="en-US" altLang="zh-CN" dirty="0"/>
              <a:t>lack special supervision for interest representation</a:t>
            </a:r>
          </a:p>
          <a:p>
            <a:pPr marL="1163638" lvl="2" indent="-268288"/>
            <a:r>
              <a:rPr lang="en-US" altLang="zh-CN" dirty="0"/>
              <a:t>interest evolving : drifting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F0DE41-CEC8-4145-A000-CF9174FDE1A1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F350A-414B-49C6-B332-1F4B1B64E1DC}"/>
              </a:ext>
            </a:extLst>
          </p:cNvPr>
          <p:cNvSpPr/>
          <p:nvPr/>
        </p:nvSpPr>
        <p:spPr>
          <a:xfrm>
            <a:off x="4976096" y="55258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NimbusRomNo9L-Regu"/>
              </a:rPr>
              <a:t>DMN+ (</a:t>
            </a:r>
            <a:r>
              <a:rPr lang="en-US" altLang="zh-CN" dirty="0" err="1">
                <a:latin typeface="NimbusRomNo9L-Regu"/>
              </a:rPr>
              <a:t>Xiong</a:t>
            </a:r>
            <a:r>
              <a:rPr lang="en-US" altLang="zh-CN" dirty="0">
                <a:latin typeface="NimbusRomNo9L-Regu"/>
              </a:rPr>
              <a:t>, </a:t>
            </a:r>
            <a:r>
              <a:rPr lang="en-US" altLang="zh-CN" dirty="0" err="1">
                <a:latin typeface="NimbusRomNo9L-Regu"/>
              </a:rPr>
              <a:t>Merity</a:t>
            </a:r>
            <a:r>
              <a:rPr lang="en-US" altLang="zh-CN" dirty="0">
                <a:latin typeface="NimbusRomNo9L-Regu"/>
              </a:rPr>
              <a:t>, and </a:t>
            </a:r>
            <a:r>
              <a:rPr lang="en-US" altLang="zh-CN" dirty="0" err="1">
                <a:latin typeface="NimbusRomNo9L-Regu"/>
              </a:rPr>
              <a:t>Socher</a:t>
            </a:r>
            <a:r>
              <a:rPr lang="en-US" altLang="zh-CN" dirty="0">
                <a:latin typeface="NimbusRomNo9L-Regu"/>
              </a:rPr>
              <a:t> 2016) attention based GRU (AGRU)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434895C-51CF-431D-9E0A-C53652ED8767}"/>
              </a:ext>
            </a:extLst>
          </p:cNvPr>
          <p:cNvSpPr/>
          <p:nvPr/>
        </p:nvSpPr>
        <p:spPr>
          <a:xfrm>
            <a:off x="4763660" y="5682782"/>
            <a:ext cx="2124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13F919B-9C96-45FA-902E-6488A79EDB5C}"/>
              </a:ext>
            </a:extLst>
          </p:cNvPr>
          <p:cNvSpPr/>
          <p:nvPr/>
        </p:nvSpPr>
        <p:spPr>
          <a:xfrm rot="16200000">
            <a:off x="8767623" y="5267345"/>
            <a:ext cx="2124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63412A-1AD6-4791-9FC6-5BF3DDC989EC}"/>
              </a:ext>
            </a:extLst>
          </p:cNvPr>
          <p:cNvSpPr txBox="1"/>
          <p:nvPr/>
        </p:nvSpPr>
        <p:spPr>
          <a:xfrm>
            <a:off x="8388931" y="4844950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AUGRU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51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FB2FB8A-AA19-4606-8AB5-C1785528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50" y="3012772"/>
            <a:ext cx="4450414" cy="26214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51EE98-A651-4F4C-8A1F-DD79398E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35" y="2702792"/>
            <a:ext cx="3876675" cy="381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FB40EB-2152-4C2B-A03A-7053FAE8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Base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425D2-B64A-4CCF-B50B-5B514B99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embedding</a:t>
            </a:r>
          </a:p>
          <a:p>
            <a:pPr marL="457200" lvl="1" indent="0">
              <a:buNone/>
            </a:pPr>
            <a:r>
              <a:rPr lang="en-US" altLang="zh-CN" dirty="0"/>
              <a:t>User Profile, User Behavior, Ad, Context: one-hot</a:t>
            </a:r>
          </a:p>
          <a:p>
            <a:pPr marL="457200" lvl="1" indent="0">
              <a:buNone/>
            </a:pPr>
            <a:r>
              <a:rPr lang="en-US" altLang="zh-CN" dirty="0"/>
              <a:t>User Behavior:</a:t>
            </a:r>
          </a:p>
          <a:p>
            <a:r>
              <a:rPr lang="en-US" altLang="zh-CN" dirty="0"/>
              <a:t>MLP for  final prediction</a:t>
            </a:r>
          </a:p>
          <a:p>
            <a:r>
              <a:rPr lang="en-US" altLang="zh-CN" dirty="0"/>
              <a:t>Loss 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3611E-A87E-430B-AA0C-9A38C599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54" y="4652205"/>
            <a:ext cx="6248400" cy="942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EFBE77-BE88-4862-A53C-A921D6C0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971" y="5586634"/>
            <a:ext cx="2962275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4B0544-E727-47E6-BAD6-FA02FF769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441" y="5634249"/>
            <a:ext cx="1114425" cy="304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792670-BE05-4752-93C2-792A54C9D5D7}"/>
              </a:ext>
            </a:extLst>
          </p:cNvPr>
          <p:cNvSpPr txBox="1"/>
          <p:nvPr/>
        </p:nvSpPr>
        <p:spPr>
          <a:xfrm>
            <a:off x="3304307" y="56165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3426F2-6DCB-4EAC-9649-3E0D724A9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210" y="3052458"/>
            <a:ext cx="1481917" cy="9648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B581FA-642F-41CC-97D1-C16D9E2D2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0637" y="105355"/>
            <a:ext cx="5341827" cy="19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B707EE-8DD3-44E9-9DA4-BDA03F89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73" y="1516716"/>
            <a:ext cx="10515600" cy="49136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9DEACE-A559-4806-BF2F-5B43AA7D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Deep Interest Evolution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65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0A201-BD86-40FA-953D-C18DAB37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Deep Interest Evolution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69B39-AFC9-4D4E-8816-5DB80BC6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86"/>
            <a:ext cx="10515600" cy="5170595"/>
          </a:xfrm>
        </p:spPr>
        <p:txBody>
          <a:bodyPr/>
          <a:lstStyle/>
          <a:p>
            <a:r>
              <a:rPr lang="en-US" altLang="zh-CN" dirty="0"/>
              <a:t>Interest Extractor Layer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auxiliary loss </a:t>
            </a:r>
          </a:p>
          <a:p>
            <a:pPr lvl="1"/>
            <a:r>
              <a:rPr lang="en-US" altLang="zh-CN" dirty="0"/>
              <a:t>Next-click item prediction                       </a:t>
            </a:r>
          </a:p>
          <a:p>
            <a:pPr lvl="1"/>
            <a:r>
              <a:rPr lang="en-US" altLang="zh-CN" dirty="0"/>
              <a:t>Negative sample sequence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DA6823-8B79-47E3-B6FC-9BAE07DC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71" y="1623611"/>
            <a:ext cx="5278745" cy="2460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8E78B2-0723-481A-9BC1-F5101294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38" y="2103732"/>
            <a:ext cx="3891395" cy="1438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E5935E-29A5-4D26-9D70-0ECFDBD2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310" y="5142411"/>
            <a:ext cx="3798454" cy="1080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09F7E1-478F-4954-8A06-70D899371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129" y="6211468"/>
            <a:ext cx="3933825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C07E71-FEDE-48BB-A15B-4B30816C5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206" y="5754268"/>
            <a:ext cx="2695575" cy="457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B44BCC-A85C-4304-9B90-56AFF567BC00}"/>
              </a:ext>
            </a:extLst>
          </p:cNvPr>
          <p:cNvSpPr txBox="1"/>
          <p:nvPr/>
        </p:nvSpPr>
        <p:spPr>
          <a:xfrm>
            <a:off x="5994400" y="4235553"/>
            <a:ext cx="5800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Advantages: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represent interest expressively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reduces the difficulty of back propagation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gives more semantic information for the learning of embedding layer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7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893</Words>
  <Application>Microsoft Office PowerPoint</Application>
  <PresentationFormat>宽屏</PresentationFormat>
  <Paragraphs>163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-apple-system</vt:lpstr>
      <vt:lpstr>NimbusRomNo9L-Regu</vt:lpstr>
      <vt:lpstr>等线</vt:lpstr>
      <vt:lpstr>Arial</vt:lpstr>
      <vt:lpstr>Wingdings</vt:lpstr>
      <vt:lpstr>Office 主题​​</vt:lpstr>
      <vt:lpstr>Deep Interest Evolution Network for Click-Through Rate Prediction</vt:lpstr>
      <vt:lpstr>PowerPoint 演示文稿</vt:lpstr>
      <vt:lpstr>1. Problem &amp;&amp; Motivation</vt:lpstr>
      <vt:lpstr>2. Related work</vt:lpstr>
      <vt:lpstr>2. Related work</vt:lpstr>
      <vt:lpstr>2. Related work</vt:lpstr>
      <vt:lpstr>3. Base model</vt:lpstr>
      <vt:lpstr>4. Deep Interest Evolution Network</vt:lpstr>
      <vt:lpstr>4. Deep Interest Evolution Network</vt:lpstr>
      <vt:lpstr>4. Deep Interest Evolution Network</vt:lpstr>
      <vt:lpstr>4. Deep Interest Evolution Network</vt:lpstr>
      <vt:lpstr>5. Experiments</vt:lpstr>
      <vt:lpstr>5. Experiments</vt:lpstr>
      <vt:lpstr>5. Experiments</vt:lpstr>
      <vt:lpstr>5. Experiments</vt:lpstr>
      <vt:lpstr>5. Experiments</vt:lpstr>
      <vt:lpstr>6. Summary</vt:lpstr>
      <vt:lpstr>PowerPoint 演示文稿</vt:lpstr>
      <vt:lpstr>备注</vt:lpstr>
      <vt:lpstr>备注</vt:lpstr>
      <vt:lpstr>备注</vt:lpstr>
      <vt:lpstr>备注</vt:lpstr>
      <vt:lpstr>备注</vt:lpstr>
      <vt:lpstr>备注</vt:lpstr>
      <vt:lpstr>备注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lq</dc:creator>
  <cp:lastModifiedBy>Yang lq</cp:lastModifiedBy>
  <cp:revision>49</cp:revision>
  <dcterms:created xsi:type="dcterms:W3CDTF">2020-03-23T05:18:09Z</dcterms:created>
  <dcterms:modified xsi:type="dcterms:W3CDTF">2020-03-25T10:12:10Z</dcterms:modified>
</cp:coreProperties>
</file>