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3.svg" ContentType="image/svg+xml"/>
  <Override PartName="/ppt/media/image26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6000" type="A4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8" d="100"/>
          <a:sy n="48" d="100"/>
        </p:scale>
        <p:origin x="2144" y="5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06FF-3511-46BC-A318-6C9642C432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3CD9-CA2C-4669-8072-C59CB308B4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9" Type="http://schemas.openxmlformats.org/officeDocument/2006/relationships/slideLayout" Target="../slideLayouts/slideLayout1.xml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svg"/><Relationship Id="rId25" Type="http://schemas.openxmlformats.org/officeDocument/2006/relationships/image" Target="../media/image25.jpeg"/><Relationship Id="rId24" Type="http://schemas.openxmlformats.org/officeDocument/2006/relationships/image" Target="../media/image24.png"/><Relationship Id="rId23" Type="http://schemas.openxmlformats.org/officeDocument/2006/relationships/image" Target="../media/image23.svg"/><Relationship Id="rId22" Type="http://schemas.openxmlformats.org/officeDocument/2006/relationships/image" Target="../media/image22.jpe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3429635" y="7404100"/>
            <a:ext cx="3308350" cy="16408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429000" y="4038600"/>
            <a:ext cx="3309620" cy="33350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3438525" y="2357120"/>
            <a:ext cx="3268980" cy="16014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52400" y="6934200"/>
            <a:ext cx="3201670" cy="2110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1765" y="2362200"/>
            <a:ext cx="3202305" cy="2057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52400" y="150495"/>
            <a:ext cx="6555105" cy="2057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0" y="9128760"/>
            <a:ext cx="6858000" cy="777240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9371186"/>
            <a:ext cx="3962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NUS SOC Summer </a:t>
            </a:r>
            <a:r>
              <a:rPr lang="en-US" sz="128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Workshop 2024</a:t>
            </a:r>
            <a:endParaRPr lang="en-US" sz="128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A close-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56" y="9255763"/>
            <a:ext cx="1832344" cy="52323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2660" y="762000"/>
            <a:ext cx="5040630" cy="21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Gadugi" panose="020B0502040204020203" charset="0"/>
                <a:ea typeface="微软雅黑" panose="020B0503020204020204" charset="-122"/>
                <a:cs typeface="Gadugi" panose="020B0502040204020203" charset="0"/>
              </a:rPr>
              <a:t>SWS3023 Group 2	Member :  He Yunhan,Huang Ziyang,Zou Jingyu	 Advisor :  Lek Hsiang Hui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Gadugi" panose="020B0502040204020203" charset="0"/>
              <a:ea typeface="微软雅黑" panose="020B0503020204020204" charset="-122"/>
              <a:cs typeface="Gadugi" panose="020B0502040204020203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5800" y="1295400"/>
            <a:ext cx="3748405" cy="83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In the post-pandemic era of economic downturn, opening a restaurant is a highly risky venture. However, restaurants still remain the top choice for both locals and foreign tourists in Singapore when dining out, indicating </a:t>
            </a:r>
            <a:r>
              <a:rPr lang="zh-CN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a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vast market potential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.</a:t>
            </a:r>
            <a:endParaRPr lang="zh-CN" alt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By mining restaurant data from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Trip</a:t>
            </a:r>
            <a:r>
              <a:rPr lang="en-US" altLang="zh-CN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a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dvisor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and </a:t>
            </a:r>
            <a:r>
              <a:rPr lang="en-US" altLang="zh-CN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y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elp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, we propose reliable strategies to reduce the risk of restaurant failures and bankruptcies.</a:t>
            </a:r>
            <a:endParaRPr lang="zh-CN" alt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</p:txBody>
      </p:sp>
      <p:pic>
        <p:nvPicPr>
          <p:cNvPr id="43" name="图片 42" descr="TripAdvis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30" y="1067435"/>
            <a:ext cx="1983740" cy="622935"/>
          </a:xfrm>
          <a:prstGeom prst="rect">
            <a:avLst/>
          </a:prstGeom>
        </p:spPr>
      </p:pic>
      <p:pic>
        <p:nvPicPr>
          <p:cNvPr id="44" name="图片 43" descr="yel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0"/>
            <a:ext cx="1193800" cy="654050"/>
          </a:xfrm>
          <a:prstGeom prst="rect">
            <a:avLst/>
          </a:prstGeom>
        </p:spPr>
      </p:pic>
      <p:grpSp>
        <p:nvGrpSpPr>
          <p:cNvPr id="58" name="Group 24"/>
          <p:cNvGrpSpPr/>
          <p:nvPr/>
        </p:nvGrpSpPr>
        <p:grpSpPr>
          <a:xfrm rot="0">
            <a:off x="405765" y="1021715"/>
            <a:ext cx="286385" cy="273050"/>
            <a:chOff x="0" y="0"/>
            <a:chExt cx="812800" cy="812800"/>
          </a:xfrm>
        </p:grpSpPr>
        <p:sp>
          <p:nvSpPr>
            <p:cNvPr id="59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6739"/>
            </a:solidFill>
            <a:ln cap="sq">
              <a:noFill/>
              <a:prstDash val="solid"/>
              <a:miter/>
            </a:ln>
          </p:spPr>
        </p:sp>
        <p:sp>
          <p:nvSpPr>
            <p:cNvPr id="60" name="TextBox 26"/>
            <p:cNvSpPr txBox="1"/>
            <p:nvPr/>
          </p:nvSpPr>
          <p:spPr>
            <a:xfrm>
              <a:off x="76200" y="-95250"/>
              <a:ext cx="6604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marL="0" lvl="0" indent="0" algn="ctr">
                <a:lnSpc>
                  <a:spcPts val="4705"/>
                </a:lnSpc>
                <a:spcBef>
                  <a:spcPct val="0"/>
                </a:spcBef>
              </a:pPr>
            </a:p>
          </p:txBody>
        </p:sp>
      </p:grpSp>
      <p:sp>
        <p:nvSpPr>
          <p:cNvPr id="61" name="Freeform 32"/>
          <p:cNvSpPr/>
          <p:nvPr/>
        </p:nvSpPr>
        <p:spPr>
          <a:xfrm>
            <a:off x="457200" y="1066800"/>
            <a:ext cx="173990" cy="154940"/>
          </a:xfrm>
          <a:custGeom>
            <a:avLst/>
            <a:gdLst/>
            <a:ahLst/>
            <a:cxnLst/>
            <a:rect l="l" t="t" r="r" b="b"/>
            <a:pathLst>
              <a:path w="910852" h="579633">
                <a:moveTo>
                  <a:pt x="0" y="0"/>
                </a:moveTo>
                <a:lnTo>
                  <a:pt x="910852" y="0"/>
                </a:lnTo>
                <a:lnTo>
                  <a:pt x="910852" y="579633"/>
                </a:lnTo>
                <a:lnTo>
                  <a:pt x="0" y="579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圆角矩形 9"/>
          <p:cNvSpPr/>
          <p:nvPr/>
        </p:nvSpPr>
        <p:spPr>
          <a:xfrm>
            <a:off x="149860" y="4494530"/>
            <a:ext cx="3201670" cy="2352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417445"/>
            <a:ext cx="1155700" cy="230505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 rot="0">
            <a:off x="325755" y="2417445"/>
            <a:ext cx="275590" cy="27305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6739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23"/>
            <p:cNvSpPr txBox="1"/>
            <p:nvPr/>
          </p:nvSpPr>
          <p:spPr>
            <a:xfrm>
              <a:off x="76200" y="-95250"/>
              <a:ext cx="6604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marL="0" lvl="0" indent="0" algn="ctr">
                <a:lnSpc>
                  <a:spcPts val="4705"/>
                </a:lnSpc>
                <a:spcBef>
                  <a:spcPct val="0"/>
                </a:spcBef>
              </a:pPr>
            </a:p>
          </p:txBody>
        </p:sp>
      </p:grpSp>
      <p:sp>
        <p:nvSpPr>
          <p:cNvPr id="33" name="Freeform 33"/>
          <p:cNvSpPr/>
          <p:nvPr/>
        </p:nvSpPr>
        <p:spPr>
          <a:xfrm>
            <a:off x="381000" y="2470150"/>
            <a:ext cx="177165" cy="167005"/>
          </a:xfrm>
          <a:custGeom>
            <a:avLst/>
            <a:gdLst/>
            <a:ahLst/>
            <a:cxnLst/>
            <a:rect l="l" t="t" r="r" b="b"/>
            <a:pathLst>
              <a:path w="857067" h="827849">
                <a:moveTo>
                  <a:pt x="0" y="0"/>
                </a:moveTo>
                <a:lnTo>
                  <a:pt x="857067" y="0"/>
                </a:lnTo>
                <a:lnTo>
                  <a:pt x="857067" y="827849"/>
                </a:lnTo>
                <a:lnTo>
                  <a:pt x="0" y="8278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文本框 16"/>
          <p:cNvSpPr txBox="1"/>
          <p:nvPr/>
        </p:nvSpPr>
        <p:spPr>
          <a:xfrm>
            <a:off x="325755" y="2690495"/>
            <a:ext cx="293560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Scraping detailed information on ratings and number of reviews for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8,551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restaurants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from TripAdvisor and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4,642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reviews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from Yelp, we aim to provide reliable strategies for restaurant operators focusing on three key aspects: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restaurant location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,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user satisfaction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and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cuisine selection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.</a:t>
            </a:r>
            <a:endParaRPr lang="zh-CN" alt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6705" y="4851400"/>
            <a:ext cx="2809875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We scraped Tripadvisor data on the average number of reviews, average ratings, and average prices for 8,551 restaurants across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40 regions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.</a:t>
            </a:r>
            <a:endParaRPr lang="zh-CN" alt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By manually annotating geographic data on LabelMe, we created a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Geojson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file and used them to generate </a:t>
            </a:r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heatmaps to find out ideal location for a restaurant.</a:t>
            </a:r>
            <a:endParaRPr lang="zh-CN" alt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65300" y="7373620"/>
            <a:ext cx="1525905" cy="1451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800" b="1">
                <a:latin typeface="Gadugi" panose="020B0502040204020203" charset="0"/>
                <a:cs typeface="Gadugi" panose="020B0502040204020203" charset="0"/>
              </a:rPr>
              <a:t>The </a:t>
            </a:r>
            <a:r>
              <a:rPr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ratings of food, service, atmosphere, affordability </a:t>
            </a:r>
            <a:r>
              <a:rPr sz="800" b="1">
                <a:latin typeface="Gadugi" panose="020B0502040204020203" charset="0"/>
                <a:cs typeface="Gadugi" panose="020B0502040204020203" charset="0"/>
              </a:rPr>
              <a:t>reflect customers' satisfaction with different details of the restaurant. </a:t>
            </a:r>
            <a:endParaRPr sz="800" b="1">
              <a:latin typeface="Gadugi" panose="020B0502040204020203" charset="0"/>
              <a:cs typeface="Gadugi" panose="020B0502040204020203" charset="0"/>
            </a:endParaRPr>
          </a:p>
          <a:p>
            <a:endParaRPr sz="800" b="1">
              <a:latin typeface="Gadugi" panose="020B0502040204020203" charset="0"/>
              <a:cs typeface="Gadugi" panose="020B0502040204020203" charset="0"/>
            </a:endParaRPr>
          </a:p>
          <a:p>
            <a:r>
              <a:rPr sz="800" b="1">
                <a:latin typeface="Gadugi" panose="020B0502040204020203" charset="0"/>
                <a:cs typeface="Gadugi" panose="020B0502040204020203" charset="0"/>
              </a:rPr>
              <a:t>We used this data to create a heat map and found that </a:t>
            </a:r>
            <a:r>
              <a:rPr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food and service</a:t>
            </a:r>
            <a:r>
              <a:rPr sz="800" b="1">
                <a:latin typeface="Gadugi" panose="020B0502040204020203" charset="0"/>
                <a:cs typeface="Gadugi" panose="020B0502040204020203" charset="0"/>
              </a:rPr>
              <a:t> have the greatest correlation with restaurant ratings.</a:t>
            </a:r>
            <a:endParaRPr sz="800" b="1">
              <a:latin typeface="Gadugi" panose="020B0502040204020203" charset="0"/>
              <a:cs typeface="Gadugi" panose="020B0502040204020203" charset="0"/>
            </a:endParaRPr>
          </a:p>
        </p:txBody>
      </p:sp>
      <p:pic>
        <p:nvPicPr>
          <p:cNvPr id="34" name="图片 6" descr="average_pric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5715000"/>
            <a:ext cx="132588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图片 6" descr="IMG_256"/>
          <p:cNvPicPr>
            <a:picLocks noChangeAspect="1"/>
          </p:cNvPicPr>
          <p:nvPr/>
        </p:nvPicPr>
        <p:blipFill>
          <a:blip r:embed="rId9"/>
          <a:srcRect l="9123" t="8884" r="13524" b="7103"/>
          <a:stretch>
            <a:fillRect/>
          </a:stretch>
        </p:blipFill>
        <p:spPr>
          <a:xfrm>
            <a:off x="228600" y="7404100"/>
            <a:ext cx="1546225" cy="134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4610735"/>
            <a:ext cx="909320" cy="2349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7023735"/>
            <a:ext cx="1258570" cy="24892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7975" y="4070985"/>
            <a:ext cx="758825" cy="21336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3"/>
          <a:srcRect b="50023"/>
          <a:stretch>
            <a:fillRect/>
          </a:stretch>
        </p:blipFill>
        <p:spPr>
          <a:xfrm>
            <a:off x="4878705" y="2395855"/>
            <a:ext cx="1473200" cy="122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5"/>
          <p:cNvPicPr>
            <a:picLocks noChangeAspect="1"/>
          </p:cNvPicPr>
          <p:nvPr/>
        </p:nvPicPr>
        <p:blipFill>
          <a:blip r:embed="rId14"/>
          <a:srcRect l="-677"/>
          <a:stretch>
            <a:fillRect/>
          </a:stretch>
        </p:blipFill>
        <p:spPr>
          <a:xfrm>
            <a:off x="3505200" y="4845685"/>
            <a:ext cx="3114675" cy="146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429564" name="图片 1" descr="报纸上的文字&#10;&#10;描述已自动生成"/>
          <p:cNvPicPr>
            <a:picLocks noChangeAspect="1"/>
          </p:cNvPicPr>
          <p:nvPr/>
        </p:nvPicPr>
        <p:blipFill>
          <a:blip r:embed="rId15"/>
          <a:srcRect t="6085"/>
          <a:stretch>
            <a:fillRect/>
          </a:stretch>
        </p:blipFill>
        <p:spPr>
          <a:xfrm>
            <a:off x="4491355" y="6376035"/>
            <a:ext cx="1860550" cy="927100"/>
          </a:xfrm>
          <a:prstGeom prst="rect">
            <a:avLst/>
          </a:prstGeom>
        </p:spPr>
      </p:pic>
      <p:pic>
        <p:nvPicPr>
          <p:cNvPr id="50" name="图片 49" descr="未命名绘图 (2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5310" y="3429000"/>
            <a:ext cx="2280285" cy="92456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581400" y="4268470"/>
            <a:ext cx="3126105" cy="582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First, W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e apply </a:t>
            </a:r>
            <a:r>
              <a:rPr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TF-IDF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to extract key nouns and adjectives.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Then use </a:t>
            </a:r>
            <a:r>
              <a:rPr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BERT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calculates sentiment scores, filtering keywords (positive &gt; 0.23, negative &lt; -0.7).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Finally using </a:t>
            </a:r>
            <a:r>
              <a:rPr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WordNet and NLTK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to generate keywords.</a:t>
            </a:r>
            <a:endParaRPr 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29000" y="6553200"/>
            <a:ext cx="112585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ea typeface="+mj-ea"/>
                <a:cs typeface="Gadugi" panose="020B0502040204020203" charset="0"/>
              </a:rPr>
              <a:t>word cloud of</a:t>
            </a:r>
            <a:endParaRPr lang="en-US" sz="10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ea typeface="+mj-ea"/>
              <a:cs typeface="Gadugi" panose="020B0502040204020203" charset="0"/>
            </a:endParaRPr>
          </a:p>
          <a:p>
            <a:pPr algn="ctr"/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ea typeface="+mj-ea"/>
                <a:cs typeface="Gadugi" panose="020B0502040204020203" charset="0"/>
              </a:rPr>
              <a:t>recommended</a:t>
            </a:r>
            <a:endParaRPr lang="en-US" sz="10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ea typeface="+mj-ea"/>
              <a:cs typeface="Gadugi" panose="020B0502040204020203" charset="0"/>
            </a:endParaRPr>
          </a:p>
          <a:p>
            <a:pPr algn="ctr"/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ea typeface="+mj-ea"/>
                <a:cs typeface="Gadugi" panose="020B0502040204020203" charset="0"/>
              </a:rPr>
              <a:t>Indian cuisine</a:t>
            </a:r>
            <a:endParaRPr lang="en-US" sz="10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ea typeface="+mj-ea"/>
              <a:cs typeface="Gadugi" panose="020B0502040204020203" charset="0"/>
            </a:endParaRPr>
          </a:p>
        </p:txBody>
      </p:sp>
      <p:pic>
        <p:nvPicPr>
          <p:cNvPr id="55" name="图片 2"/>
          <p:cNvPicPr>
            <a:picLocks noChangeAspect="1"/>
          </p:cNvPicPr>
          <p:nvPr/>
        </p:nvPicPr>
        <p:blipFill>
          <a:blip r:embed="rId17"/>
          <a:srcRect l="4832" t="13825" r="37187" b="3226"/>
          <a:stretch>
            <a:fillRect/>
          </a:stretch>
        </p:blipFill>
        <p:spPr>
          <a:xfrm>
            <a:off x="3781425" y="2395855"/>
            <a:ext cx="795020" cy="79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图片 2"/>
          <p:cNvPicPr>
            <a:picLocks noChangeAspect="1"/>
          </p:cNvPicPr>
          <p:nvPr/>
        </p:nvPicPr>
        <p:blipFill>
          <a:blip r:embed="rId17"/>
          <a:srcRect l="67176" t="48692" r="8015" b="35069"/>
          <a:stretch>
            <a:fillRect/>
          </a:stretch>
        </p:blipFill>
        <p:spPr>
          <a:xfrm>
            <a:off x="3781425" y="3248025"/>
            <a:ext cx="773430" cy="35369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文本框 62"/>
          <p:cNvSpPr txBox="1"/>
          <p:nvPr/>
        </p:nvSpPr>
        <p:spPr>
          <a:xfrm>
            <a:off x="3581400" y="3611880"/>
            <a:ext cx="310832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We explored the characteristics of restaurants with a 90%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+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5star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rating,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compared them with the average restaurant.</a:t>
            </a:r>
            <a:endParaRPr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05200" y="7754620"/>
            <a:ext cx="3244850" cy="1202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●</a:t>
            </a:r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 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Bukit Batok, Orchard, and Ang Mo</a:t>
            </a:r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 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Kio are </a:t>
            </a:r>
            <a:r>
              <a:rPr lang="zh-CN" alt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ideal locations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 </a:t>
            </a:r>
            <a:endParaRPr lang="zh-CN" alt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  <a:sym typeface="+mn-ea"/>
            </a:endParaRPr>
          </a:p>
          <a:p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    </a:t>
            </a:r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  <a:sym typeface="+mn-ea"/>
              </a:rPr>
              <a:t>for opening a restaurant.</a:t>
            </a:r>
            <a:endParaRPr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●</a:t>
            </a:r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To provide customers with the best experience, it's essential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</a:t>
            </a:r>
            <a:endParaRPr 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to maintain high quality in food, service, and ambiance, with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</a:t>
            </a:r>
            <a:endParaRPr 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 </a:t>
            </a:r>
            <a:r>
              <a:rPr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no obvious shortcomings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.</a:t>
            </a:r>
            <a:endParaRPr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●</a:t>
            </a:r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Through our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system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, we can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know the </a:t>
            </a:r>
            <a:r>
              <a:rPr lang="en-US" sz="800" b="1">
                <a:solidFill>
                  <a:schemeClr val="accent2">
                    <a:lumMod val="7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most popular cuisine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.</a:t>
            </a:r>
            <a:endParaRPr 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 it can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serve as a reference for opening a restaurant.</a:t>
            </a:r>
            <a:endParaRPr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zh-CN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●</a:t>
            </a:r>
            <a:r>
              <a:rPr lang="en-US" altLang="zh-CN" sz="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Gadugi" panose="020B0502040204020203" charset="0"/>
                <a:sym typeface="+mn-ea"/>
              </a:rPr>
              <a:t>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Due to the limited time, there might not be enough samples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</a:t>
            </a:r>
            <a:endParaRPr lang="en-US"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    </a:t>
            </a:r>
            <a:r>
              <a:rPr sz="800" b="1">
                <a:solidFill>
                  <a:schemeClr val="tx1">
                    <a:lumMod val="75000"/>
                    <a:lumOff val="25000"/>
                  </a:schemeClr>
                </a:solidFill>
                <a:latin typeface="Gadugi" panose="020B0502040204020203" charset="0"/>
                <a:cs typeface="Gadugi" panose="020B0502040204020203" charset="0"/>
              </a:rPr>
              <a:t>under a few labels, resulting in some flaws.</a:t>
            </a:r>
            <a:endParaRPr sz="800" b="1">
              <a:solidFill>
                <a:schemeClr val="tx1">
                  <a:lumMod val="75000"/>
                  <a:lumOff val="25000"/>
                </a:schemeClr>
              </a:solidFill>
              <a:latin typeface="Gadugi" panose="020B0502040204020203" charset="0"/>
              <a:cs typeface="Gadugi" panose="020B0502040204020203" charset="0"/>
            </a:endParaRPr>
          </a:p>
        </p:txBody>
      </p:sp>
      <p:pic>
        <p:nvPicPr>
          <p:cNvPr id="68" name="图片 2" descr="average_popularity_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65300" y="5715000"/>
            <a:ext cx="1370965" cy="95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6510" y="7444105"/>
            <a:ext cx="1365885" cy="35052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2150" y="1029970"/>
            <a:ext cx="1609090" cy="264795"/>
          </a:xfrm>
          <a:prstGeom prst="rect">
            <a:avLst/>
          </a:prstGeom>
        </p:spPr>
      </p:pic>
      <p:sp>
        <p:nvSpPr>
          <p:cNvPr id="71" name="Freeform 24"/>
          <p:cNvSpPr/>
          <p:nvPr/>
        </p:nvSpPr>
        <p:spPr>
          <a:xfrm>
            <a:off x="415925" y="4572000"/>
            <a:ext cx="193675" cy="273685"/>
          </a:xfrm>
          <a:custGeom>
            <a:avLst/>
            <a:gdLst/>
            <a:ahLst/>
            <a:cxnLst/>
            <a:rect l="l" t="t" r="r" b="b"/>
            <a:pathLst>
              <a:path w="692417" h="1072759">
                <a:moveTo>
                  <a:pt x="0" y="0"/>
                </a:moveTo>
                <a:lnTo>
                  <a:pt x="692417" y="0"/>
                </a:lnTo>
                <a:lnTo>
                  <a:pt x="692417" y="1072759"/>
                </a:lnTo>
                <a:lnTo>
                  <a:pt x="0" y="1072759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3" name="Freeform 16"/>
          <p:cNvSpPr/>
          <p:nvPr/>
        </p:nvSpPr>
        <p:spPr>
          <a:xfrm>
            <a:off x="349885" y="7010400"/>
            <a:ext cx="251460" cy="264160"/>
          </a:xfrm>
          <a:custGeom>
            <a:avLst/>
            <a:gdLst/>
            <a:ahLst/>
            <a:cxnLst/>
            <a:rect l="l" t="t" r="r" b="b"/>
            <a:pathLst>
              <a:path w="940879" h="982856">
                <a:moveTo>
                  <a:pt x="0" y="0"/>
                </a:moveTo>
                <a:lnTo>
                  <a:pt x="940879" y="0"/>
                </a:lnTo>
                <a:lnTo>
                  <a:pt x="940879" y="982856"/>
                </a:lnTo>
                <a:lnTo>
                  <a:pt x="0" y="98285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5" name="Freeform 27"/>
          <p:cNvSpPr/>
          <p:nvPr/>
        </p:nvSpPr>
        <p:spPr>
          <a:xfrm>
            <a:off x="3886200" y="4070985"/>
            <a:ext cx="208280" cy="197485"/>
          </a:xfrm>
          <a:custGeom>
            <a:avLst/>
            <a:gdLst/>
            <a:ahLst/>
            <a:cxnLst/>
            <a:rect l="l" t="t" r="r" b="b"/>
            <a:pathLst>
              <a:path w="1038317" h="1038317">
                <a:moveTo>
                  <a:pt x="0" y="0"/>
                </a:moveTo>
                <a:lnTo>
                  <a:pt x="1038317" y="0"/>
                </a:lnTo>
                <a:lnTo>
                  <a:pt x="1038317" y="1038317"/>
                </a:lnTo>
                <a:lnTo>
                  <a:pt x="0" y="103831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7" name="Freeform 10"/>
          <p:cNvSpPr/>
          <p:nvPr/>
        </p:nvSpPr>
        <p:spPr>
          <a:xfrm>
            <a:off x="3581400" y="7480935"/>
            <a:ext cx="283845" cy="27368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DE6739"/>
          </a:solidFill>
          <a:ln cap="sq">
            <a:noFill/>
            <a:prstDash val="solid"/>
            <a:miter/>
          </a:ln>
        </p:spPr>
      </p:sp>
      <p:sp>
        <p:nvSpPr>
          <p:cNvPr id="79" name="Freeform 36"/>
          <p:cNvSpPr/>
          <p:nvPr/>
        </p:nvSpPr>
        <p:spPr>
          <a:xfrm>
            <a:off x="3657600" y="7543800"/>
            <a:ext cx="139065" cy="151130"/>
          </a:xfrm>
          <a:custGeom>
            <a:avLst/>
            <a:gdLst/>
            <a:ahLst/>
            <a:cxnLst/>
            <a:rect l="l" t="t" r="r" b="b"/>
            <a:pathLst>
              <a:path w="664556" h="664556">
                <a:moveTo>
                  <a:pt x="0" y="0"/>
                </a:moveTo>
                <a:lnTo>
                  <a:pt x="664556" y="0"/>
                </a:lnTo>
                <a:lnTo>
                  <a:pt x="664556" y="664556"/>
                </a:lnTo>
                <a:lnTo>
                  <a:pt x="0" y="66455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27"/>
          <a:srcRect r="12169"/>
          <a:stretch>
            <a:fillRect/>
          </a:stretch>
        </p:blipFill>
        <p:spPr>
          <a:xfrm>
            <a:off x="351790" y="220980"/>
            <a:ext cx="6123305" cy="541020"/>
          </a:xfrm>
          <a:prstGeom prst="rect">
            <a:avLst/>
          </a:prstGeom>
        </p:spPr>
      </p:pic>
      <p:pic>
        <p:nvPicPr>
          <p:cNvPr id="47" name="图片 46" descr="title-removebg-preview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2890" y="220980"/>
            <a:ext cx="6332220" cy="5607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ViZjVkZGQ4ZTdmODNiYmIzZTkwNmRkMjRhNzU1N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演示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Verdana</vt:lpstr>
      <vt:lpstr>Gadugi</vt:lpstr>
      <vt:lpstr>微软雅黑</vt:lpstr>
      <vt:lpstr>Calibri</vt:lpstr>
      <vt:lpstr>Arial Unicode MS</vt:lpstr>
      <vt:lpstr>Office Theme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 Tan</dc:creator>
  <cp:lastModifiedBy>WPS_1661137429</cp:lastModifiedBy>
  <cp:revision>17</cp:revision>
  <dcterms:created xsi:type="dcterms:W3CDTF">2021-07-16T12:17:00Z</dcterms:created>
  <dcterms:modified xsi:type="dcterms:W3CDTF">2024-07-17T11:30:06Z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1B4E0309382A40798983AB2B83115C89_13</vt:lpwstr>
  </property>
  <property fmtid="{D5CDD505-2E9C-101B-9397-08002B2CF9AE}" pid="3" name="KSOProductBuildVer">
    <vt:lpwstr>2052-12.1.0.17147</vt:lpwstr>
  </property>
</Properties>
</file>