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14"/>
      <p:bold r:id="rId15"/>
    </p:embeddedFont>
    <p:embeddedFont>
      <p:font typeface="Arial Narrow" panose="020B0604020202020204" pitchFamily="34" charset="0"/>
      <p:regular r:id="rId16"/>
      <p:bold r:id="rId17"/>
      <p:italic r:id="rId18"/>
      <p:boldItalic r:id="rId19"/>
    </p:embeddedFont>
    <p:embeddedFont>
      <p:font typeface="Impact" panose="020B0806030902050204" pitchFamily="3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1"/>
    <p:restoredTop sz="94684"/>
  </p:normalViewPr>
  <p:slideViewPr>
    <p:cSldViewPr snapToGrid="0">
      <p:cViewPr varScale="1">
        <p:scale>
          <a:sx n="198" d="100"/>
          <a:sy n="198" d="100"/>
        </p:scale>
        <p:origin x="200" y="2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0cba972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0cba972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0cba97265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e0cba97265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1eac519ae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e1eac519ae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0cba9726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e0cba9726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0cba97265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0cba97265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0cba97265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0cba97265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161d4c9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161d4c9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0cba97265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0cba97265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0cba9726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0cba9726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0cba97265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0cba97265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0cba97265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0cba97265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419250"/>
            <a:ext cx="8520600" cy="20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rial Narrow"/>
                <a:ea typeface="Arial Narrow"/>
                <a:cs typeface="Arial Narrow"/>
                <a:sym typeface="Arial Narrow"/>
              </a:rPr>
              <a:t>Выпускная квалификационная работа бакалавра на тему:</a:t>
            </a:r>
            <a:endParaRPr sz="2800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Impact"/>
                <a:ea typeface="Impact"/>
                <a:cs typeface="Impact"/>
                <a:sym typeface="Impact"/>
              </a:rPr>
              <a:t>Разработка сервера CRM-системы с применением микросервисной архитектуры</a:t>
            </a:r>
            <a:endParaRPr sz="32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634725"/>
            <a:ext cx="8520600" cy="13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Студент группы М8О-408Б-20: </a:t>
            </a:r>
            <a:r>
              <a:rPr lang="en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Попов Матвей Романович</a:t>
            </a:r>
            <a:endParaRPr sz="2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Научный руководитель:</a:t>
            </a:r>
            <a:r>
              <a:rPr lang="en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кандидат физико-математических наук, доцент, доцент 806 кафедры МАИ В.Н.Лукин</a:t>
            </a:r>
            <a:endParaRPr sz="2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Москва – 2024</a:t>
            </a:r>
            <a:endParaRPr sz="2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282875"/>
            <a:ext cx="8520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Московский авиационный институт (национальный исследовательский университет)</a:t>
            </a:r>
            <a:endParaRPr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Институт №8 «Компьютерные науки и прикладная математика»</a:t>
            </a:r>
            <a:endParaRPr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Кафедра №806 «Вычислительная математика и программирование»</a:t>
            </a:r>
            <a:endParaRPr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56201" cy="72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7799" y="0"/>
            <a:ext cx="756200" cy="821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" sz="4000">
                <a:latin typeface="Impact"/>
                <a:ea typeface="Impact"/>
                <a:cs typeface="Impact"/>
                <a:sym typeface="Impact"/>
              </a:rPr>
              <a:t>Источники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Narrow"/>
              <a:buChar char="●"/>
            </a:pPr>
            <a:r>
              <a:rPr lang="en" sz="23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Полное руководство по CRM-системам. — URL: https://www.oracle.com/cis/cx/what-is-crm/ (дата обращения 09.01.2024).</a:t>
            </a:r>
            <a:endParaRPr sz="23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746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Narrow"/>
              <a:buChar char="●"/>
            </a:pPr>
            <a:r>
              <a:rPr lang="en" sz="23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Роберт Мартин. Чистая архитектура. Искусство разработки программного обеспечения. // Питер, 2021. – 352 с</a:t>
            </a:r>
            <a:endParaRPr sz="23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746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Narrow"/>
              <a:buChar char="●"/>
            </a:pPr>
            <a:r>
              <a:rPr lang="en" sz="23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Golang, Microservices, and Monorepo. — URL: https://dev.to/bastianrob/golang-microservices-and-monorepo-gp3 (дата обращения 02.02.2024).</a:t>
            </a:r>
            <a:endParaRPr sz="2300"/>
          </a:p>
        </p:txBody>
      </p:sp>
      <p:sp>
        <p:nvSpPr>
          <p:cNvPr id="127" name="Google Shape;12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10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" sz="4000">
                <a:latin typeface="Impact"/>
                <a:ea typeface="Impact"/>
                <a:cs typeface="Impact"/>
                <a:sym typeface="Impact"/>
              </a:rPr>
              <a:t>QR-код репозитория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11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2" y="1170125"/>
            <a:ext cx="382097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en" sz="4011">
                <a:latin typeface="Impact"/>
                <a:ea typeface="Impact"/>
                <a:cs typeface="Impact"/>
                <a:sym typeface="Impact"/>
              </a:rPr>
              <a:t>Актуальность темы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●"/>
            </a:pPr>
            <a:r>
              <a:rPr lang="en" sz="2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B2B CRM-система</a:t>
            </a:r>
            <a:endParaRPr sz="2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●"/>
            </a:pPr>
            <a:r>
              <a:rPr lang="en" sz="2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встроенная площадка объявлений</a:t>
            </a:r>
            <a:endParaRPr sz="2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●"/>
            </a:pPr>
            <a:r>
              <a:rPr lang="en" sz="2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независимость от сторонних сервисов</a:t>
            </a:r>
            <a:endParaRPr sz="2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2</a:t>
            </a:fld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en" sz="4000">
                <a:latin typeface="Impact"/>
                <a:ea typeface="Impact"/>
                <a:cs typeface="Impact"/>
                <a:sym typeface="Impact"/>
              </a:rPr>
              <a:t>Цель и задачи работы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Цель</a:t>
            </a:r>
            <a:r>
              <a:rPr lang="e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– создание серверной части CRM-системы со встроенной площадкой объявлений. Сервер должен иметь микросервисную архитектуру с возможностью горизонтального масштабирования.</a:t>
            </a:r>
            <a:endParaRPr sz="2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Задачи:</a:t>
            </a:r>
            <a:endParaRPr sz="2000" b="1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●"/>
            </a:pPr>
            <a:r>
              <a:rPr lang="en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проектирование API</a:t>
            </a:r>
            <a:endParaRPr sz="2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●"/>
            </a:pPr>
            <a:r>
              <a:rPr lang="en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проектирование архитектуры и баз данных</a:t>
            </a:r>
            <a:endParaRPr sz="2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●"/>
            </a:pPr>
            <a:r>
              <a:rPr lang="en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реализация сервисов</a:t>
            </a:r>
            <a:endParaRPr sz="2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●"/>
            </a:pPr>
            <a:r>
              <a:rPr lang="en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тестирование взаимодействия с фронтендом</a:t>
            </a:r>
            <a:endParaRPr sz="2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3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" sz="4000">
                <a:latin typeface="Impact"/>
                <a:ea typeface="Impact"/>
                <a:cs typeface="Impact"/>
                <a:sym typeface="Impact"/>
              </a:rPr>
              <a:t>Стек технологий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●"/>
            </a:pPr>
            <a:r>
              <a:rPr lang="en" sz="2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Golang</a:t>
            </a:r>
            <a:endParaRPr sz="2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●"/>
            </a:pPr>
            <a:r>
              <a:rPr lang="en" sz="2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PostgreSQL</a:t>
            </a:r>
            <a:endParaRPr sz="2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●"/>
            </a:pPr>
            <a:r>
              <a:rPr lang="en" sz="2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Redis</a:t>
            </a:r>
            <a:endParaRPr sz="2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●"/>
            </a:pPr>
            <a:r>
              <a:rPr lang="en" sz="2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Docker</a:t>
            </a:r>
            <a:endParaRPr sz="2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4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075" y="1556500"/>
            <a:ext cx="2846700" cy="10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737" y="3399100"/>
            <a:ext cx="1134338" cy="1169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6000" y="3399093"/>
            <a:ext cx="1361198" cy="1169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0601" y="3230347"/>
            <a:ext cx="1903175" cy="1338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" sz="4000">
                <a:latin typeface="Impact"/>
                <a:ea typeface="Impact"/>
                <a:cs typeface="Impact"/>
                <a:sym typeface="Impact"/>
              </a:rPr>
              <a:t>Архитектура проекта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288" y="1189425"/>
            <a:ext cx="57834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5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en" sz="4011">
                <a:latin typeface="Impact"/>
                <a:ea typeface="Impact"/>
                <a:cs typeface="Impact"/>
                <a:sym typeface="Impact"/>
              </a:rPr>
              <a:t>Описание программной разработки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750" y="1248600"/>
            <a:ext cx="4690400" cy="34438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6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2314725" y="4629175"/>
            <a:ext cx="469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Роберт Мартин – Чистая архитектура</a:t>
            </a:r>
            <a:endParaRPr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en" sz="4011">
                <a:latin typeface="Impact"/>
                <a:ea typeface="Impact"/>
                <a:cs typeface="Impact"/>
                <a:sym typeface="Impact"/>
              </a:rPr>
              <a:t>Функции сервисов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●"/>
            </a:pPr>
            <a:r>
              <a:rPr lang="en" sz="2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core-сервис — создание и просмотр компаний, сотрудников и контактов</a:t>
            </a:r>
            <a:endParaRPr sz="2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●"/>
            </a:pPr>
            <a:r>
              <a:rPr lang="en" sz="2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сервис объявлений — создание и просмотр объявлений и отклики на них</a:t>
            </a:r>
            <a:endParaRPr sz="2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●"/>
            </a:pPr>
            <a:r>
              <a:rPr lang="en" sz="2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сервис сделок — создание и просмотр сделок</a:t>
            </a:r>
            <a:endParaRPr sz="2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●"/>
            </a:pPr>
            <a:r>
              <a:rPr lang="en" sz="2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сервис уведомлений — просмотр уведомлений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7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" sz="4000">
                <a:latin typeface="Impact"/>
                <a:ea typeface="Impact"/>
                <a:cs typeface="Impact"/>
                <a:sym typeface="Impact"/>
              </a:rPr>
              <a:t>Функции сервисов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●"/>
            </a:pPr>
            <a:r>
              <a:rPr lang="en" sz="2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сервис аутентификации — выдача прав доступа </a:t>
            </a:r>
            <a:endParaRPr sz="2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●"/>
            </a:pPr>
            <a:r>
              <a:rPr lang="en" sz="2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сервис регистрации — регистрация новых компаний</a:t>
            </a:r>
            <a:endParaRPr sz="2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●"/>
            </a:pPr>
            <a:r>
              <a:rPr lang="en" sz="2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API-сервис — взаимодействие с клиентской частью </a:t>
            </a:r>
            <a:endParaRPr sz="2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●"/>
            </a:pPr>
            <a:r>
              <a:rPr lang="en" sz="2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сервис изображений —  управление изображениями</a:t>
            </a:r>
            <a:endParaRPr sz="2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●"/>
            </a:pPr>
            <a:r>
              <a:rPr lang="en" sz="2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сервис статистики — сбор статистики о компании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8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en" sz="4011">
                <a:latin typeface="Impact"/>
                <a:ea typeface="Impact"/>
                <a:cs typeface="Impact"/>
                <a:sym typeface="Impact"/>
              </a:rPr>
              <a:t>Результат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●"/>
            </a:pPr>
            <a:r>
              <a:rPr lang="en" sz="2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сервер CRM-системы для B2B-сегмента</a:t>
            </a:r>
            <a:endParaRPr sz="2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●"/>
            </a:pPr>
            <a:r>
              <a:rPr lang="en" sz="2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микросервисная архитектура</a:t>
            </a:r>
            <a:endParaRPr sz="2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●"/>
            </a:pPr>
            <a:r>
              <a:rPr lang="en" sz="2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горизонтальная масштабируемость</a:t>
            </a:r>
            <a:endParaRPr sz="2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Narrow"/>
              <a:buChar char="●"/>
            </a:pPr>
            <a:r>
              <a:rPr lang="en" sz="2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легкость расширения</a:t>
            </a:r>
            <a:endParaRPr sz="2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0" name="Google Shape;12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9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Macintosh PowerPoint</Application>
  <PresentationFormat>On-screen Show (16:9)</PresentationFormat>
  <Paragraphs>58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Narrow</vt:lpstr>
      <vt:lpstr>Arial Black</vt:lpstr>
      <vt:lpstr>Impact</vt:lpstr>
      <vt:lpstr>Arial</vt:lpstr>
      <vt:lpstr>Simple Light</vt:lpstr>
      <vt:lpstr>Выпускная квалификационная работа бакалавра на тему: Разработка сервера CRM-системы с применением микросервисной архитектуры</vt:lpstr>
      <vt:lpstr>Актуальность темы</vt:lpstr>
      <vt:lpstr>Цель и задачи работы</vt:lpstr>
      <vt:lpstr>Стек технологий</vt:lpstr>
      <vt:lpstr>Архитектура проекта</vt:lpstr>
      <vt:lpstr>Описание программной разработки</vt:lpstr>
      <vt:lpstr>Функции сервисов</vt:lpstr>
      <vt:lpstr>Функции сервисов</vt:lpstr>
      <vt:lpstr>Результат</vt:lpstr>
      <vt:lpstr>Источники</vt:lpstr>
      <vt:lpstr>QR-код репозитория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бакалавра на тему: Разработка сервера CRM-системы с применением микросервисной архитектуры</dc:title>
  <cp:lastModifiedBy>Матвей Попов</cp:lastModifiedBy>
  <cp:revision>1</cp:revision>
  <dcterms:modified xsi:type="dcterms:W3CDTF">2024-06-04T14:02:51Z</dcterms:modified>
</cp:coreProperties>
</file>