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rial Narrow"/>
      <p:regular r:id="rId21"/>
      <p:bold r:id="rId22"/>
      <p:italic r:id="rId23"/>
      <p:boldItalic r:id="rId24"/>
    </p:embeddedFon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rialNarrow-bold.fntdata"/><Relationship Id="rId21" Type="http://schemas.openxmlformats.org/officeDocument/2006/relationships/font" Target="fonts/ArialNarrow-regular.fntdata"/><Relationship Id="rId24" Type="http://schemas.openxmlformats.org/officeDocument/2006/relationships/font" Target="fonts/ArialNarrow-boldItalic.fntdata"/><Relationship Id="rId23" Type="http://schemas.openxmlformats.org/officeDocument/2006/relationships/font" Target="fonts/ArialNarrow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0cba972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0cba972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13e92c7b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13e92c7b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13e92c7b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13e92c7b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13e92c7b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13e92c7b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0cba97265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0cba97265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0cba97265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0cba97265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0cba97265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0cba97265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0cba9726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0cba9726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cba9726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cba9726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0cba97265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0cba97265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13e92c7b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13e92c7b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3e92c7b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3e92c7b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13e92c7b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13e92c7b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13e92c7b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13e92c7b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13e92c7b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13e92c7b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google.com/search?sa=X&amp;sca_esv=2db42cfe57443b19&amp;sca_upv=1&amp;cs=1&amp;biw=2560&amp;bih=1271&amp;sxsrf=ADLYWIIk4_bnXP-59ESamLwNpQcn7Iusrw:1717235066409&amp;q=%D1%88%D0%B5%D1%88%D0%B0%D0%B4%D1%80%D0%B8+%D1%88%D1%8C%D1%8F%D0%BC&amp;si=ACC90nwLLwns5sISZcdzuISy7t-NHozt8Cbt6G3WNQfC9ekAgEzNy7YuRqVwof9t2a0vP-fCxMb2FfyeHR2iHLhj2YJmvolE4nt4eqNSV7WdLQevvu96dUPWIcJhmwWfFeWr6wgSzMriEtBJg5ozBbpyb9E917eP6V-M0W9ElRE-7NnthxSA-ga7Mbpq9vzHbJ4B_SwITKTfKY7YF5WVzFiNYgZZus_PX9c-fDKOTplBqYOmDD4bDMw%3D&amp;ved=2ahUKEwiM7YORj7qGAxUbGhAIHeQWDVMQmxMoAHoECCQQAg" TargetMode="External"/><Relationship Id="rId4" Type="http://schemas.openxmlformats.org/officeDocument/2006/relationships/hyperlink" Target="https://www.amazon.com/Angular-Up-Running-Learning-Step/dp/1491999837" TargetMode="External"/><Relationship Id="rId5" Type="http://schemas.openxmlformats.org/officeDocument/2006/relationships/hyperlink" Target="https://www.google.com/search?sa=X&amp;sca_esv=2db42cfe57443b19&amp;sca_upv=1&amp;cs=1&amp;biw=2560&amp;bih=1271&amp;sxsrf=ADLYWIIhvMRLAnzkNWLbmAPj91SNiVdR1w:1717236103174&amp;q=%D0%A1%D1%82%D0%B5%D1%84%D0%B0%D0%BD+%D0%91%D0%B0%D1%83%D0%BC%D0%B3%D0%B0%D1%80%D1%82%D0%BD%D0%B5%D1%80&amp;si=ACC90nwLLwns5sISZcdzuISy7t-NHozt8Cbt6G3WNQfC9ekAgPNBc-SjAA4e8Got_vrSBPM8uJEH-rAYoEwp4VfdSawKYm5UOmM8ekMjuRU49mRFqFTwogNu4GH_Uvr66dJ_MWLbfX-vJfmTR6WpNsGp8uHth2NCLYEwvfwsGx8ZSaRi5ikzO0WcpvfHEzyGXXIQyHvleC5MI6la_oViD_OpRx9QTJ6YkgvZWDLqhTAhdvlKjDIk58E57Q2DAphAiTbX0CkjwUQh&amp;ved=2ahUKEwi7hLP_krqGAxWOIBAIHVrhALoQmxMoAHoECEgQAg" TargetMode="External"/><Relationship Id="rId6" Type="http://schemas.openxmlformats.org/officeDocument/2006/relationships/hyperlink" Target="https://www.oreilly.com/library/view/typescript-cookbook/9781098136642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19250"/>
            <a:ext cx="8520600" cy="20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 Narrow"/>
                <a:ea typeface="Arial Narrow"/>
                <a:cs typeface="Arial Narrow"/>
                <a:sym typeface="Arial Narrow"/>
              </a:rPr>
              <a:t>Выпускная квалификационная работа бакалавра на тему:</a:t>
            </a:r>
            <a:endParaRPr sz="28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Impact"/>
                <a:ea typeface="Impact"/>
                <a:cs typeface="Impact"/>
                <a:sym typeface="Impact"/>
              </a:rPr>
              <a:t>Разработка клиентской части CRM-системы</a:t>
            </a:r>
            <a:endParaRPr sz="32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34725"/>
            <a:ext cx="8520600" cy="13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Студент группы М8О-408Б-20: </a:t>
            </a:r>
            <a:r>
              <a:rPr lang="en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Борисов Ян Артурович</a:t>
            </a:r>
            <a:endParaRPr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Научный руководитель:</a:t>
            </a:r>
            <a:r>
              <a:rPr lang="en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кандидат физико-математических наук, доцент, доцент 806 кафедры МАИ В.Н.Лукин</a:t>
            </a:r>
            <a:endParaRPr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Москва – 2024</a:t>
            </a:r>
            <a:endParaRPr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282875"/>
            <a:ext cx="852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Московский авиационный институт (национальный исследовательский университет)</a:t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Институт №8 «Компьютерные науки и прикладная математика»</a:t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Кафедра №806 «Вычислительная математика и программирование»</a:t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56201" cy="7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7799" y="0"/>
            <a:ext cx="756200" cy="82148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Сделка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5" y="1053475"/>
            <a:ext cx="9089152" cy="35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353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Сделка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675" y="284887"/>
            <a:ext cx="4242674" cy="45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286325" y="29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Главная страница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025" y="838525"/>
            <a:ext cx="6249550" cy="43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4011">
                <a:latin typeface="Impact"/>
                <a:ea typeface="Impact"/>
                <a:cs typeface="Impact"/>
                <a:sym typeface="Impact"/>
              </a:rPr>
              <a:t>Результат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Разработана клиентская часть CRM-системы, как одностраничное приложение (Single Page Application), что обеспечивает быстродействие пользовательского интерфейса и плавность взаимодействия пользователя. Реализован функционал CRM-системы для сегмента B2B с площадкой объявлений.</a:t>
            </a:r>
            <a:endParaRPr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latin typeface="Impact"/>
                <a:ea typeface="Impact"/>
                <a:cs typeface="Impact"/>
                <a:sym typeface="Impact"/>
              </a:rPr>
              <a:t>Источники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en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Полное руководство по CRM-системам. — URL: https://www.oracle.com/cis/cx/what-is-crm/ (дата обращения 09.01.2024).</a:t>
            </a:r>
            <a:endParaRPr sz="23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en" sz="2300">
                <a:solidFill>
                  <a:schemeClr val="dk1"/>
                </a:solidFill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Шьям Шешадри</a:t>
            </a:r>
            <a:r>
              <a:rPr lang="en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en" sz="2300">
                <a:solidFill>
                  <a:schemeClr val="dk1"/>
                </a:solidFill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Angular: Up and Running: Learning Angular, Step by Step</a:t>
            </a:r>
            <a:r>
              <a:rPr lang="en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// O’Reilly Media, Inc., 2018. – 300 с</a:t>
            </a:r>
            <a:endParaRPr sz="3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Narrow"/>
              <a:buChar char="●"/>
            </a:pPr>
            <a:r>
              <a:rPr lang="en" sz="2300">
                <a:solidFill>
                  <a:schemeClr val="dk1"/>
                </a:solidFill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Стефан Баумгартнер</a:t>
            </a:r>
            <a:r>
              <a:rPr lang="en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en" sz="2300">
                <a:solidFill>
                  <a:schemeClr val="dk1"/>
                </a:solidFill>
                <a:uFill>
                  <a:noFill/>
                </a:uFill>
                <a:latin typeface="Arial Narrow"/>
                <a:ea typeface="Arial Narrow"/>
                <a:cs typeface="Arial Narrow"/>
                <a:sym typeface="Arial Narro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TypeScript Cookbook</a:t>
            </a:r>
            <a:r>
              <a:rPr lang="en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// O’Reilly Media, Inc., 2023. – 768 с</a:t>
            </a:r>
            <a:endParaRPr sz="3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250450" y="34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latin typeface="Impact"/>
                <a:ea typeface="Impact"/>
                <a:cs typeface="Impact"/>
                <a:sym typeface="Impact"/>
              </a:rPr>
              <a:t>QR-код репозитория</a:t>
            </a:r>
            <a:endParaRPr/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050" y="1237725"/>
            <a:ext cx="3761901" cy="376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3608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Актуальность темы</a:t>
            </a:r>
            <a:endParaRPr sz="2670">
              <a:solidFill>
                <a:srgbClr val="000000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Популярные CRM-системы предоставляют средства интеграции с мессенджерами и социальными сетями для связи сотрудников компании с клиентами. </a:t>
            </a:r>
            <a:endParaRPr sz="200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Arial Narrow"/>
                <a:ea typeface="Arial Narrow"/>
                <a:cs typeface="Arial Narrow"/>
                <a:sym typeface="Arial Narrow"/>
              </a:rPr>
              <a:t>Это делает систему зависимой от сторонних сервисов и плохо подходит для использования в сегменте B2B.</a:t>
            </a:r>
            <a:endParaRPr sz="20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latin typeface="Arial Narrow"/>
                <a:ea typeface="Arial Narrow"/>
                <a:cs typeface="Arial Narrow"/>
                <a:sym typeface="Arial Narrow"/>
              </a:rPr>
              <a:t>Поэтому требуется создание CRM-системы со встроенной площадкой объявлений для взаимодействия в сегменте B2B.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1"/>
              <a:buFont typeface="Arial"/>
              <a:buNone/>
            </a:pPr>
            <a:r>
              <a:rPr lang="en" sz="4000">
                <a:latin typeface="Impact"/>
                <a:ea typeface="Impact"/>
                <a:cs typeface="Impact"/>
                <a:sym typeface="Impact"/>
              </a:rPr>
              <a:t>Цель </a:t>
            </a:r>
            <a:r>
              <a:rPr lang="en" sz="4000">
                <a:latin typeface="Impact"/>
                <a:ea typeface="Impact"/>
                <a:cs typeface="Impact"/>
                <a:sym typeface="Impact"/>
              </a:rPr>
              <a:t>и задачи работы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Цель </a:t>
            </a:r>
            <a:r>
              <a:rPr lang="en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– создание клиентской части CRM-системы со встроенной площадкой для объявлений. Пользовательский интерфейс приложения должен предоставлять пользователю необходимый функционал.</a:t>
            </a:r>
            <a:endParaRPr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Задачи:</a:t>
            </a:r>
            <a:endParaRPr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●"/>
            </a:pPr>
            <a:r>
              <a:rPr lang="en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разработка слоя абстракции данных для взаимодействия с сервером</a:t>
            </a:r>
            <a:endParaRPr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●"/>
            </a:pPr>
            <a:r>
              <a:rPr lang="en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р</a:t>
            </a:r>
            <a:r>
              <a:rPr lang="en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еализация пользовательского интерфейса CRM-системы</a:t>
            </a:r>
            <a:endParaRPr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●"/>
            </a:pPr>
            <a:r>
              <a:rPr lang="en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т</a:t>
            </a:r>
            <a:r>
              <a:rPr lang="en" sz="2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естирование взаимодействия с сервером</a:t>
            </a:r>
            <a:endParaRPr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3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n" sz="4000">
                <a:latin typeface="Impact"/>
                <a:ea typeface="Impact"/>
                <a:cs typeface="Impact"/>
                <a:sym typeface="Impact"/>
              </a:rPr>
              <a:t>Используемые технологии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25" y="1119400"/>
            <a:ext cx="1974826" cy="197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6863" y="1060575"/>
            <a:ext cx="2190261" cy="2190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666" y="3721612"/>
            <a:ext cx="3930073" cy="131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0450" y="1148949"/>
            <a:ext cx="3178850" cy="21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7575" y="3328600"/>
            <a:ext cx="3044598" cy="171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255900" y="36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Компания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00" y="975775"/>
            <a:ext cx="5060451" cy="408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5025" y="975775"/>
            <a:ext cx="3562601" cy="34532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/>
          <p:nvPr/>
        </p:nvCxnSpPr>
        <p:spPr>
          <a:xfrm>
            <a:off x="5351475" y="120400"/>
            <a:ext cx="15000" cy="48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0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Сотрудник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082" y="977150"/>
            <a:ext cx="2895219" cy="393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8"/>
          <p:cNvCxnSpPr/>
          <p:nvPr/>
        </p:nvCxnSpPr>
        <p:spPr>
          <a:xfrm>
            <a:off x="5468225" y="139500"/>
            <a:ext cx="15000" cy="48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00" y="1110200"/>
            <a:ext cx="5296650" cy="341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7325" y="1076325"/>
            <a:ext cx="35814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00100" y="40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Контакт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50" y="982225"/>
            <a:ext cx="5294175" cy="392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1224" y="1601275"/>
            <a:ext cx="3195027" cy="241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9"/>
          <p:cNvCxnSpPr/>
          <p:nvPr/>
        </p:nvCxnSpPr>
        <p:spPr>
          <a:xfrm>
            <a:off x="5667225" y="55800"/>
            <a:ext cx="15000" cy="48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1013" y="1233038"/>
            <a:ext cx="28860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71250" y="38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Объявление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8239" y="1027350"/>
            <a:ext cx="3078436" cy="32877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0"/>
          <p:cNvCxnSpPr/>
          <p:nvPr/>
        </p:nvCxnSpPr>
        <p:spPr>
          <a:xfrm>
            <a:off x="5944425" y="106525"/>
            <a:ext cx="15000" cy="48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50" y="1027350"/>
            <a:ext cx="5839376" cy="378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Impact"/>
                <a:ea typeface="Impact"/>
                <a:cs typeface="Impact"/>
                <a:sym typeface="Impact"/>
              </a:rPr>
              <a:t>Объявление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25" y="1017725"/>
            <a:ext cx="3873250" cy="390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3675" y="1400074"/>
            <a:ext cx="5074599" cy="2208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1"/>
          <p:cNvCxnSpPr/>
          <p:nvPr/>
        </p:nvCxnSpPr>
        <p:spPr>
          <a:xfrm>
            <a:off x="4064100" y="243025"/>
            <a:ext cx="15000" cy="48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