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Arial Black" panose="020B0604020202020204" pitchFamily="34" charset="0"/>
      <p:regular r:id="rId18"/>
      <p:bold r:id="rId19"/>
    </p:embeddedFont>
    <p:embeddedFont>
      <p:font typeface="Arial Narrow" panose="020B0604020202020204" pitchFamily="34" charset="0"/>
      <p:regular r:id="rId20"/>
      <p:bold r:id="rId21"/>
      <p:italic r:id="rId22"/>
      <p:boldItalic r:id="rId23"/>
    </p:embeddedFont>
    <p:embeddedFont>
      <p:font typeface="Impact" panose="020B0806030902050204" pitchFamily="3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0cba972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0cba972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13e92c7bf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e13e92c7bf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e13e92c7bf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e13e92c7bf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13e92c7bf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13e92c7bf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0cba97265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0cba97265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e0cba97265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e0cba97265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0cba97265_0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0cba97265_0_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e0cba97265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e0cba97265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0cba97265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0cba97265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0cba97265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0cba97265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13e92c7bf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13e92c7bf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3e92c7b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3e92c7b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13e92c7b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13e92c7b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13e92c7bf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e13e92c7bf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e13e92c7bf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e13e92c7bf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sa=X&amp;sca_esv=2db42cfe57443b19&amp;sca_upv=1&amp;cs=1&amp;biw=2560&amp;bih=1271&amp;sxsrf=ADLYWIIk4_bnXP-59ESamLwNpQcn7Iusrw:1717235066409&amp;q=%D1%88%D0%B5%D1%88%D0%B0%D0%B4%D1%80%D0%B8+%D1%88%D1%8C%D1%8F%D0%BC&amp;si=ACC90nwLLwns5sISZcdzuISy7t-NHozt8Cbt6G3WNQfC9ekAgEzNy7YuRqVwof9t2a0vP-fCxMb2FfyeHR2iHLhj2YJmvolE4nt4eqNSV7WdLQevvu96dUPWIcJhmwWfFeWr6wgSzMriEtBJg5ozBbpyb9E917eP6V-M0W9ElRE-7NnthxSA-ga7Mbpq9vzHbJ4B_SwITKTfKY7YF5WVzFiNYgZZus_PX9c-fDKOTplBqYOmDD4bDMw%3D&amp;ved=2ahUKEwiM7YORj7qGAxUbGhAIHeQWDVMQmxMoAHoECCQQA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oreilly.com/library/view/typescript-cookbook/9781098136642/" TargetMode="External"/><Relationship Id="rId5" Type="http://schemas.openxmlformats.org/officeDocument/2006/relationships/hyperlink" Target="https://www.google.com/search?sa=X&amp;sca_esv=2db42cfe57443b19&amp;sca_upv=1&amp;cs=1&amp;biw=2560&amp;bih=1271&amp;sxsrf=ADLYWIIhvMRLAnzkNWLbmAPj91SNiVdR1w:1717236103174&amp;q=%D0%A1%D1%82%D0%B5%D1%84%D0%B0%D0%BD+%D0%91%D0%B0%D1%83%D0%BC%D0%B3%D0%B0%D1%80%D1%82%D0%BD%D0%B5%D1%80&amp;si=ACC90nwLLwns5sISZcdzuISy7t-NHozt8Cbt6G3WNQfC9ekAgPNBc-SjAA4e8Got_vrSBPM8uJEH-rAYoEwp4VfdSawKYm5UOmM8ekMjuRU49mRFqFTwogNu4GH_Uvr66dJ_MWLbfX-vJfmTR6WpNsGp8uHth2NCLYEwvfwsGx8ZSaRi5ikzO0WcpvfHEzyGXXIQyHvleC5MI6la_oViD_OpRx9QTJ6YkgvZWDLqhTAhdvlKjDIk58E57Q2DAphAiTbX0CkjwUQh&amp;ved=2ahUKEwi7hLP_krqGAxWOIBAIHVrhALoQmxMoAHoECEgQAg" TargetMode="External"/><Relationship Id="rId4" Type="http://schemas.openxmlformats.org/officeDocument/2006/relationships/hyperlink" Target="https://www.amazon.com/Angular-Up-Running-Learning-Step/dp/1491999837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419250"/>
            <a:ext cx="8520600" cy="20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Arial Narrow"/>
                <a:ea typeface="Arial Narrow"/>
                <a:cs typeface="Arial Narrow"/>
                <a:sym typeface="Arial Narrow"/>
              </a:rPr>
              <a:t>Выпускная квалификационная работа бакалавра на тему:</a:t>
            </a:r>
            <a:endParaRPr sz="2800"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Impact"/>
                <a:ea typeface="Impact"/>
                <a:cs typeface="Impact"/>
                <a:sym typeface="Impact"/>
              </a:rPr>
              <a:t>Разработка клиентской части CRM-системы</a:t>
            </a:r>
            <a:endParaRPr sz="32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634725"/>
            <a:ext cx="8520600" cy="13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Студент группы М8О-408Б-20: </a:t>
            </a:r>
            <a:r>
              <a:rPr lang="en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Борисов Ян Артурович</a:t>
            </a:r>
            <a:endParaRPr sz="2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Научный руководитель:</a:t>
            </a:r>
            <a:r>
              <a:rPr lang="en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кандидат физико-математических наук, доцент, доцент 806 кафедры МАИ В.Н.Лукин</a:t>
            </a:r>
            <a:endParaRPr sz="2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Москва – 2024</a:t>
            </a:r>
            <a:endParaRPr sz="2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11700" y="282875"/>
            <a:ext cx="8520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Московский авиационный институт (национальный исследовательский университет)</a:t>
            </a:r>
            <a:endParaRPr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Институт №8 «Компьютерные науки и прикладная математика»</a:t>
            </a:r>
            <a:endParaRPr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Кафедра №806 «Вычислительная математика и программирование»</a:t>
            </a:r>
            <a:endParaRPr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56201" cy="72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7799" y="0"/>
            <a:ext cx="756200" cy="821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Impact"/>
                <a:ea typeface="Impact"/>
                <a:cs typeface="Impact"/>
                <a:sym typeface="Impact"/>
              </a:rPr>
              <a:t>Сделка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5" y="1053475"/>
            <a:ext cx="9089152" cy="35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311700" y="353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Impact"/>
                <a:ea typeface="Impact"/>
                <a:cs typeface="Impact"/>
                <a:sym typeface="Impact"/>
              </a:rPr>
              <a:t>Сделка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5" name="Google Shape;14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675" y="284887"/>
            <a:ext cx="4242674" cy="45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>
            <a:off x="286325" y="297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Impact"/>
                <a:ea typeface="Impact"/>
                <a:cs typeface="Impact"/>
                <a:sym typeface="Impact"/>
              </a:rPr>
              <a:t>Главная страница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2" name="Google Shape;15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025" y="838525"/>
            <a:ext cx="6249550" cy="43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en" sz="4011">
                <a:latin typeface="Impact"/>
                <a:ea typeface="Impact"/>
                <a:cs typeface="Impact"/>
                <a:sym typeface="Impact"/>
              </a:rPr>
              <a:t>Результат</a:t>
            </a:r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Разработана клиентская часть CRM-системы, как одностраничное приложение (Single Page Application), что обеспечивает быстродействие пользовательского интерфейса и плавность взаимодействия пользователя. Реализован функционал CRM-системы для сегмента B2B с площадкой объявлений.</a:t>
            </a:r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" sz="4000">
                <a:latin typeface="Impact"/>
                <a:ea typeface="Impact"/>
                <a:cs typeface="Impact"/>
                <a:sym typeface="Impact"/>
              </a:rPr>
              <a:t>Источники</a:t>
            </a:r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Narrow"/>
              <a:buChar char="●"/>
            </a:pPr>
            <a:r>
              <a:rPr lang="en" sz="23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Полное руководство по CRM-системам. — URL: https://www.oracle.com/cis/cx/what-is-crm/ (дата обращения 09.01.2024).</a:t>
            </a:r>
            <a:endParaRPr sz="23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746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Narrow"/>
              <a:buChar char="●"/>
            </a:pPr>
            <a:r>
              <a:rPr lang="en" sz="2300">
                <a:solidFill>
                  <a:schemeClr val="dk1"/>
                </a:solidFill>
                <a:uFill>
                  <a:noFill/>
                </a:uFill>
                <a:latin typeface="Arial Narrow"/>
                <a:ea typeface="Arial Narrow"/>
                <a:cs typeface="Arial Narrow"/>
                <a:sym typeface="Arial Narr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Шьям Шешадри</a:t>
            </a:r>
            <a:r>
              <a:rPr lang="en" sz="23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 </a:t>
            </a:r>
            <a:r>
              <a:rPr lang="en" sz="2300">
                <a:solidFill>
                  <a:schemeClr val="dk1"/>
                </a:solidFill>
                <a:uFill>
                  <a:noFill/>
                </a:uFill>
                <a:latin typeface="Arial Narrow"/>
                <a:ea typeface="Arial Narrow"/>
                <a:cs typeface="Arial Narrow"/>
                <a:sym typeface="Arial Narr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Angular: Up and Running: Learning Angular, Step by Step</a:t>
            </a:r>
            <a:r>
              <a:rPr lang="en" sz="23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 // O’Reilly Media, Inc., 2018. – 300 с</a:t>
            </a:r>
            <a:endParaRPr sz="3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Narrow"/>
              <a:buChar char="●"/>
            </a:pPr>
            <a:r>
              <a:rPr lang="en" sz="2300">
                <a:solidFill>
                  <a:schemeClr val="dk1"/>
                </a:solidFill>
                <a:uFill>
                  <a:noFill/>
                </a:uFill>
                <a:latin typeface="Arial Narrow"/>
                <a:ea typeface="Arial Narrow"/>
                <a:cs typeface="Arial Narrow"/>
                <a:sym typeface="Arial Narrow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Стефан Баумгартнер</a:t>
            </a:r>
            <a:r>
              <a:rPr lang="en" sz="23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 </a:t>
            </a:r>
            <a:r>
              <a:rPr lang="en" sz="2300">
                <a:solidFill>
                  <a:schemeClr val="dk1"/>
                </a:solidFill>
                <a:uFill>
                  <a:noFill/>
                </a:uFill>
                <a:latin typeface="Arial Narrow"/>
                <a:ea typeface="Arial Narrow"/>
                <a:cs typeface="Arial Narrow"/>
                <a:sym typeface="Arial Narrow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TypeScript Cookbook</a:t>
            </a:r>
            <a:r>
              <a:rPr lang="en" sz="23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 // O’Reilly Media, Inc., 2023. – 768 с</a:t>
            </a:r>
            <a:endParaRPr sz="3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title"/>
          </p:nvPr>
        </p:nvSpPr>
        <p:spPr>
          <a:xfrm>
            <a:off x="250450" y="348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" sz="4000">
                <a:latin typeface="Impact"/>
                <a:ea typeface="Impact"/>
                <a:cs typeface="Impact"/>
                <a:sym typeface="Impact"/>
              </a:rPr>
              <a:t>QR-код репозитория</a:t>
            </a:r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1050" y="1237725"/>
            <a:ext cx="3761901" cy="376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3608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Актуальность темы</a:t>
            </a:r>
            <a:endParaRPr sz="2670">
              <a:solidFill>
                <a:srgbClr val="000000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Популярные CRM-системы предоставляют средства интеграции с мессенджерами и социальными сетями для связи сотрудников компании с клиентами. </a:t>
            </a:r>
            <a:endParaRPr sz="20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Arial Narrow"/>
                <a:ea typeface="Arial Narrow"/>
                <a:cs typeface="Arial Narrow"/>
                <a:sym typeface="Arial Narrow"/>
              </a:rPr>
              <a:t>Это делает систему зависимой от сторонних сервисов и плохо подходит для использования в сегменте B2B.</a:t>
            </a:r>
            <a:endParaRPr sz="2000"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latin typeface="Arial Narrow"/>
                <a:ea typeface="Arial Narrow"/>
                <a:cs typeface="Arial Narrow"/>
                <a:sym typeface="Arial Narrow"/>
              </a:rPr>
              <a:t>Поэтому требуется создание CRM-системы со встроенной площадкой объявлений для взаимодействия в сегменте B2B.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2</a:t>
            </a:fld>
            <a:endParaRPr sz="1000">
              <a:solidFill>
                <a:srgbClr val="595959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en" sz="4000">
                <a:latin typeface="Impact"/>
                <a:ea typeface="Impact"/>
                <a:cs typeface="Impact"/>
                <a:sym typeface="Impact"/>
              </a:rPr>
              <a:t>Цель и задачи работы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Цель </a:t>
            </a:r>
            <a:r>
              <a:rPr lang="en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– создание клиентской части CRM-системы со встроенной площадкой для объявлений. Пользовательский интерфейс приложения должен предоставлять пользователю необходимый функционал.</a:t>
            </a:r>
            <a:endParaRPr sz="2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Задачи:</a:t>
            </a:r>
            <a:endParaRPr sz="2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●"/>
            </a:pPr>
            <a:r>
              <a:rPr lang="en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разработка слоя абстракции данных для взаимодействия с сервером</a:t>
            </a:r>
            <a:endParaRPr sz="2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●"/>
            </a:pPr>
            <a:r>
              <a:rPr lang="en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реализация пользовательского интерфейса CRM-системы</a:t>
            </a:r>
            <a:endParaRPr sz="2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●"/>
            </a:pPr>
            <a:r>
              <a:rPr lang="en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тестирование взаимодействия с сервером</a:t>
            </a:r>
            <a:endParaRPr sz="2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334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" sz="4000">
                <a:latin typeface="Impact"/>
                <a:ea typeface="Impact"/>
                <a:cs typeface="Impact"/>
                <a:sym typeface="Impact"/>
              </a:rPr>
              <a:t>Используемые технологии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525" y="1119400"/>
            <a:ext cx="1974826" cy="1974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6863" y="1060575"/>
            <a:ext cx="2190261" cy="2190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666" y="3721612"/>
            <a:ext cx="3930073" cy="1319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0450" y="1148949"/>
            <a:ext cx="3178850" cy="21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7575" y="3328600"/>
            <a:ext cx="3044598" cy="17125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255900" y="368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Impact"/>
                <a:ea typeface="Impact"/>
                <a:cs typeface="Impact"/>
                <a:sym typeface="Impact"/>
              </a:rPr>
              <a:t>Компания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1" name="Google Shape;9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900" y="975775"/>
            <a:ext cx="5060451" cy="4081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5025" y="975775"/>
            <a:ext cx="3562601" cy="34532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7"/>
          <p:cNvCxnSpPr/>
          <p:nvPr/>
        </p:nvCxnSpPr>
        <p:spPr>
          <a:xfrm>
            <a:off x="5351475" y="120400"/>
            <a:ext cx="15000" cy="486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404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Impact"/>
                <a:ea typeface="Impact"/>
                <a:cs typeface="Impact"/>
                <a:sym typeface="Impact"/>
              </a:rPr>
              <a:t>Сотрудник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9082" y="977150"/>
            <a:ext cx="2895219" cy="3933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8"/>
          <p:cNvCxnSpPr/>
          <p:nvPr/>
        </p:nvCxnSpPr>
        <p:spPr>
          <a:xfrm>
            <a:off x="5468225" y="139500"/>
            <a:ext cx="15000" cy="486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200" y="1110200"/>
            <a:ext cx="5296650" cy="341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7325" y="1076325"/>
            <a:ext cx="358140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200100" y="409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Impact"/>
                <a:ea typeface="Impact"/>
                <a:cs typeface="Impact"/>
                <a:sym typeface="Impact"/>
              </a:rPr>
              <a:t>Контакт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0" name="Google Shape;11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850" y="982225"/>
            <a:ext cx="5294175" cy="392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1224" y="1601275"/>
            <a:ext cx="3195027" cy="2410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19"/>
          <p:cNvCxnSpPr/>
          <p:nvPr/>
        </p:nvCxnSpPr>
        <p:spPr>
          <a:xfrm>
            <a:off x="5667225" y="55800"/>
            <a:ext cx="15000" cy="486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4" name="Google Shape;11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1013" y="1233038"/>
            <a:ext cx="2886075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71250" y="385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Impact"/>
                <a:ea typeface="Impact"/>
                <a:cs typeface="Impact"/>
                <a:sym typeface="Impact"/>
              </a:rPr>
              <a:t>Объявление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8239" y="1027350"/>
            <a:ext cx="3078436" cy="32877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20"/>
          <p:cNvCxnSpPr/>
          <p:nvPr/>
        </p:nvCxnSpPr>
        <p:spPr>
          <a:xfrm>
            <a:off x="5944425" y="106525"/>
            <a:ext cx="15000" cy="486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50" y="1027350"/>
            <a:ext cx="5839376" cy="378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Impact"/>
                <a:ea typeface="Impact"/>
                <a:cs typeface="Impact"/>
                <a:sym typeface="Impact"/>
              </a:rPr>
              <a:t>Объявление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9" name="Google Shape;12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25" y="1017725"/>
            <a:ext cx="3873250" cy="390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3675" y="1400074"/>
            <a:ext cx="5074599" cy="2208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21"/>
          <p:cNvCxnSpPr/>
          <p:nvPr/>
        </p:nvCxnSpPr>
        <p:spPr>
          <a:xfrm>
            <a:off x="4064100" y="243025"/>
            <a:ext cx="15000" cy="486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Macintosh PowerPoint</Application>
  <PresentationFormat>On-screen Show (16:9)</PresentationFormat>
  <Paragraphs>49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 Black</vt:lpstr>
      <vt:lpstr>Impact</vt:lpstr>
      <vt:lpstr>Arial</vt:lpstr>
      <vt:lpstr>Arial Narrow</vt:lpstr>
      <vt:lpstr>Simple Light</vt:lpstr>
      <vt:lpstr>Выпускная квалификационная работа бакалавра на тему: Разработка клиентской части CRM-системы</vt:lpstr>
      <vt:lpstr>PowerPoint Presentation</vt:lpstr>
      <vt:lpstr>Цель и задачи работы</vt:lpstr>
      <vt:lpstr>Используемые технологии</vt:lpstr>
      <vt:lpstr>Компания</vt:lpstr>
      <vt:lpstr>Сотрудник</vt:lpstr>
      <vt:lpstr>Контакт</vt:lpstr>
      <vt:lpstr>Объявление</vt:lpstr>
      <vt:lpstr>Объявление</vt:lpstr>
      <vt:lpstr>Сделка</vt:lpstr>
      <vt:lpstr>Сделка</vt:lpstr>
      <vt:lpstr>Главная страница</vt:lpstr>
      <vt:lpstr>Результат</vt:lpstr>
      <vt:lpstr>Источники</vt:lpstr>
      <vt:lpstr>QR-код репозитория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бакалавра на тему: Разработка клиентской части CRM-системы</dc:title>
  <cp:lastModifiedBy>Матвей Попов</cp:lastModifiedBy>
  <cp:revision>1</cp:revision>
  <dcterms:modified xsi:type="dcterms:W3CDTF">2024-06-06T20:14:34Z</dcterms:modified>
</cp:coreProperties>
</file>