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347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75"/>
    <a:srgbClr val="FFFF99"/>
    <a:srgbClr val="FFFF66"/>
    <a:srgbClr val="FFFF47"/>
    <a:srgbClr val="FFFFFF"/>
    <a:srgbClr val="0066A1"/>
    <a:srgbClr val="83C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3" autoAdjust="0"/>
    <p:restoredTop sz="95812" autoAdjust="0"/>
  </p:normalViewPr>
  <p:slideViewPr>
    <p:cSldViewPr>
      <p:cViewPr>
        <p:scale>
          <a:sx n="50" d="100"/>
          <a:sy n="50" d="100"/>
        </p:scale>
        <p:origin x="-1962" y="-750"/>
      </p:cViewPr>
      <p:guideLst>
        <p:guide orient="horz" pos="1620"/>
        <p:guide pos="3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148" d="100"/>
          <a:sy n="148" d="100"/>
        </p:scale>
        <p:origin x="-77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September 2017. © 2017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7951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September 2017. © 2017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3188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</a:t>
            </a:fld>
            <a:endParaRPr lang="nl-NL" sz="10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4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</a:t>
            </a:fld>
            <a:endParaRPr lang="nl-NL" sz="10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4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489CC-3B7A-4DA5-A8C0-4984788D0EC5}" type="slidenum">
              <a:rPr lang="nl-NL" smtClean="0">
                <a:solidFill>
                  <a:srgbClr val="000000"/>
                </a:solidFill>
              </a:rPr>
              <a:pPr/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9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>
                <a:solidFill>
                  <a:srgbClr val="000000"/>
                </a:solidFill>
              </a:rPr>
              <a:pPr/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392929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accent1"/>
        </a:buClr>
        <a:buFont typeface="Lucida Sans Unicode" pitchFamily="34" charset="0"/>
        <a:buChar char="▶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accent1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Image result for asian young business man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2652" y="2931791"/>
            <a:ext cx="8748000" cy="567000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Hackathon #1 : Business Plan</a:t>
            </a:r>
            <a:endParaRPr lang="th-TH" sz="3200" dirty="0">
              <a:solidFill>
                <a:schemeClr val="bg1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24996" y="3588927"/>
            <a:ext cx="8748000" cy="567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z="3200" dirty="0" smtClean="0">
                <a:solidFill>
                  <a:srgbClr val="FFFFFF"/>
                </a:solidFill>
              </a:rPr>
              <a:t>Team #</a:t>
            </a:r>
            <a:r>
              <a:rPr lang="en-US" sz="3200" dirty="0" smtClean="0">
                <a:solidFill>
                  <a:srgbClr val="FF6319"/>
                </a:solidFill>
              </a:rPr>
              <a:t>Number</a:t>
            </a:r>
            <a:r>
              <a:rPr lang="en-US" sz="3200" dirty="0" smtClean="0">
                <a:solidFill>
                  <a:srgbClr val="FFFFFF"/>
                </a:solidFill>
              </a:rPr>
              <a:t>: </a:t>
            </a:r>
            <a:r>
              <a:rPr lang="en-US" sz="3200" dirty="0" smtClean="0">
                <a:solidFill>
                  <a:srgbClr val="FF6319"/>
                </a:solidFill>
              </a:rPr>
              <a:t>Team Name</a:t>
            </a:r>
            <a:endParaRPr lang="th-TH" sz="3200" dirty="0">
              <a:solidFill>
                <a:srgbClr val="FF631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013" y="1225631"/>
            <a:ext cx="83952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6319"/>
                </a:solidFill>
                <a:latin typeface="Stag Black" pitchFamily="50" charset="0"/>
              </a:rPr>
              <a:t>h</a:t>
            </a:r>
            <a:r>
              <a:rPr lang="en-US" sz="8000" dirty="0" smtClean="0">
                <a:solidFill>
                  <a:srgbClr val="FF6319"/>
                </a:solidFill>
                <a:latin typeface="Stag Black" pitchFamily="50" charset="0"/>
              </a:rPr>
              <a:t>ack</a:t>
            </a:r>
            <a:r>
              <a:rPr lang="en-US" sz="8000" dirty="0" smtClean="0">
                <a:solidFill>
                  <a:srgbClr val="FFFF47"/>
                </a:solidFill>
                <a:latin typeface="Stag Black" pitchFamily="50" charset="0"/>
              </a:rPr>
              <a:t>athon</a:t>
            </a:r>
            <a:r>
              <a:rPr lang="en-US" sz="8000" dirty="0" smtClean="0">
                <a:solidFill>
                  <a:srgbClr val="00B2A9"/>
                </a:solidFill>
                <a:latin typeface="Stag Black" pitchFamily="50" charset="0"/>
              </a:rPr>
              <a:t> </a:t>
            </a:r>
            <a:r>
              <a:rPr lang="en-US" sz="8000" dirty="0" smtClean="0">
                <a:solidFill>
                  <a:srgbClr val="0066A1"/>
                </a:solidFill>
                <a:latin typeface="Stag Black" pitchFamily="50" charset="0"/>
              </a:rPr>
              <a:t>2018</a:t>
            </a:r>
            <a:endParaRPr lang="th-TH" sz="8000" dirty="0">
              <a:solidFill>
                <a:srgbClr val="0066A1"/>
              </a:solidFill>
              <a:latin typeface="Stag Black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6948" y="996833"/>
            <a:ext cx="4589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B2A9"/>
                </a:solidFill>
                <a:latin typeface="Stag Bold" pitchFamily="50" charset="0"/>
              </a:rPr>
              <a:t>Digital Platform Economy</a:t>
            </a:r>
            <a:endParaRPr lang="th-TH" sz="2800" dirty="0">
              <a:solidFill>
                <a:srgbClr val="00B2A9"/>
              </a:solidFill>
              <a:latin typeface="Stag Bold" pitchFamily="50" charset="0"/>
            </a:endParaRPr>
          </a:p>
        </p:txBody>
      </p:sp>
      <p:pic>
        <p:nvPicPr>
          <p:cNvPr id="17" name="Picture 3" descr="C:\Users\A645769\Downloads\share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602" y="881606"/>
            <a:ext cx="753674" cy="75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7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2" r="22177"/>
          <a:stretch/>
        </p:blipFill>
        <p:spPr bwMode="auto">
          <a:xfrm>
            <a:off x="0" y="0"/>
            <a:ext cx="4572000" cy="514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6" y="0"/>
            <a:ext cx="4572000" cy="5184254"/>
          </a:xfrm>
          <a:prstGeom prst="rect">
            <a:avLst/>
          </a:prstGeom>
          <a:solidFill>
            <a:srgbClr val="000000">
              <a:alpha val="8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6016" y="298266"/>
            <a:ext cx="44279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000000"/>
                </a:solidFill>
              </a:rPr>
              <a:t>Explain your business </a:t>
            </a:r>
            <a:r>
              <a:rPr lang="en-US" sz="1600" dirty="0">
                <a:solidFill>
                  <a:srgbClr val="000000"/>
                </a:solidFill>
              </a:rPr>
              <a:t>model </a:t>
            </a:r>
            <a:r>
              <a:rPr lang="en-US" sz="1600" dirty="0" smtClean="0">
                <a:solidFill>
                  <a:srgbClr val="000000"/>
                </a:solidFill>
              </a:rPr>
              <a:t>thoroughly and </a:t>
            </a:r>
            <a:r>
              <a:rPr lang="en-US" sz="1600" dirty="0">
                <a:solidFill>
                  <a:srgbClr val="000000"/>
                </a:solidFill>
              </a:rPr>
              <a:t>demonstrate how Star Cruise should operate its business. 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000000"/>
                </a:solidFill>
              </a:rPr>
              <a:t>The </a:t>
            </a:r>
            <a:r>
              <a:rPr lang="en-US" sz="1600" dirty="0">
                <a:solidFill>
                  <a:srgbClr val="000000"/>
                </a:solidFill>
              </a:rPr>
              <a:t>fundamental of </a:t>
            </a:r>
            <a:r>
              <a:rPr lang="en-US" sz="1600" dirty="0" smtClean="0">
                <a:solidFill>
                  <a:srgbClr val="000000"/>
                </a:solidFill>
              </a:rPr>
              <a:t>this platform </a:t>
            </a:r>
            <a:r>
              <a:rPr lang="en-US" sz="1600" dirty="0">
                <a:solidFill>
                  <a:srgbClr val="000000"/>
                </a:solidFill>
              </a:rPr>
              <a:t>economy would include the following processes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</a:p>
          <a:p>
            <a:pPr marL="457200" indent="-19050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rgbClr val="0066A1"/>
                </a:solidFill>
              </a:rPr>
              <a:t>Registration </a:t>
            </a:r>
            <a:r>
              <a:rPr lang="en-US" sz="1200" dirty="0">
                <a:solidFill>
                  <a:srgbClr val="0066A1"/>
                </a:solidFill>
              </a:rPr>
              <a:t>&amp; </a:t>
            </a:r>
            <a:r>
              <a:rPr lang="en-US" sz="1200" dirty="0" smtClean="0">
                <a:solidFill>
                  <a:srgbClr val="0066A1"/>
                </a:solidFill>
              </a:rPr>
              <a:t>Profile Verification</a:t>
            </a:r>
          </a:p>
          <a:p>
            <a:pPr marL="457200" indent="-19050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rgbClr val="0066A1"/>
                </a:solidFill>
              </a:rPr>
              <a:t>Job Matching | Multiple-party Job Matching</a:t>
            </a:r>
          </a:p>
          <a:p>
            <a:pPr marL="457200" indent="-19050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066A1"/>
                </a:solidFill>
              </a:rPr>
              <a:t>Delivery Process | Quality Assurance | Payment 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* </a:t>
            </a:r>
            <a:r>
              <a:rPr lang="en-US" sz="1200" dirty="0" smtClean="0">
                <a:solidFill>
                  <a:srgbClr val="000000"/>
                </a:solidFill>
              </a:rPr>
              <a:t>Suggest other add-value process </a:t>
            </a:r>
            <a:r>
              <a:rPr lang="en-US" sz="1200" dirty="0">
                <a:solidFill>
                  <a:srgbClr val="000000"/>
                </a:solidFill>
              </a:rPr>
              <a:t>or features to the platform </a:t>
            </a:r>
            <a:r>
              <a:rPr lang="en-US" sz="1200" dirty="0" smtClean="0">
                <a:solidFill>
                  <a:srgbClr val="000000"/>
                </a:solidFill>
              </a:rPr>
              <a:t>that can help strengthen your business model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1423763" y="4168120"/>
            <a:ext cx="6244581" cy="707886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4231180"/>
            <a:ext cx="5668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rgbClr val="FFFFFF"/>
                </a:solidFill>
              </a:rPr>
              <a:t>Key Business Processes</a:t>
            </a:r>
            <a:endParaRPr lang="th-TH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9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/>
          <p:cNvCxnSpPr/>
          <p:nvPr/>
        </p:nvCxnSpPr>
        <p:spPr>
          <a:xfrm flipV="1">
            <a:off x="498954" y="3478138"/>
            <a:ext cx="6089270" cy="155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sz="2000" dirty="0" smtClean="0"/>
              <a:t>#1 Registration </a:t>
            </a:r>
            <a:r>
              <a:rPr lang="en-US" sz="2000" dirty="0"/>
              <a:t>&amp; profile verification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1520" y="1473101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66A1"/>
                </a:solidFill>
              </a:rPr>
              <a:t>1. Title</a:t>
            </a:r>
            <a:endParaRPr lang="en-US" sz="900" b="1" dirty="0">
              <a:solidFill>
                <a:srgbClr val="0066A1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571834" y="1317898"/>
            <a:ext cx="6089270" cy="155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06400" y="1206401"/>
            <a:ext cx="228600" cy="228600"/>
          </a:xfrm>
          <a:prstGeom prst="ellipse">
            <a:avLst/>
          </a:prstGeom>
          <a:solidFill>
            <a:schemeClr val="accent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1463080" y="1206277"/>
            <a:ext cx="228600" cy="228600"/>
          </a:xfrm>
          <a:prstGeom prst="ellipse">
            <a:avLst/>
          </a:prstGeom>
          <a:solidFill>
            <a:schemeClr val="accent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97732" y="1473101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2. 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1520" y="1738516"/>
            <a:ext cx="1163414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66A1"/>
                </a:solidFill>
              </a:rPr>
              <a:t>Characteristics 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66A1"/>
                </a:solidFill>
              </a:rPr>
              <a:t>Actions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66A1"/>
                </a:solidFill>
              </a:rPr>
              <a:t>Features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20354" y="1743075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2770510" y="1203598"/>
            <a:ext cx="228600" cy="228600"/>
          </a:xfrm>
          <a:prstGeom prst="ellipse">
            <a:avLst/>
          </a:prstGeom>
          <a:solidFill>
            <a:schemeClr val="accent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46706" y="1470422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3.xxx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27784" y="1740396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3994646" y="1203598"/>
            <a:ext cx="228600" cy="228600"/>
          </a:xfrm>
          <a:prstGeom prst="ellipse">
            <a:avLst/>
          </a:prstGeom>
          <a:solidFill>
            <a:schemeClr val="accent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34342" y="1470422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4.xxx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51920" y="1740396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5290790" y="1203598"/>
            <a:ext cx="228600" cy="228600"/>
          </a:xfrm>
          <a:prstGeom prst="ellipse">
            <a:avLst/>
          </a:prstGeom>
          <a:solidFill>
            <a:schemeClr val="accent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230486" y="1470422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5.xxx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6432504" y="1203598"/>
            <a:ext cx="228600" cy="228600"/>
          </a:xfrm>
          <a:prstGeom prst="ellipse">
            <a:avLst/>
          </a:prstGeom>
          <a:solidFill>
            <a:schemeClr val="accent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587352" y="1203598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6.xxx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6436696" y="2314124"/>
            <a:ext cx="228600" cy="228600"/>
          </a:xfrm>
          <a:prstGeom prst="ellipse">
            <a:avLst/>
          </a:prstGeom>
          <a:solidFill>
            <a:schemeClr val="accent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87352" y="2302460"/>
            <a:ext cx="2228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7.xxx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6547138" y="1435001"/>
            <a:ext cx="0" cy="8674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587352" y="2517656"/>
            <a:ext cx="2148954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6444208" y="3378865"/>
            <a:ext cx="228600" cy="228600"/>
          </a:xfrm>
          <a:prstGeom prst="ellipse">
            <a:avLst/>
          </a:prstGeom>
          <a:solidFill>
            <a:schemeClr val="accent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6554650" y="2499742"/>
            <a:ext cx="0" cy="8674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587352" y="3377644"/>
            <a:ext cx="2228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8.xxx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587352" y="3592840"/>
            <a:ext cx="2148954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230486" y="1745754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682854" y="1419622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33520" y="3366641"/>
            <a:ext cx="228600" cy="228600"/>
          </a:xfrm>
          <a:prstGeom prst="ellipse">
            <a:avLst/>
          </a:prstGeom>
          <a:solidFill>
            <a:schemeClr val="accent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1390200" y="3366517"/>
            <a:ext cx="228600" cy="228600"/>
          </a:xfrm>
          <a:prstGeom prst="ellipse">
            <a:avLst/>
          </a:prstGeom>
          <a:solidFill>
            <a:schemeClr val="accent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697630" y="3363838"/>
            <a:ext cx="228600" cy="228600"/>
          </a:xfrm>
          <a:prstGeom prst="ellipse">
            <a:avLst/>
          </a:prstGeom>
          <a:solidFill>
            <a:schemeClr val="accent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921766" y="3363838"/>
            <a:ext cx="228600" cy="228600"/>
          </a:xfrm>
          <a:prstGeom prst="ellipse">
            <a:avLst/>
          </a:prstGeom>
          <a:solidFill>
            <a:schemeClr val="accent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217910" y="3363838"/>
            <a:ext cx="228600" cy="228600"/>
          </a:xfrm>
          <a:prstGeom prst="ellipse">
            <a:avLst/>
          </a:prstGeom>
          <a:solidFill>
            <a:schemeClr val="accent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1520" y="3713857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12. 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297732" y="3713857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11. 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1520" y="3979272"/>
            <a:ext cx="1163414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320354" y="3983831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46706" y="3711178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10.xxx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627784" y="3981152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934342" y="3711178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</a:rPr>
              <a:t>8</a:t>
            </a:r>
            <a:r>
              <a:rPr lang="en-US" sz="900" b="1" dirty="0" smtClean="0">
                <a:solidFill>
                  <a:srgbClr val="000000"/>
                </a:solidFill>
              </a:rPr>
              <a:t>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851920" y="3981152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230486" y="3711178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</a:rPr>
              <a:t>9</a:t>
            </a:r>
            <a:r>
              <a:rPr lang="en-US" sz="900" b="1" dirty="0" smtClean="0">
                <a:solidFill>
                  <a:srgbClr val="000000"/>
                </a:solidFill>
              </a:rPr>
              <a:t>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230486" y="3986510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373460" y="4606910"/>
            <a:ext cx="2735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0066A1"/>
                </a:solidFill>
              </a:rPr>
              <a:t>Which types of users?</a:t>
            </a:r>
          </a:p>
          <a:p>
            <a:pPr algn="r"/>
            <a:r>
              <a:rPr lang="en-US" sz="1400" b="1" dirty="0" smtClean="0">
                <a:solidFill>
                  <a:srgbClr val="FF6319"/>
                </a:solidFill>
              </a:rPr>
              <a:t>Which types of products?</a:t>
            </a:r>
            <a:endParaRPr lang="th-TH" sz="1400" b="1" dirty="0">
              <a:solidFill>
                <a:srgbClr val="FF63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9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sz="2000" dirty="0" smtClean="0"/>
              <a:t>#2 Job </a:t>
            </a:r>
            <a:r>
              <a:rPr lang="en-US" sz="2000" dirty="0"/>
              <a:t>Matching | Multiple-party Job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1520" y="1473101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1. 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571834" y="1317898"/>
            <a:ext cx="6089270" cy="155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06400" y="1206401"/>
            <a:ext cx="228600" cy="228600"/>
          </a:xfrm>
          <a:prstGeom prst="ellipse">
            <a:avLst/>
          </a:prstGeom>
          <a:solidFill>
            <a:schemeClr val="accent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63080" y="1206277"/>
            <a:ext cx="228600" cy="228600"/>
          </a:xfrm>
          <a:prstGeom prst="ellipse">
            <a:avLst/>
          </a:prstGeom>
          <a:solidFill>
            <a:schemeClr val="accent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97732" y="1473101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2. 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1738516"/>
            <a:ext cx="1163414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20354" y="1743075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770510" y="1203598"/>
            <a:ext cx="228600" cy="228600"/>
          </a:xfrm>
          <a:prstGeom prst="ellipse">
            <a:avLst/>
          </a:prstGeom>
          <a:solidFill>
            <a:schemeClr val="accent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46706" y="1470422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3.xxx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7784" y="1740396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994646" y="1203598"/>
            <a:ext cx="228600" cy="228600"/>
          </a:xfrm>
          <a:prstGeom prst="ellipse">
            <a:avLst/>
          </a:prstGeom>
          <a:solidFill>
            <a:schemeClr val="accent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34342" y="1470422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4.xxx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51920" y="1740396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290790" y="1203598"/>
            <a:ext cx="228600" cy="228600"/>
          </a:xfrm>
          <a:prstGeom prst="ellipse">
            <a:avLst/>
          </a:prstGeom>
          <a:solidFill>
            <a:schemeClr val="accent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30486" y="1470422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5.xxx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32504" y="1203598"/>
            <a:ext cx="228600" cy="228600"/>
          </a:xfrm>
          <a:prstGeom prst="ellipse">
            <a:avLst/>
          </a:prstGeom>
          <a:solidFill>
            <a:schemeClr val="accent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87352" y="1203598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6.xxx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436696" y="2314124"/>
            <a:ext cx="228600" cy="228600"/>
          </a:xfrm>
          <a:prstGeom prst="ellipse">
            <a:avLst/>
          </a:prstGeom>
          <a:solidFill>
            <a:schemeClr val="accent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87352" y="2302460"/>
            <a:ext cx="2228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7.xxx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6547138" y="1435001"/>
            <a:ext cx="0" cy="8674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587352" y="2517656"/>
            <a:ext cx="2148954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444208" y="3378865"/>
            <a:ext cx="228600" cy="228600"/>
          </a:xfrm>
          <a:prstGeom prst="ellipse">
            <a:avLst/>
          </a:prstGeom>
          <a:solidFill>
            <a:schemeClr val="accent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554650" y="2499742"/>
            <a:ext cx="0" cy="8674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87352" y="3377644"/>
            <a:ext cx="2228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8.xxx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87352" y="3592840"/>
            <a:ext cx="2148954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30486" y="1745754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82854" y="1419622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498954" y="3478138"/>
            <a:ext cx="6089270" cy="155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3520" y="3366641"/>
            <a:ext cx="228600" cy="228600"/>
          </a:xfrm>
          <a:prstGeom prst="ellipse">
            <a:avLst/>
          </a:prstGeom>
          <a:solidFill>
            <a:schemeClr val="accent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390200" y="3366517"/>
            <a:ext cx="228600" cy="228600"/>
          </a:xfrm>
          <a:prstGeom prst="ellipse">
            <a:avLst/>
          </a:prstGeom>
          <a:solidFill>
            <a:schemeClr val="accent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697630" y="3363838"/>
            <a:ext cx="228600" cy="228600"/>
          </a:xfrm>
          <a:prstGeom prst="ellipse">
            <a:avLst/>
          </a:prstGeom>
          <a:solidFill>
            <a:schemeClr val="accent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921766" y="3363838"/>
            <a:ext cx="228600" cy="228600"/>
          </a:xfrm>
          <a:prstGeom prst="ellipse">
            <a:avLst/>
          </a:prstGeom>
          <a:solidFill>
            <a:schemeClr val="accent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5217910" y="3363838"/>
            <a:ext cx="228600" cy="228600"/>
          </a:xfrm>
          <a:prstGeom prst="ellipse">
            <a:avLst/>
          </a:prstGeom>
          <a:solidFill>
            <a:schemeClr val="accent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1520" y="3713857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12. 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97732" y="3713857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11. 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1520" y="3979272"/>
            <a:ext cx="1163414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320354" y="3983831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46706" y="3711178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10.xxx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27784" y="3981152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34342" y="3711178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</a:rPr>
              <a:t>8</a:t>
            </a:r>
            <a:r>
              <a:rPr lang="en-US" sz="900" b="1" dirty="0" smtClean="0">
                <a:solidFill>
                  <a:srgbClr val="000000"/>
                </a:solidFill>
              </a:rPr>
              <a:t>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851920" y="3981152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230486" y="3711178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</a:rPr>
              <a:t>9</a:t>
            </a:r>
            <a:r>
              <a:rPr lang="en-US" sz="900" b="1" dirty="0" smtClean="0">
                <a:solidFill>
                  <a:srgbClr val="000000"/>
                </a:solidFill>
              </a:rPr>
              <a:t>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30486" y="3986510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73460" y="4606910"/>
            <a:ext cx="2735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0066A1"/>
                </a:solidFill>
              </a:rPr>
              <a:t>Which types of users?</a:t>
            </a:r>
          </a:p>
          <a:p>
            <a:pPr algn="r"/>
            <a:r>
              <a:rPr lang="en-US" sz="1400" b="1" dirty="0" smtClean="0">
                <a:solidFill>
                  <a:srgbClr val="FF6319"/>
                </a:solidFill>
              </a:rPr>
              <a:t>Which types of products?</a:t>
            </a:r>
            <a:endParaRPr lang="th-TH" sz="1400" b="1" dirty="0">
              <a:solidFill>
                <a:srgbClr val="FF63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2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sz="2000" dirty="0" smtClean="0"/>
              <a:t>#3 Delivery Process | Quality Assurance | Payment  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473101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1. 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71834" y="1317898"/>
            <a:ext cx="6089270" cy="155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06400" y="1206401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63080" y="1206277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7732" y="1473101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2. 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1738516"/>
            <a:ext cx="1163414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0354" y="1743075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70510" y="1203598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6706" y="1470422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3.xxx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7784" y="1740396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94646" y="1203598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4342" y="1470422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4.xxx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1920" y="1740396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90790" y="1203598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30486" y="1470422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5.xxx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432504" y="1203598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87352" y="1203598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6.xxx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36696" y="2314124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7352" y="2302460"/>
            <a:ext cx="2228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7.xxx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547138" y="1435001"/>
            <a:ext cx="0" cy="8674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587352" y="2517656"/>
            <a:ext cx="2148954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444208" y="3378865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554650" y="2499742"/>
            <a:ext cx="0" cy="8674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87352" y="3377644"/>
            <a:ext cx="2228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8.xxx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87352" y="3592840"/>
            <a:ext cx="2148954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30486" y="1745754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82854" y="1419622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98954" y="3478138"/>
            <a:ext cx="6089270" cy="155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33520" y="3366641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390200" y="3366517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697630" y="3363838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921766" y="3363838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217910" y="3363838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520" y="3713857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12. 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97732" y="3713857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11. 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3979272"/>
            <a:ext cx="1163414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20354" y="3983831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46706" y="3711178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10.xxx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27784" y="3981152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34342" y="3711178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</a:rPr>
              <a:t>8</a:t>
            </a:r>
            <a:r>
              <a:rPr lang="en-US" sz="900" b="1" dirty="0" smtClean="0">
                <a:solidFill>
                  <a:srgbClr val="000000"/>
                </a:solidFill>
              </a:rPr>
              <a:t>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51920" y="3981152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30486" y="3711178"/>
            <a:ext cx="151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</a:rPr>
              <a:t>9</a:t>
            </a:r>
            <a:r>
              <a:rPr lang="en-US" sz="900" b="1" dirty="0" smtClean="0">
                <a:solidFill>
                  <a:srgbClr val="000000"/>
                </a:solidFill>
              </a:rPr>
              <a:t>.xxx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30486" y="3986510"/>
            <a:ext cx="1307430" cy="507831"/>
          </a:xfrm>
          <a:prstGeom prst="rect">
            <a:avLst/>
          </a:prstGeom>
          <a:noFill/>
        </p:spPr>
        <p:txBody>
          <a:bodyPr wrap="square" lIns="3600" rIns="3600" rtlCol="0">
            <a:spAutoFit/>
          </a:bodyPr>
          <a:lstStyle/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</a:p>
          <a:p>
            <a:pPr marL="85725" indent="-85725">
              <a:buClr>
                <a:srgbClr val="0066A1"/>
              </a:buClr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</a:rPr>
              <a:t>xxx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73460" y="4606910"/>
            <a:ext cx="2735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0066A1"/>
                </a:solidFill>
              </a:rPr>
              <a:t>Which types of users?</a:t>
            </a:r>
          </a:p>
          <a:p>
            <a:pPr algn="r"/>
            <a:r>
              <a:rPr lang="en-US" sz="1400" b="1" dirty="0" smtClean="0">
                <a:solidFill>
                  <a:srgbClr val="FF6319"/>
                </a:solidFill>
              </a:rPr>
              <a:t>Which types of products?</a:t>
            </a:r>
            <a:endParaRPr lang="th-TH" sz="1400" b="1" dirty="0">
              <a:solidFill>
                <a:srgbClr val="FF63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3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Image result for busine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1" r="11936"/>
          <a:stretch/>
        </p:blipFill>
        <p:spPr bwMode="auto">
          <a:xfrm>
            <a:off x="0" y="0"/>
            <a:ext cx="4572000" cy="514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16016" y="721856"/>
            <a:ext cx="417646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000000"/>
                </a:solidFill>
              </a:rPr>
              <a:t>What are the pain points in the market?</a:t>
            </a:r>
          </a:p>
          <a:p>
            <a:pPr marL="266700" indent="-266700"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000000"/>
              </a:solidFill>
            </a:endParaRPr>
          </a:p>
          <a:p>
            <a:pPr marL="266700" indent="-2667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</a:rPr>
              <a:t>What do you offer? And how it is solve the market plan?</a:t>
            </a:r>
          </a:p>
          <a:p>
            <a:pPr marL="266700"/>
            <a:endParaRPr lang="en-US" sz="1600" dirty="0" smtClean="0">
              <a:solidFill>
                <a:srgbClr val="000000"/>
              </a:solidFill>
            </a:endParaRPr>
          </a:p>
          <a:p>
            <a:pPr marL="266700" indent="-26670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000000"/>
                </a:solidFill>
              </a:rPr>
              <a:t>Identify </a:t>
            </a:r>
            <a:r>
              <a:rPr lang="en-US" sz="1600" dirty="0">
                <a:solidFill>
                  <a:srgbClr val="000000"/>
                </a:solidFill>
              </a:rPr>
              <a:t>all the critical parties in a multi-sided </a:t>
            </a:r>
            <a:r>
              <a:rPr lang="en-US" sz="1600" dirty="0" smtClean="0">
                <a:solidFill>
                  <a:srgbClr val="000000"/>
                </a:solidFill>
              </a:rPr>
              <a:t>platform</a:t>
            </a:r>
          </a:p>
          <a:p>
            <a:pPr marL="266700" indent="-266700"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266700" indent="-26670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000000"/>
                </a:solidFill>
              </a:rPr>
              <a:t>Analyze </a:t>
            </a:r>
            <a:r>
              <a:rPr lang="en-US" sz="1600" dirty="0">
                <a:solidFill>
                  <a:srgbClr val="000000"/>
                </a:solidFill>
              </a:rPr>
              <a:t>where value creation and exchange takes </a:t>
            </a:r>
            <a:r>
              <a:rPr lang="en-US" sz="1600" dirty="0" smtClean="0">
                <a:solidFill>
                  <a:srgbClr val="000000"/>
                </a:solidFill>
              </a:rPr>
              <a:t>place among </a:t>
            </a:r>
            <a:r>
              <a:rPr lang="en-US" sz="1600" dirty="0">
                <a:solidFill>
                  <a:srgbClr val="000000"/>
                </a:solidFill>
              </a:rPr>
              <a:t>different customers, and with the platform business itself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36" y="0"/>
            <a:ext cx="4572000" cy="5148308"/>
          </a:xfrm>
          <a:prstGeom prst="rect">
            <a:avLst/>
          </a:prstGeom>
          <a:solidFill>
            <a:srgbClr val="000000">
              <a:alpha val="8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dirty="0">
              <a:solidFill>
                <a:srgbClr val="FFFFFF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1423763" y="4168120"/>
            <a:ext cx="6244581" cy="707886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3762" y="4240243"/>
            <a:ext cx="6532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Pain Points &amp; Business Model</a:t>
            </a:r>
            <a:endParaRPr lang="th-TH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02113"/>
              </p:ext>
            </p:extLst>
          </p:nvPr>
        </p:nvGraphicFramePr>
        <p:xfrm>
          <a:off x="215900" y="987574"/>
          <a:ext cx="8676580" cy="291877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07828"/>
                <a:gridCol w="6768752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</a:t>
                      </a:r>
                      <a:endParaRPr lang="th-TH" sz="12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Pain Points | Needs</a:t>
                      </a:r>
                      <a:endParaRPr lang="th-TH" sz="12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196"/>
                      </a:schemeClr>
                    </a:solidFill>
                  </a:tcPr>
                </a:tc>
              </a:tr>
              <a:tr h="7655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Freelancers</a:t>
                      </a:r>
                      <a:endParaRPr lang="th-TH" sz="1200" b="1" kern="1200" dirty="0">
                        <a:solidFill>
                          <a:schemeClr val="accent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Hard to find jobs 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 not have jobs consistently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 not get payment after solution delivery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xxx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602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xx</a:t>
                      </a:r>
                      <a:endParaRPr lang="th-TH" sz="1200" b="1" kern="120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th-TH" sz="12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6025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xx</a:t>
                      </a:r>
                      <a:endParaRPr lang="th-TH" sz="1200" b="1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th-TH" sz="12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6025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xx</a:t>
                      </a:r>
                      <a:endParaRPr lang="th-TH" sz="1200" b="1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th-TH" sz="12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itle 3"/>
          <p:cNvSpPr txBox="1">
            <a:spLocks/>
          </p:cNvSpPr>
          <p:nvPr/>
        </p:nvSpPr>
        <p:spPr>
          <a:xfrm>
            <a:off x="254588" y="492582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z="1600" b="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What are their pain points or their needs? How can the platform help them?</a:t>
            </a:r>
            <a:endParaRPr lang="th-TH" sz="1600" b="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Users’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630631"/>
              </p:ext>
            </p:extLst>
          </p:nvPr>
        </p:nvGraphicFramePr>
        <p:xfrm>
          <a:off x="374648" y="686756"/>
          <a:ext cx="8589840" cy="39706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7120"/>
                <a:gridCol w="1227120"/>
                <a:gridCol w="1227120"/>
                <a:gridCol w="1227120"/>
                <a:gridCol w="1227120"/>
                <a:gridCol w="1227120"/>
                <a:gridCol w="1227120"/>
              </a:tblGrid>
              <a:tr h="73286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Customers</a:t>
                      </a:r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Value received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from other customers</a:t>
                      </a:r>
                    </a:p>
                    <a:p>
                      <a:pPr algn="ctr"/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- $ in bold</a:t>
                      </a:r>
                      <a:endParaRPr lang="th-TH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Value received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from  platform</a:t>
                      </a:r>
                    </a:p>
                    <a:p>
                      <a:pPr algn="ctr"/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- $ in bold</a:t>
                      </a:r>
                      <a:endParaRPr lang="th-TH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Value provided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to  other customers</a:t>
                      </a:r>
                    </a:p>
                    <a:p>
                      <a:pPr algn="ctr"/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- $ in bold</a:t>
                      </a:r>
                      <a:endParaRPr lang="th-TH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Value provided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to  platform</a:t>
                      </a:r>
                    </a:p>
                    <a:p>
                      <a:pPr algn="ctr"/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- $ in bold</a:t>
                      </a:r>
                      <a:endParaRPr lang="th-TH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Customers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they attract</a:t>
                      </a:r>
                      <a:endParaRPr lang="th-TH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Profile</a:t>
                      </a:r>
                      <a:endParaRPr lang="th-TH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196"/>
                      </a:schemeClr>
                    </a:solidFill>
                  </a:tcPr>
                </a:tc>
              </a:tr>
              <a:tr h="8094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endParaRPr lang="th-TH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8094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endParaRPr lang="th-TH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8094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endParaRPr lang="th-TH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8094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endParaRPr lang="th-TH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Platform Business Model Analysis</a:t>
            </a:r>
            <a:endParaRPr lang="th-T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Model Map</a:t>
            </a:r>
            <a:endParaRPr lang="th-T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 rot="5400000">
            <a:off x="6314646" y="3665602"/>
            <a:ext cx="925705" cy="261469"/>
            <a:chOff x="5292080" y="2606346"/>
            <a:chExt cx="1853454" cy="469460"/>
          </a:xfrm>
        </p:grpSpPr>
        <p:grpSp>
          <p:nvGrpSpPr>
            <p:cNvPr id="73" name="Group 72"/>
            <p:cNvGrpSpPr/>
            <p:nvPr/>
          </p:nvGrpSpPr>
          <p:grpSpPr>
            <a:xfrm>
              <a:off x="5292080" y="2606346"/>
              <a:ext cx="1853454" cy="152400"/>
              <a:chOff x="5292080" y="2606346"/>
              <a:chExt cx="1853454" cy="1524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5292080" y="2756416"/>
                <a:ext cx="1843180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878146" y="2606346"/>
                <a:ext cx="267388" cy="15240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 rot="10800000">
              <a:off x="5292080" y="2911222"/>
              <a:ext cx="1843180" cy="164584"/>
              <a:chOff x="5292080" y="2591832"/>
              <a:chExt cx="1843180" cy="164584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5292080" y="2756416"/>
                <a:ext cx="1843180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862970" y="2591832"/>
                <a:ext cx="267388" cy="15240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Group 85"/>
          <p:cNvGrpSpPr/>
          <p:nvPr/>
        </p:nvGrpSpPr>
        <p:grpSpPr>
          <a:xfrm>
            <a:off x="7160047" y="4045330"/>
            <a:ext cx="988652" cy="163578"/>
            <a:chOff x="5292080" y="2606346"/>
            <a:chExt cx="1853454" cy="469460"/>
          </a:xfrm>
        </p:grpSpPr>
        <p:grpSp>
          <p:nvGrpSpPr>
            <p:cNvPr id="87" name="Group 86"/>
            <p:cNvGrpSpPr/>
            <p:nvPr/>
          </p:nvGrpSpPr>
          <p:grpSpPr>
            <a:xfrm>
              <a:off x="5292080" y="2606346"/>
              <a:ext cx="1853454" cy="152400"/>
              <a:chOff x="5292080" y="2606346"/>
              <a:chExt cx="1853454" cy="152400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5292080" y="2756416"/>
                <a:ext cx="1843180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878146" y="2606346"/>
                <a:ext cx="267388" cy="15240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 rot="10800000">
              <a:off x="5292080" y="2911222"/>
              <a:ext cx="1843180" cy="164584"/>
              <a:chOff x="5292080" y="2591832"/>
              <a:chExt cx="1843180" cy="164584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5292080" y="2756416"/>
                <a:ext cx="1843180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862970" y="2591832"/>
                <a:ext cx="267388" cy="15240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6" name="Picture 2" descr="C:\Users\A645769\Downloads\dollar-symbol (1)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75" y="3589469"/>
            <a:ext cx="680118" cy="68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11401" y="1451023"/>
            <a:ext cx="1175657" cy="1175657"/>
            <a:chOff x="5412184" y="551541"/>
            <a:chExt cx="1175657" cy="1175657"/>
          </a:xfrm>
        </p:grpSpPr>
        <p:sp>
          <p:nvSpPr>
            <p:cNvPr id="2" name="Oval 1"/>
            <p:cNvSpPr/>
            <p:nvPr/>
          </p:nvSpPr>
          <p:spPr>
            <a:xfrm>
              <a:off x="5412184" y="551541"/>
              <a:ext cx="1175657" cy="1175657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rgbClr val="FFFFFF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412185" y="954703"/>
              <a:ext cx="1175656" cy="3693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100" dirty="0">
                  <a:solidFill>
                    <a:srgbClr val="000000"/>
                  </a:solidFill>
                </a:rPr>
                <a:t>xxx</a:t>
              </a:r>
              <a:endParaRPr lang="th-TH" sz="11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50405" y="1419622"/>
            <a:ext cx="1175657" cy="1175657"/>
            <a:chOff x="5412184" y="551541"/>
            <a:chExt cx="1175657" cy="1175657"/>
          </a:xfrm>
        </p:grpSpPr>
        <p:sp>
          <p:nvSpPr>
            <p:cNvPr id="44" name="Diamond 43"/>
            <p:cNvSpPr/>
            <p:nvPr/>
          </p:nvSpPr>
          <p:spPr>
            <a:xfrm>
              <a:off x="5412184" y="551541"/>
              <a:ext cx="1175657" cy="1175657"/>
            </a:xfrm>
            <a:prstGeom prst="diamond">
              <a:avLst/>
            </a:prstGeom>
            <a:noFill/>
            <a:ln w="127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rgbClr val="FFFF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33977" y="954703"/>
              <a:ext cx="1153863" cy="3693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>
                  <a:solidFill>
                    <a:srgbClr val="000000"/>
                  </a:solidFill>
                </a:rPr>
                <a:t>xxx</a:t>
              </a:r>
              <a:endParaRPr lang="th-TH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567775" y="1550888"/>
            <a:ext cx="892657" cy="892657"/>
            <a:chOff x="5412184" y="551541"/>
            <a:chExt cx="892657" cy="892657"/>
          </a:xfrm>
        </p:grpSpPr>
        <p:sp>
          <p:nvSpPr>
            <p:cNvPr id="47" name="Flowchart: Process 46"/>
            <p:cNvSpPr/>
            <p:nvPr/>
          </p:nvSpPr>
          <p:spPr>
            <a:xfrm>
              <a:off x="5412184" y="551541"/>
              <a:ext cx="892657" cy="892657"/>
            </a:xfrm>
            <a:prstGeom prst="flowChartProcess">
              <a:avLst/>
            </a:prstGeom>
            <a:noFill/>
            <a:ln w="127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rgbClr val="FFFFFF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1321" y="813203"/>
              <a:ext cx="883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xxx</a:t>
              </a:r>
              <a:endParaRPr lang="th-TH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9" name="Isosceles Triangle 48"/>
          <p:cNvSpPr/>
          <p:nvPr/>
        </p:nvSpPr>
        <p:spPr>
          <a:xfrm rot="2763193">
            <a:off x="6748013" y="1417056"/>
            <a:ext cx="173568" cy="34864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400">
              <a:solidFill>
                <a:srgbClr val="FFFFFF"/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>
            <a:off x="7908830" y="1219201"/>
            <a:ext cx="181995" cy="3431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400">
              <a:solidFill>
                <a:srgbClr val="FFFFFF"/>
              </a:solidFill>
            </a:endParaRPr>
          </a:p>
        </p:txBody>
      </p:sp>
      <p:sp>
        <p:nvSpPr>
          <p:cNvPr id="51" name="Isosceles Triangle 50"/>
          <p:cNvSpPr/>
          <p:nvPr/>
        </p:nvSpPr>
        <p:spPr>
          <a:xfrm rot="18963193">
            <a:off x="5909546" y="1452488"/>
            <a:ext cx="173568" cy="34864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400">
              <a:solidFill>
                <a:srgbClr val="FFFFFF"/>
              </a:solidFill>
            </a:endParaRPr>
          </a:p>
        </p:txBody>
      </p:sp>
      <p:sp>
        <p:nvSpPr>
          <p:cNvPr id="52" name="Isosceles Triangle 51"/>
          <p:cNvSpPr/>
          <p:nvPr/>
        </p:nvSpPr>
        <p:spPr>
          <a:xfrm rot="5400000">
            <a:off x="8541010" y="1802933"/>
            <a:ext cx="181995" cy="3431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400">
              <a:solidFill>
                <a:srgbClr val="FFFFFF"/>
              </a:solidFill>
            </a:endParaRPr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305202" y="1773338"/>
            <a:ext cx="181995" cy="3431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400">
              <a:solidFill>
                <a:srgbClr val="FFFFFF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128362" y="1550887"/>
            <a:ext cx="892657" cy="892657"/>
            <a:chOff x="5412184" y="551541"/>
            <a:chExt cx="892657" cy="892657"/>
          </a:xfrm>
        </p:grpSpPr>
        <p:sp>
          <p:nvSpPr>
            <p:cNvPr id="55" name="Flowchart: Process 54"/>
            <p:cNvSpPr/>
            <p:nvPr/>
          </p:nvSpPr>
          <p:spPr>
            <a:xfrm>
              <a:off x="5412184" y="551541"/>
              <a:ext cx="892657" cy="892657"/>
            </a:xfrm>
            <a:prstGeom prst="flowChartProcess">
              <a:avLst/>
            </a:prstGeom>
            <a:noFill/>
            <a:ln w="127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rgbClr val="FFFFFF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21321" y="813203"/>
              <a:ext cx="883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xxx</a:t>
              </a:r>
              <a:endParaRPr lang="th-TH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13213" y="1441074"/>
            <a:ext cx="1192678" cy="1175657"/>
            <a:chOff x="2413213" y="1441074"/>
            <a:chExt cx="1192678" cy="1175657"/>
          </a:xfrm>
        </p:grpSpPr>
        <p:sp>
          <p:nvSpPr>
            <p:cNvPr id="58" name="Diamond 57"/>
            <p:cNvSpPr/>
            <p:nvPr/>
          </p:nvSpPr>
          <p:spPr>
            <a:xfrm>
              <a:off x="2430234" y="1441074"/>
              <a:ext cx="1175657" cy="1175657"/>
            </a:xfrm>
            <a:prstGeom prst="diamond">
              <a:avLst/>
            </a:prstGeom>
            <a:noFill/>
            <a:ln w="127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rgbClr val="FFFFFF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13213" y="1827262"/>
              <a:ext cx="1153863" cy="36933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>
                  <a:solidFill>
                    <a:srgbClr val="000000"/>
                  </a:solidFill>
                </a:rPr>
                <a:t>xxx</a:t>
              </a:r>
              <a:endParaRPr lang="th-TH" sz="12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5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6" t="-7" r="25677" b="7"/>
          <a:stretch/>
        </p:blipFill>
        <p:spPr bwMode="auto">
          <a:xfrm>
            <a:off x="0" y="-19050"/>
            <a:ext cx="4546054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6016" y="721856"/>
            <a:ext cx="417646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To be successful in platform economy, it is crucial to ramp up users from both sides – customers and </a:t>
            </a:r>
            <a:r>
              <a:rPr lang="en-US" sz="1600" dirty="0" smtClean="0">
                <a:solidFill>
                  <a:srgbClr val="000000"/>
                </a:solidFill>
              </a:rPr>
              <a:t>freelancers </a:t>
            </a:r>
            <a:r>
              <a:rPr lang="en-US" sz="1600" dirty="0">
                <a:solidFill>
                  <a:srgbClr val="000000"/>
                </a:solidFill>
              </a:rPr>
              <a:t>in the first </a:t>
            </a:r>
            <a:r>
              <a:rPr lang="en-US" sz="1600" dirty="0" smtClean="0">
                <a:solidFill>
                  <a:srgbClr val="000000"/>
                </a:solidFill>
              </a:rPr>
              <a:t>6-12 months. 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000000"/>
                </a:solidFill>
              </a:rPr>
              <a:t>What strategy would help </a:t>
            </a:r>
            <a:r>
              <a:rPr lang="en-US" sz="1600" dirty="0">
                <a:solidFill>
                  <a:srgbClr val="000000"/>
                </a:solidFill>
              </a:rPr>
              <a:t>to increase </a:t>
            </a:r>
            <a:r>
              <a:rPr lang="en-US" sz="1600" dirty="0" smtClean="0">
                <a:solidFill>
                  <a:srgbClr val="000000"/>
                </a:solidFill>
              </a:rPr>
              <a:t>the engagement of freelancers </a:t>
            </a:r>
            <a:r>
              <a:rPr lang="en-US" sz="1600" dirty="0">
                <a:solidFill>
                  <a:srgbClr val="000000"/>
                </a:solidFill>
              </a:rPr>
              <a:t>and business owners in the initial </a:t>
            </a:r>
            <a:r>
              <a:rPr lang="en-US" sz="1600" dirty="0" smtClean="0">
                <a:solidFill>
                  <a:srgbClr val="000000"/>
                </a:solidFill>
              </a:rPr>
              <a:t>stage?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000000"/>
                </a:solidFill>
              </a:rPr>
              <a:t>And </a:t>
            </a:r>
            <a:r>
              <a:rPr lang="en-US" sz="1600" dirty="0">
                <a:solidFill>
                  <a:srgbClr val="000000"/>
                </a:solidFill>
              </a:rPr>
              <a:t>how to maintain them?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36" y="-25400"/>
            <a:ext cx="4572000" cy="5184254"/>
          </a:xfrm>
          <a:prstGeom prst="rect">
            <a:avLst/>
          </a:prstGeom>
          <a:solidFill>
            <a:srgbClr val="000000">
              <a:alpha val="8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dirty="0">
              <a:solidFill>
                <a:srgbClr val="FFFFFF"/>
              </a:solidFill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1423763" y="4168120"/>
            <a:ext cx="6244581" cy="707886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4239720"/>
            <a:ext cx="5379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rgbClr val="FFFFFF"/>
                </a:solidFill>
              </a:rPr>
              <a:t>Go-to-Market Strategy</a:t>
            </a:r>
            <a:endParaRPr lang="th-TH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3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Go-to-Market Strategy (1)</a:t>
            </a:r>
            <a:endParaRPr lang="th-TH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254588" y="479326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z="1600" b="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How to reach and recruit users?</a:t>
            </a:r>
            <a:endParaRPr lang="th-TH" sz="1600" b="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387864"/>
              </p:ext>
            </p:extLst>
          </p:nvPr>
        </p:nvGraphicFramePr>
        <p:xfrm>
          <a:off x="215900" y="987574"/>
          <a:ext cx="8786688" cy="356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75780"/>
                <a:gridCol w="4968552"/>
                <a:gridCol w="2342356"/>
              </a:tblGrid>
              <a:tr h="1482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Who?</a:t>
                      </a:r>
                      <a:endParaRPr lang="th-TH" sz="1200" b="1" kern="120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What activities or campaigns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? How? Where?</a:t>
                      </a:r>
                      <a:endParaRPr lang="th-TH" sz="12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Why select this?</a:t>
                      </a:r>
                      <a:endParaRPr lang="th-TH" sz="12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196"/>
                      </a:schemeClr>
                    </a:solidFill>
                  </a:tcPr>
                </a:tc>
              </a:tr>
              <a:tr h="19131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Business Owner</a:t>
                      </a:r>
                      <a:endParaRPr lang="th-TH" sz="1200" b="1" dirty="0">
                        <a:solidFill>
                          <a:schemeClr val="accent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 smtClean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Advisement</a:t>
                      </a:r>
                      <a:r>
                        <a:rPr lang="en-US" sz="1200" b="0" baseline="0" dirty="0" smtClean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in business expo</a:t>
                      </a:r>
                      <a:endParaRPr lang="th-TH" sz="1200" b="0" dirty="0">
                        <a:solidFill>
                          <a:schemeClr val="accent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19131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Freelancers</a:t>
                      </a:r>
                      <a:endParaRPr lang="th-TH" sz="1200" b="1" dirty="0">
                        <a:solidFill>
                          <a:schemeClr val="accent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 smtClean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Recruitment booth </a:t>
                      </a:r>
                      <a:r>
                        <a:rPr lang="en-US" sz="1200" b="0" baseline="0" dirty="0" smtClean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at campus’ job fair </a:t>
                      </a:r>
                      <a:endParaRPr lang="th-TH" sz="1200" b="0" dirty="0">
                        <a:solidFill>
                          <a:schemeClr val="accent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191315">
                <a:tc>
                  <a:txBody>
                    <a:bodyPr/>
                    <a:lstStyle/>
                    <a:p>
                      <a:endParaRPr lang="th-TH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th-TH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191315">
                <a:tc>
                  <a:txBody>
                    <a:bodyPr/>
                    <a:lstStyle/>
                    <a:p>
                      <a:endParaRPr lang="th-TH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th-TH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191315">
                <a:tc>
                  <a:txBody>
                    <a:bodyPr/>
                    <a:lstStyle/>
                    <a:p>
                      <a:endParaRPr lang="th-TH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th-TH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191315">
                <a:tc>
                  <a:txBody>
                    <a:bodyPr/>
                    <a:lstStyle/>
                    <a:p>
                      <a:endParaRPr lang="th-TH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th-TH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191315">
                <a:tc>
                  <a:txBody>
                    <a:bodyPr/>
                    <a:lstStyle/>
                    <a:p>
                      <a:endParaRPr lang="th-TH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th-TH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191315">
                <a:tc>
                  <a:txBody>
                    <a:bodyPr/>
                    <a:lstStyle/>
                    <a:p>
                      <a:endParaRPr lang="th-TH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>
                        <a:buFont typeface="Wingdings" panose="05000000000000000000" pitchFamily="2" charset="2"/>
                        <a:buChar char="§"/>
                      </a:pPr>
                      <a:endParaRPr lang="th-TH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191315">
                <a:tc>
                  <a:txBody>
                    <a:bodyPr/>
                    <a:lstStyle/>
                    <a:p>
                      <a:endParaRPr lang="th-TH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th-TH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191315">
                <a:tc>
                  <a:txBody>
                    <a:bodyPr/>
                    <a:lstStyle/>
                    <a:p>
                      <a:endParaRPr lang="th-TH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th-TH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191315">
                <a:tc>
                  <a:txBody>
                    <a:bodyPr/>
                    <a:lstStyle/>
                    <a:p>
                      <a:endParaRPr lang="th-TH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th-TH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191315">
                <a:tc>
                  <a:txBody>
                    <a:bodyPr/>
                    <a:lstStyle/>
                    <a:p>
                      <a:endParaRPr lang="th-TH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th-TH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191315">
                <a:tc>
                  <a:txBody>
                    <a:bodyPr/>
                    <a:lstStyle/>
                    <a:p>
                      <a:endParaRPr lang="th-TH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th-TH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191315">
                <a:tc>
                  <a:txBody>
                    <a:bodyPr/>
                    <a:lstStyle/>
                    <a:p>
                      <a:endParaRPr lang="th-TH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th-TH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8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 descr="Image result for pay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 r="35911"/>
          <a:stretch/>
        </p:blipFill>
        <p:spPr bwMode="auto">
          <a:xfrm>
            <a:off x="0" y="0"/>
            <a:ext cx="4575836" cy="518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6016" y="721856"/>
            <a:ext cx="41764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000000"/>
                </a:solidFill>
              </a:rPr>
              <a:t>Which type of revenue model will you recommend?</a:t>
            </a:r>
          </a:p>
          <a:p>
            <a:pPr marL="533400" indent="-26670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000000"/>
                </a:solidFill>
              </a:rPr>
              <a:t>What to charge?</a:t>
            </a:r>
          </a:p>
          <a:p>
            <a:pPr marL="533400" indent="-26670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000000"/>
                </a:solidFill>
              </a:rPr>
              <a:t>How to charge? How much?</a:t>
            </a:r>
          </a:p>
          <a:p>
            <a:pPr marL="533400" indent="-26670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000000"/>
                </a:solidFill>
              </a:rPr>
              <a:t>Who to charge?</a:t>
            </a:r>
          </a:p>
          <a:p>
            <a:pPr marL="533400" indent="-26670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000000"/>
                </a:solidFill>
              </a:rPr>
              <a:t>When to collect?</a:t>
            </a:r>
          </a:p>
          <a:p>
            <a:pPr marL="533400" indent="-26670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000000"/>
                </a:solidFill>
              </a:rPr>
              <a:t>AND Why you recommend this revenue model? Do you think the payer will pay for it?</a:t>
            </a:r>
            <a:endParaRPr lang="en-US" sz="1600" dirty="0">
              <a:solidFill>
                <a:srgbClr val="000000"/>
              </a:solidFill>
            </a:endParaRPr>
          </a:p>
          <a:p>
            <a:pPr marL="266700" indent="-26670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000000"/>
                </a:solidFill>
              </a:rPr>
              <a:t>Consider different products, different membership types, and so on.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36" y="0"/>
            <a:ext cx="4572000" cy="5184254"/>
          </a:xfrm>
          <a:prstGeom prst="rect">
            <a:avLst/>
          </a:prstGeom>
          <a:solidFill>
            <a:srgbClr val="000000">
              <a:alpha val="8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dirty="0">
              <a:solidFill>
                <a:srgbClr val="FFFFFF"/>
              </a:solidFill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1423763" y="4168120"/>
            <a:ext cx="6244581" cy="707886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3762" y="4231180"/>
            <a:ext cx="3676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</a:rPr>
              <a:t>Revenue Model</a:t>
            </a:r>
            <a:endParaRPr lang="th-TH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9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22422"/>
              </p:ext>
            </p:extLst>
          </p:nvPr>
        </p:nvGraphicFramePr>
        <p:xfrm>
          <a:off x="215900" y="987575"/>
          <a:ext cx="8676580" cy="354523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4707"/>
                <a:gridCol w="1775468"/>
                <a:gridCol w="1775468"/>
                <a:gridCol w="3550937"/>
              </a:tblGrid>
              <a:tr h="2881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Types of revenue</a:t>
                      </a:r>
                      <a:endParaRPr lang="th-TH" sz="1200" b="1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Who to charge?</a:t>
                      </a:r>
                      <a:endParaRPr lang="th-TH" sz="1200" b="1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When to charge?</a:t>
                      </a:r>
                      <a:endParaRPr lang="th-TH" sz="1200" b="1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Explain why?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[Why do you choose this? Why would they will pay?]</a:t>
                      </a:r>
                      <a:endParaRPr lang="th-TH" sz="11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196"/>
                      </a:schemeClr>
                    </a:solidFill>
                  </a:tcPr>
                </a:tc>
              </a:tr>
              <a:tr h="3780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Matching</a:t>
                      </a:r>
                      <a:r>
                        <a:rPr lang="en-US" sz="1200" b="1" kern="1200" baseline="0" dirty="0" smtClean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Fee</a:t>
                      </a:r>
                      <a:endParaRPr lang="th-TH" sz="1200" b="1" kern="1200" dirty="0">
                        <a:solidFill>
                          <a:schemeClr val="accent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Business</a:t>
                      </a:r>
                      <a:r>
                        <a:rPr lang="en-US" sz="1200" b="0" baseline="0" dirty="0" smtClean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owner</a:t>
                      </a:r>
                      <a:endParaRPr lang="th-TH" sz="1200" b="0" dirty="0">
                        <a:solidFill>
                          <a:schemeClr val="accent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After project</a:t>
                      </a:r>
                      <a:r>
                        <a:rPr lang="en-US" sz="1200" b="0" baseline="0" dirty="0" smtClean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confirmation</a:t>
                      </a:r>
                      <a:endParaRPr lang="th-TH" sz="1200" b="0" dirty="0">
                        <a:solidFill>
                          <a:schemeClr val="accent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Matching fee is counted towards services</a:t>
                      </a:r>
                      <a:r>
                        <a:rPr lang="en-US" sz="1200" b="0" baseline="0" dirty="0" smtClean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supplied by Star cruise platform</a:t>
                      </a:r>
                      <a:endParaRPr lang="th-TH" sz="1200" b="0" dirty="0">
                        <a:solidFill>
                          <a:schemeClr val="accent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3780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xx</a:t>
                      </a:r>
                      <a:endParaRPr lang="th-TH" sz="1200" b="1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3780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xx</a:t>
                      </a:r>
                      <a:endParaRPr lang="th-TH" sz="1200" b="1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3780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xx</a:t>
                      </a:r>
                      <a:endParaRPr lang="th-TH" sz="1200" b="1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3780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xx</a:t>
                      </a:r>
                      <a:endParaRPr lang="th-TH" sz="1200" b="1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3780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xx</a:t>
                      </a:r>
                      <a:endParaRPr lang="th-TH" sz="1200" b="1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3780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xx</a:t>
                      </a:r>
                      <a:endParaRPr lang="th-TH" sz="1200" b="1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  <a:tr h="3780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xx</a:t>
                      </a:r>
                      <a:endParaRPr lang="th-TH" sz="1200" b="1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3019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Model</a:t>
            </a:r>
            <a:endParaRPr lang="th-TH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54588" y="479326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z="1600" b="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How do we gain revenue?</a:t>
            </a:r>
            <a:endParaRPr lang="th-TH" sz="1600" b="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5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os v4.0">
  <a:themeElements>
    <a:clrScheme name="Custom 8">
      <a:dk1>
        <a:srgbClr val="000000"/>
      </a:dk1>
      <a:lt1>
        <a:srgbClr val="FFFFFF"/>
      </a:lt1>
      <a:dk2>
        <a:srgbClr val="FFFFFF"/>
      </a:dk2>
      <a:lt2>
        <a:srgbClr val="83C9C3"/>
      </a:lt2>
      <a:accent1>
        <a:srgbClr val="0066A1"/>
      </a:accent1>
      <a:accent2>
        <a:srgbClr val="00B2A9"/>
      </a:accent2>
      <a:accent3>
        <a:srgbClr val="A626AA"/>
      </a:accent3>
      <a:accent4>
        <a:srgbClr val="6639B7"/>
      </a:accent4>
      <a:accent5>
        <a:srgbClr val="FF6319"/>
      </a:accent5>
      <a:accent6>
        <a:srgbClr val="C00000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accent2"/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684</Words>
  <Application>Microsoft Office PowerPoint</Application>
  <PresentationFormat>On-screen Show (16:9)</PresentationFormat>
  <Paragraphs>260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Atos v4.0</vt:lpstr>
      <vt:lpstr>Hackathon #1 : Business Plan</vt:lpstr>
      <vt:lpstr>PowerPoint Presentation</vt:lpstr>
      <vt:lpstr>Users’ needs</vt:lpstr>
      <vt:lpstr>Platform Business Model Analysis</vt:lpstr>
      <vt:lpstr>Business Model Map</vt:lpstr>
      <vt:lpstr>PowerPoint Presentation</vt:lpstr>
      <vt:lpstr>Go-to-Market Strategy (1)</vt:lpstr>
      <vt:lpstr>PowerPoint Presentation</vt:lpstr>
      <vt:lpstr>Revenue Model</vt:lpstr>
      <vt:lpstr>PowerPoint Presentation</vt:lpstr>
      <vt:lpstr>#1 Registration &amp; profile verification</vt:lpstr>
      <vt:lpstr>#2 Job Matching | Multiple-party Job</vt:lpstr>
      <vt:lpstr>#3 Delivery Process | Quality Assurance | Payment  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A645769</dc:creator>
  <cp:lastModifiedBy>Kunnitipach, Kullarass</cp:lastModifiedBy>
  <cp:revision>1177</cp:revision>
  <dcterms:created xsi:type="dcterms:W3CDTF">2016-04-04T15:49:24Z</dcterms:created>
  <dcterms:modified xsi:type="dcterms:W3CDTF">2018-03-23T11:11:59Z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dd-mm-yyyy</vt:lpwstr>
  </property>
  <property fmtid="{D5CDD505-2E9C-101B-9397-08002B2CF9AE}" pid="3" name="Author">
    <vt:lpwstr/>
  </property>
  <property fmtid="{D5CDD505-2E9C-101B-9397-08002B2CF9AE}" pid="4" name="GBU">
    <vt:lpwstr/>
  </property>
  <property fmtid="{D5CDD505-2E9C-101B-9397-08002B2CF9AE}" pid="5" name="Division">
    <vt:lpwstr/>
  </property>
  <property fmtid="{D5CDD505-2E9C-101B-9397-08002B2CF9AE}" pid="6" name="Department">
    <vt:lpwstr/>
  </property>
  <property fmtid="{D5CDD505-2E9C-101B-9397-08002B2CF9AE}" pid="7" name="Classification">
    <vt:lpwstr>© Atos - For internal use</vt:lpwstr>
  </property>
  <property fmtid="{D5CDD505-2E9C-101B-9397-08002B2CF9AE}" pid="8" name="_NewReviewCycle">
    <vt:lpwstr/>
  </property>
</Properties>
</file>