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12" type="sldNum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Atos, the Atos logo, Atos Codex, Atos Consulting, Atos Worldgrid, Bull, Canopy, equensWorldline, Unify, Worldline and Zero Email are registered trademarks of the Atos group. September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29786" y="131882"/>
            <a:ext cx="1354139" cy="4429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40300" y="4744601"/>
            <a:ext cx="443268" cy="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2" type="sldNum"/>
          </p:nvPr>
        </p:nvSpPr>
        <p:spPr>
          <a:xfrm>
            <a:off x="240300" y="4744601"/>
            <a:ext cx="443268" cy="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mbla"/>
              <a:buChar char="▶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0200" lvl="1" marL="9144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3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sian young business man" id="19" name="Shape 19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107504" y="2931791"/>
            <a:ext cx="8931348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Hackathon #2 : Solution Development</a:t>
            </a:r>
            <a:endParaRPr b="1" i="0" sz="3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224996" y="3588927"/>
            <a:ext cx="8748000" cy="56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Team #</a:t>
            </a:r>
            <a:r>
              <a:rPr b="1" lang="en-US" sz="3200">
                <a:solidFill>
                  <a:srgbClr val="FF6319"/>
                </a:solidFill>
                <a:latin typeface="Verdana"/>
                <a:ea typeface="Verdana"/>
                <a:cs typeface="Verdana"/>
                <a:sym typeface="Verdana"/>
              </a:rPr>
              <a:t>18</a:t>
            </a:r>
            <a:r>
              <a:rPr b="1" lang="en-US" sz="3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1" lang="en-US" sz="32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3200">
                <a:solidFill>
                  <a:srgbClr val="FF6319"/>
                </a:solidFill>
                <a:latin typeface="Verdana"/>
                <a:ea typeface="Verdana"/>
                <a:cs typeface="Verdana"/>
                <a:sym typeface="Verdana"/>
              </a:rPr>
              <a:t>MaewPim (แมวพิมพ์)</a:t>
            </a:r>
            <a:endParaRPr b="1" sz="3200" u="none">
              <a:solidFill>
                <a:srgbClr val="FF631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309013" y="1225631"/>
            <a:ext cx="839524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631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8000">
                <a:solidFill>
                  <a:srgbClr val="FF6319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r>
              <a:rPr lang="en-US" sz="8000">
                <a:solidFill>
                  <a:srgbClr val="FFFF47"/>
                </a:solidFill>
                <a:latin typeface="Arial"/>
                <a:ea typeface="Arial"/>
                <a:cs typeface="Arial"/>
                <a:sym typeface="Arial"/>
              </a:rPr>
              <a:t>athon</a:t>
            </a:r>
            <a:r>
              <a:rPr lang="en-US" sz="8000">
                <a:solidFill>
                  <a:srgbClr val="00B2A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sz="8000">
              <a:solidFill>
                <a:srgbClr val="0066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306948" y="996833"/>
            <a:ext cx="45896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2A9"/>
                </a:solidFill>
                <a:latin typeface="Arial"/>
                <a:ea typeface="Arial"/>
                <a:cs typeface="Arial"/>
                <a:sym typeface="Arial"/>
              </a:rPr>
              <a:t>Digital Platform Economy</a:t>
            </a:r>
            <a:endParaRPr sz="2800">
              <a:solidFill>
                <a:srgbClr val="00B2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645769\Downloads\share (2).png"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542" y="881606"/>
            <a:ext cx="753674" cy="7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216493" y="123475"/>
            <a:ext cx="3863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 Architecture</a:t>
            </a: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268152" y="2608009"/>
            <a:ext cx="1508100" cy="2086029"/>
            <a:chOff x="672113" y="690471"/>
            <a:chExt cx="1508100" cy="2086029"/>
          </a:xfrm>
        </p:grpSpPr>
        <p:grpSp>
          <p:nvGrpSpPr>
            <p:cNvPr id="32" name="Shape 32"/>
            <p:cNvGrpSpPr/>
            <p:nvPr/>
          </p:nvGrpSpPr>
          <p:grpSpPr>
            <a:xfrm>
              <a:off x="791963" y="690471"/>
              <a:ext cx="1268404" cy="1682412"/>
              <a:chOff x="911800" y="1268327"/>
              <a:chExt cx="841675" cy="1116398"/>
            </a:xfrm>
          </p:grpSpPr>
          <p:sp>
            <p:nvSpPr>
              <p:cNvPr id="33" name="Shape 33"/>
              <p:cNvSpPr/>
              <p:nvPr/>
            </p:nvSpPr>
            <p:spPr>
              <a:xfrm>
                <a:off x="911800" y="1274175"/>
                <a:ext cx="841675" cy="1110550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911800" y="1537408"/>
                <a:ext cx="841675" cy="48512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911800" y="1268327"/>
                <a:ext cx="841675" cy="426700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 txBox="1"/>
            <p:nvPr/>
          </p:nvSpPr>
          <p:spPr>
            <a:xfrm>
              <a:off x="672113" y="2367000"/>
              <a:ext cx="15081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DATABASE</a:t>
              </a:r>
              <a:endParaRPr/>
            </a:p>
          </p:txBody>
        </p:sp>
      </p:grpSp>
      <p:grpSp>
        <p:nvGrpSpPr>
          <p:cNvPr id="37" name="Shape 37"/>
          <p:cNvGrpSpPr/>
          <p:nvPr/>
        </p:nvGrpSpPr>
        <p:grpSpPr>
          <a:xfrm>
            <a:off x="5770723" y="88173"/>
            <a:ext cx="1775100" cy="1531200"/>
            <a:chOff x="2304500" y="3448500"/>
            <a:chExt cx="1775100" cy="1531200"/>
          </a:xfrm>
        </p:grpSpPr>
        <p:grpSp>
          <p:nvGrpSpPr>
            <p:cNvPr id="38" name="Shape 38"/>
            <p:cNvGrpSpPr/>
            <p:nvPr/>
          </p:nvGrpSpPr>
          <p:grpSpPr>
            <a:xfrm>
              <a:off x="2304500" y="3448500"/>
              <a:ext cx="1775100" cy="1239000"/>
              <a:chOff x="841675" y="3471875"/>
              <a:chExt cx="1775100" cy="1239000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841675" y="3471875"/>
                <a:ext cx="1775100" cy="1239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841675" y="3483565"/>
                <a:ext cx="1775100" cy="268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" name="Shape 41"/>
            <p:cNvSpPr txBox="1"/>
            <p:nvPr/>
          </p:nvSpPr>
          <p:spPr>
            <a:xfrm>
              <a:off x="2438000" y="4687500"/>
              <a:ext cx="1508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Freelancer Site</a:t>
              </a: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7219016" y="2058783"/>
            <a:ext cx="1775100" cy="1531200"/>
            <a:chOff x="2304500" y="3448500"/>
            <a:chExt cx="1775100" cy="1531200"/>
          </a:xfrm>
        </p:grpSpPr>
        <p:grpSp>
          <p:nvGrpSpPr>
            <p:cNvPr id="43" name="Shape 43"/>
            <p:cNvGrpSpPr/>
            <p:nvPr/>
          </p:nvGrpSpPr>
          <p:grpSpPr>
            <a:xfrm>
              <a:off x="2304500" y="3448500"/>
              <a:ext cx="1775100" cy="1239000"/>
              <a:chOff x="841675" y="3471875"/>
              <a:chExt cx="1775100" cy="1239000"/>
            </a:xfrm>
          </p:grpSpPr>
          <p:sp>
            <p:nvSpPr>
              <p:cNvPr id="44" name="Shape 44"/>
              <p:cNvSpPr/>
              <p:nvPr/>
            </p:nvSpPr>
            <p:spPr>
              <a:xfrm>
                <a:off x="841675" y="3471875"/>
                <a:ext cx="1775100" cy="1239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841675" y="3483565"/>
                <a:ext cx="1775100" cy="268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" name="Shape 46"/>
            <p:cNvSpPr txBox="1"/>
            <p:nvPr/>
          </p:nvSpPr>
          <p:spPr>
            <a:xfrm>
              <a:off x="2438000" y="4687500"/>
              <a:ext cx="1508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Customer</a:t>
              </a:r>
              <a:r>
                <a:rPr lang="en-US"/>
                <a:t> Site</a:t>
              </a:r>
              <a:endParaRPr/>
            </a:p>
          </p:txBody>
        </p:sp>
      </p:grpSp>
      <p:grpSp>
        <p:nvGrpSpPr>
          <p:cNvPr id="47" name="Shape 47"/>
          <p:cNvGrpSpPr/>
          <p:nvPr/>
        </p:nvGrpSpPr>
        <p:grpSpPr>
          <a:xfrm>
            <a:off x="3991769" y="3554878"/>
            <a:ext cx="1775100" cy="1531200"/>
            <a:chOff x="2304500" y="3448500"/>
            <a:chExt cx="1775100" cy="1531200"/>
          </a:xfrm>
        </p:grpSpPr>
        <p:grpSp>
          <p:nvGrpSpPr>
            <p:cNvPr id="48" name="Shape 48"/>
            <p:cNvGrpSpPr/>
            <p:nvPr/>
          </p:nvGrpSpPr>
          <p:grpSpPr>
            <a:xfrm>
              <a:off x="2304500" y="3448500"/>
              <a:ext cx="1775100" cy="1239000"/>
              <a:chOff x="841675" y="3471875"/>
              <a:chExt cx="1775100" cy="1239000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841675" y="3471875"/>
                <a:ext cx="1775100" cy="1239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841675" y="3483565"/>
                <a:ext cx="1775100" cy="268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" name="Shape 51"/>
            <p:cNvSpPr txBox="1"/>
            <p:nvPr/>
          </p:nvSpPr>
          <p:spPr>
            <a:xfrm>
              <a:off x="2438000" y="4687500"/>
              <a:ext cx="15081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Employee</a:t>
              </a:r>
              <a:r>
                <a:rPr lang="en-US"/>
                <a:t> Site</a:t>
              </a:r>
              <a:endParaRPr/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2665565" y="901023"/>
            <a:ext cx="1648200" cy="2173502"/>
            <a:chOff x="2975125" y="784123"/>
            <a:chExt cx="1648200" cy="2173502"/>
          </a:xfrm>
        </p:grpSpPr>
        <p:grpSp>
          <p:nvGrpSpPr>
            <p:cNvPr id="53" name="Shape 53"/>
            <p:cNvGrpSpPr/>
            <p:nvPr/>
          </p:nvGrpSpPr>
          <p:grpSpPr>
            <a:xfrm>
              <a:off x="3242507" y="784123"/>
              <a:ext cx="1113433" cy="1717495"/>
              <a:chOff x="3390025" y="1145600"/>
              <a:chExt cx="818400" cy="1262400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3390025" y="1145600"/>
                <a:ext cx="818400" cy="12624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3530300" y="1320950"/>
                <a:ext cx="549300" cy="175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3710450" y="2115750"/>
                <a:ext cx="189000" cy="1752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3524575" y="1578550"/>
                <a:ext cx="549300" cy="175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" name="Shape 58"/>
            <p:cNvSpPr txBox="1"/>
            <p:nvPr/>
          </p:nvSpPr>
          <p:spPr>
            <a:xfrm>
              <a:off x="2975125" y="2501625"/>
              <a:ext cx="16482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Star Cruise Server API</a:t>
              </a:r>
              <a:endParaRPr/>
            </a:p>
          </p:txBody>
        </p:sp>
      </p:grpSp>
      <p:cxnSp>
        <p:nvCxnSpPr>
          <p:cNvPr id="59" name="Shape 59"/>
          <p:cNvCxnSpPr>
            <a:stCxn id="35" idx="1"/>
            <a:endCxn id="54" idx="1"/>
          </p:cNvCxnSpPr>
          <p:nvPr/>
        </p:nvCxnSpPr>
        <p:spPr>
          <a:xfrm flipH="1" rot="10800000">
            <a:off x="1022205" y="1759909"/>
            <a:ext cx="1910700" cy="848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" name="Shape 60"/>
          <p:cNvCxnSpPr>
            <a:stCxn id="54" idx="3"/>
            <a:endCxn id="39" idx="1"/>
          </p:cNvCxnSpPr>
          <p:nvPr/>
        </p:nvCxnSpPr>
        <p:spPr>
          <a:xfrm flipH="1" rot="10800000">
            <a:off x="4046380" y="707671"/>
            <a:ext cx="1724400" cy="1052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" name="Shape 61"/>
          <p:cNvCxnSpPr>
            <a:stCxn id="54" idx="3"/>
            <a:endCxn id="50" idx="3"/>
          </p:cNvCxnSpPr>
          <p:nvPr/>
        </p:nvCxnSpPr>
        <p:spPr>
          <a:xfrm>
            <a:off x="4046380" y="1759771"/>
            <a:ext cx="832800" cy="1806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" name="Shape 62"/>
          <p:cNvCxnSpPr>
            <a:stCxn id="54" idx="3"/>
            <a:endCxn id="44" idx="1"/>
          </p:cNvCxnSpPr>
          <p:nvPr/>
        </p:nvCxnSpPr>
        <p:spPr>
          <a:xfrm>
            <a:off x="4046380" y="1759771"/>
            <a:ext cx="3172500" cy="918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Technology Stack</a:t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66039" y="2841812"/>
            <a:ext cx="5832600" cy="64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4A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Apache</a:t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566100" y="2148675"/>
            <a:ext cx="5832600" cy="6480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BA48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My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</a:t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566050" y="1425525"/>
            <a:ext cx="1745400" cy="64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91B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JQuery</a:t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450550" y="1432175"/>
            <a:ext cx="1908300" cy="64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91B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472150" y="1432200"/>
            <a:ext cx="1908300" cy="64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91B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CSS3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566039" y="3534550"/>
            <a:ext cx="5832600" cy="648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8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Windows Machine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547664" y="2774887"/>
            <a:ext cx="5832600" cy="648000"/>
          </a:xfrm>
          <a:prstGeom prst="rect">
            <a:avLst/>
          </a:prstGeom>
          <a:solidFill>
            <a:srgbClr val="FF6319"/>
          </a:solidFill>
          <a:ln cap="flat" cmpd="sng" w="25400">
            <a:solidFill>
              <a:srgbClr val="004A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Visual Studio Code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547664" y="2081747"/>
            <a:ext cx="2880300" cy="648000"/>
          </a:xfrm>
          <a:prstGeom prst="rect">
            <a:avLst/>
          </a:prstGeom>
          <a:solidFill>
            <a:srgbClr val="F1C232"/>
          </a:solidFill>
          <a:ln cap="flat" cmpd="sng" w="25400">
            <a:solidFill>
              <a:srgbClr val="BA48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PHP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99992" y="2081747"/>
            <a:ext cx="2880300" cy="648000"/>
          </a:xfrm>
          <a:prstGeom prst="rect">
            <a:avLst/>
          </a:prstGeom>
          <a:solidFill>
            <a:srgbClr val="F1C232"/>
          </a:solidFill>
          <a:ln cap="flat" cmpd="sng" w="25400">
            <a:solidFill>
              <a:srgbClr val="BA48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MySQL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547664" y="1387141"/>
            <a:ext cx="5832600" cy="6480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008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Traditional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Development Technology Stack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547664" y="3468012"/>
            <a:ext cx="5832600" cy="648000"/>
          </a:xfrm>
          <a:prstGeom prst="rect">
            <a:avLst/>
          </a:prstGeom>
          <a:solidFill>
            <a:srgbClr val="FF00FF"/>
          </a:solidFill>
          <a:ln cap="flat" cmpd="sng" w="25400">
            <a:solidFill>
              <a:srgbClr val="004A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business" id="91" name="Shape 91"/>
          <p:cNvPicPr preferRelativeResize="0"/>
          <p:nvPr/>
        </p:nvPicPr>
        <p:blipFill rotWithShape="1">
          <a:blip r:embed="rId3">
            <a:alphaModFix/>
          </a:blip>
          <a:srcRect b="0" l="38111" r="11935" t="0"/>
          <a:stretch/>
        </p:blipFill>
        <p:spPr>
          <a:xfrm>
            <a:off x="0" y="0"/>
            <a:ext cx="4572000" cy="514830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3836" y="0"/>
            <a:ext cx="4572000" cy="514830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423763" y="4168120"/>
            <a:ext cx="6244581" cy="707886"/>
          </a:xfrm>
          <a:prstGeom prst="homePlate">
            <a:avLst>
              <a:gd fmla="val 50000" name="adj"/>
            </a:avLst>
          </a:prstGeom>
          <a:solidFill>
            <a:srgbClr val="004C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423762" y="4240243"/>
            <a:ext cx="65326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Application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os v4.0">
  <a:themeElements>
    <a:clrScheme name="Custom 8">
      <a:dk1>
        <a:srgbClr val="000000"/>
      </a:dk1>
      <a:lt1>
        <a:srgbClr val="FFFFFF"/>
      </a:lt1>
      <a:dk2>
        <a:srgbClr val="FFFFFF"/>
      </a:dk2>
      <a:lt2>
        <a:srgbClr val="83C9C3"/>
      </a:lt2>
      <a:accent1>
        <a:srgbClr val="0066A1"/>
      </a:accent1>
      <a:accent2>
        <a:srgbClr val="00B2A9"/>
      </a:accent2>
      <a:accent3>
        <a:srgbClr val="A626AA"/>
      </a:accent3>
      <a:accent4>
        <a:srgbClr val="6639B7"/>
      </a:accent4>
      <a:accent5>
        <a:srgbClr val="FF6319"/>
      </a:accent5>
      <a:accent6>
        <a:srgbClr val="C00000"/>
      </a:accent6>
      <a:hlink>
        <a:srgbClr val="0066A1"/>
      </a:hlink>
      <a:folHlink>
        <a:srgbClr val="829D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