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2"/>
  </p:notesMasterIdLst>
  <p:handoutMasterIdLst>
    <p:handoutMasterId r:id="rId13"/>
  </p:handoutMasterIdLst>
  <p:sldIdLst>
    <p:sldId id="470" r:id="rId2"/>
    <p:sldId id="474" r:id="rId3"/>
    <p:sldId id="473" r:id="rId4"/>
    <p:sldId id="478" r:id="rId5"/>
    <p:sldId id="468" r:id="rId6"/>
    <p:sldId id="469" r:id="rId7"/>
    <p:sldId id="471" r:id="rId8"/>
    <p:sldId id="479" r:id="rId9"/>
    <p:sldId id="475" r:id="rId10"/>
    <p:sldId id="477" r:id="rId11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CVD ICONS" id="{27D7CE7D-130C-4BFC-9074-CEB6C7BF4889}">
          <p14:sldIdLst>
            <p14:sldId id="470"/>
            <p14:sldId id="474"/>
            <p14:sldId id="473"/>
            <p14:sldId id="478"/>
            <p14:sldId id="468"/>
            <p14:sldId id="469"/>
            <p14:sldId id="471"/>
            <p14:sldId id="479"/>
            <p14:sldId id="475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E15"/>
    <a:srgbClr val="146A06"/>
    <a:srgbClr val="00854F"/>
    <a:srgbClr val="86DBF2"/>
    <a:srgbClr val="049FD9"/>
    <a:srgbClr val="1FAED4"/>
    <a:srgbClr val="72C059"/>
    <a:srgbClr val="B2D171"/>
    <a:srgbClr val="B8E1D0"/>
    <a:srgbClr val="261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96" autoAdjust="0"/>
    <p:restoredTop sz="92038" autoAdjust="0"/>
  </p:normalViewPr>
  <p:slideViewPr>
    <p:cSldViewPr snapToGrid="0" snapToObjects="1" showGuides="1">
      <p:cViewPr varScale="1">
        <p:scale>
          <a:sx n="126" d="100"/>
          <a:sy n="126" d="100"/>
        </p:scale>
        <p:origin x="272" y="192"/>
      </p:cViewPr>
      <p:guideLst>
        <p:guide pos="3144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12756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4/26/19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4/26/19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ALL ICONS ON THIS PAGE FOR CROPPING ISSUE.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45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4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CHECK ALL ICONS ON THIS PAGE FOR CROPPING ISSUE.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6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CHECK ALL ICONS ON THIS PAGE FOR CROPPING ISSUE.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1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CHECK ALL ICONS ON THIS PAGE FOR CROPPING ISSUE.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6876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10876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  <a:extLst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13" Type="http://schemas.openxmlformats.org/officeDocument/2006/relationships/image" Target="../media/image200.emf"/><Relationship Id="rId18" Type="http://schemas.openxmlformats.org/officeDocument/2006/relationships/image" Target="../media/image205.emf"/><Relationship Id="rId26" Type="http://schemas.openxmlformats.org/officeDocument/2006/relationships/image" Target="../media/image213.emf"/><Relationship Id="rId3" Type="http://schemas.openxmlformats.org/officeDocument/2006/relationships/image" Target="../media/image190.emf"/><Relationship Id="rId21" Type="http://schemas.openxmlformats.org/officeDocument/2006/relationships/image" Target="../media/image208.emf"/><Relationship Id="rId7" Type="http://schemas.openxmlformats.org/officeDocument/2006/relationships/image" Target="../media/image194.emf"/><Relationship Id="rId12" Type="http://schemas.openxmlformats.org/officeDocument/2006/relationships/image" Target="../media/image199.png"/><Relationship Id="rId17" Type="http://schemas.openxmlformats.org/officeDocument/2006/relationships/image" Target="../media/image204.emf"/><Relationship Id="rId25" Type="http://schemas.openxmlformats.org/officeDocument/2006/relationships/image" Target="../media/image212.emf"/><Relationship Id="rId2" Type="http://schemas.openxmlformats.org/officeDocument/2006/relationships/image" Target="../media/image189.emf"/><Relationship Id="rId16" Type="http://schemas.openxmlformats.org/officeDocument/2006/relationships/image" Target="../media/image203.emf"/><Relationship Id="rId20" Type="http://schemas.openxmlformats.org/officeDocument/2006/relationships/image" Target="../media/image207.emf"/><Relationship Id="rId29" Type="http://schemas.openxmlformats.org/officeDocument/2006/relationships/image" Target="../media/image216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3.emf"/><Relationship Id="rId11" Type="http://schemas.openxmlformats.org/officeDocument/2006/relationships/image" Target="../media/image198.emf"/><Relationship Id="rId24" Type="http://schemas.openxmlformats.org/officeDocument/2006/relationships/image" Target="../media/image211.emf"/><Relationship Id="rId5" Type="http://schemas.openxmlformats.org/officeDocument/2006/relationships/image" Target="../media/image192.emf"/><Relationship Id="rId15" Type="http://schemas.openxmlformats.org/officeDocument/2006/relationships/image" Target="../media/image202.emf"/><Relationship Id="rId23" Type="http://schemas.openxmlformats.org/officeDocument/2006/relationships/image" Target="../media/image210.emf"/><Relationship Id="rId28" Type="http://schemas.openxmlformats.org/officeDocument/2006/relationships/image" Target="../media/image215.emf"/><Relationship Id="rId10" Type="http://schemas.openxmlformats.org/officeDocument/2006/relationships/image" Target="../media/image197.emf"/><Relationship Id="rId19" Type="http://schemas.openxmlformats.org/officeDocument/2006/relationships/image" Target="../media/image206.emf"/><Relationship Id="rId4" Type="http://schemas.openxmlformats.org/officeDocument/2006/relationships/image" Target="../media/image191.emf"/><Relationship Id="rId9" Type="http://schemas.openxmlformats.org/officeDocument/2006/relationships/image" Target="../media/image196.emf"/><Relationship Id="rId14" Type="http://schemas.openxmlformats.org/officeDocument/2006/relationships/image" Target="../media/image201.emf"/><Relationship Id="rId22" Type="http://schemas.openxmlformats.org/officeDocument/2006/relationships/image" Target="../media/image209.emf"/><Relationship Id="rId27" Type="http://schemas.openxmlformats.org/officeDocument/2006/relationships/image" Target="../media/image21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emf"/><Relationship Id="rId18" Type="http://schemas.openxmlformats.org/officeDocument/2006/relationships/image" Target="../media/image31.emf"/><Relationship Id="rId3" Type="http://schemas.openxmlformats.org/officeDocument/2006/relationships/image" Target="../media/image16.emf"/><Relationship Id="rId21" Type="http://schemas.openxmlformats.org/officeDocument/2006/relationships/image" Target="../media/image34.emf"/><Relationship Id="rId7" Type="http://schemas.openxmlformats.org/officeDocument/2006/relationships/image" Target="../media/image20.emf"/><Relationship Id="rId12" Type="http://schemas.openxmlformats.org/officeDocument/2006/relationships/image" Target="../media/image25.emf"/><Relationship Id="rId17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emf"/><Relationship Id="rId20" Type="http://schemas.openxmlformats.org/officeDocument/2006/relationships/image" Target="../media/image3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5" Type="http://schemas.openxmlformats.org/officeDocument/2006/relationships/image" Target="../media/image28.emf"/><Relationship Id="rId10" Type="http://schemas.openxmlformats.org/officeDocument/2006/relationships/image" Target="../media/image23.emf"/><Relationship Id="rId19" Type="http://schemas.openxmlformats.org/officeDocument/2006/relationships/image" Target="../media/image32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Relationship Id="rId1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emf"/><Relationship Id="rId18" Type="http://schemas.openxmlformats.org/officeDocument/2006/relationships/image" Target="../media/image51.emf"/><Relationship Id="rId26" Type="http://schemas.openxmlformats.org/officeDocument/2006/relationships/image" Target="../media/image59.emf"/><Relationship Id="rId3" Type="http://schemas.openxmlformats.org/officeDocument/2006/relationships/image" Target="../media/image36.emf"/><Relationship Id="rId21" Type="http://schemas.openxmlformats.org/officeDocument/2006/relationships/image" Target="../media/image54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17" Type="http://schemas.openxmlformats.org/officeDocument/2006/relationships/image" Target="../media/image50.emf"/><Relationship Id="rId25" Type="http://schemas.openxmlformats.org/officeDocument/2006/relationships/image" Target="../media/image58.emf"/><Relationship Id="rId2" Type="http://schemas.openxmlformats.org/officeDocument/2006/relationships/image" Target="../media/image35.emf"/><Relationship Id="rId16" Type="http://schemas.openxmlformats.org/officeDocument/2006/relationships/image" Target="../media/image49.emf"/><Relationship Id="rId20" Type="http://schemas.openxmlformats.org/officeDocument/2006/relationships/image" Target="../media/image53.emf"/><Relationship Id="rId29" Type="http://schemas.openxmlformats.org/officeDocument/2006/relationships/image" Target="../media/image6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24" Type="http://schemas.openxmlformats.org/officeDocument/2006/relationships/image" Target="../media/image57.emf"/><Relationship Id="rId32" Type="http://schemas.openxmlformats.org/officeDocument/2006/relationships/image" Target="../media/image65.emf"/><Relationship Id="rId5" Type="http://schemas.openxmlformats.org/officeDocument/2006/relationships/image" Target="../media/image38.emf"/><Relationship Id="rId15" Type="http://schemas.openxmlformats.org/officeDocument/2006/relationships/image" Target="../media/image48.emf"/><Relationship Id="rId23" Type="http://schemas.openxmlformats.org/officeDocument/2006/relationships/image" Target="../media/image56.emf"/><Relationship Id="rId28" Type="http://schemas.openxmlformats.org/officeDocument/2006/relationships/image" Target="../media/image61.emf"/><Relationship Id="rId10" Type="http://schemas.openxmlformats.org/officeDocument/2006/relationships/image" Target="../media/image43.emf"/><Relationship Id="rId19" Type="http://schemas.openxmlformats.org/officeDocument/2006/relationships/image" Target="../media/image52.emf"/><Relationship Id="rId31" Type="http://schemas.openxmlformats.org/officeDocument/2006/relationships/image" Target="../media/image64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Relationship Id="rId14" Type="http://schemas.openxmlformats.org/officeDocument/2006/relationships/image" Target="../media/image47.emf"/><Relationship Id="rId22" Type="http://schemas.openxmlformats.org/officeDocument/2006/relationships/image" Target="../media/image55.emf"/><Relationship Id="rId27" Type="http://schemas.openxmlformats.org/officeDocument/2006/relationships/image" Target="../media/image60.emf"/><Relationship Id="rId30" Type="http://schemas.openxmlformats.org/officeDocument/2006/relationships/image" Target="../media/image6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image" Target="../media/image76.emf"/><Relationship Id="rId18" Type="http://schemas.openxmlformats.org/officeDocument/2006/relationships/image" Target="../media/image81.emf"/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12" Type="http://schemas.openxmlformats.org/officeDocument/2006/relationships/image" Target="../media/image75.emf"/><Relationship Id="rId17" Type="http://schemas.openxmlformats.org/officeDocument/2006/relationships/image" Target="../media/image80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9.emf"/><Relationship Id="rId20" Type="http://schemas.openxmlformats.org/officeDocument/2006/relationships/image" Target="../media/image8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.emf"/><Relationship Id="rId11" Type="http://schemas.openxmlformats.org/officeDocument/2006/relationships/image" Target="../media/image74.emf"/><Relationship Id="rId5" Type="http://schemas.openxmlformats.org/officeDocument/2006/relationships/image" Target="../media/image68.emf"/><Relationship Id="rId15" Type="http://schemas.openxmlformats.org/officeDocument/2006/relationships/image" Target="../media/image78.emf"/><Relationship Id="rId10" Type="http://schemas.openxmlformats.org/officeDocument/2006/relationships/image" Target="../media/image73.emf"/><Relationship Id="rId19" Type="http://schemas.openxmlformats.org/officeDocument/2006/relationships/image" Target="../media/image82.emf"/><Relationship Id="rId4" Type="http://schemas.openxmlformats.org/officeDocument/2006/relationships/image" Target="../media/image67.emf"/><Relationship Id="rId9" Type="http://schemas.openxmlformats.org/officeDocument/2006/relationships/image" Target="../media/image72.emf"/><Relationship Id="rId14" Type="http://schemas.openxmlformats.org/officeDocument/2006/relationships/image" Target="../media/image77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emf"/><Relationship Id="rId18" Type="http://schemas.openxmlformats.org/officeDocument/2006/relationships/image" Target="../media/image99.emf"/><Relationship Id="rId26" Type="http://schemas.openxmlformats.org/officeDocument/2006/relationships/image" Target="../media/image107.emf"/><Relationship Id="rId39" Type="http://schemas.openxmlformats.org/officeDocument/2006/relationships/image" Target="../media/image120.emf"/><Relationship Id="rId21" Type="http://schemas.openxmlformats.org/officeDocument/2006/relationships/image" Target="../media/image102.emf"/><Relationship Id="rId34" Type="http://schemas.openxmlformats.org/officeDocument/2006/relationships/image" Target="../media/image115.emf"/><Relationship Id="rId42" Type="http://schemas.openxmlformats.org/officeDocument/2006/relationships/image" Target="../media/image123.emf"/><Relationship Id="rId7" Type="http://schemas.openxmlformats.org/officeDocument/2006/relationships/image" Target="../media/image88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7.emf"/><Relationship Id="rId29" Type="http://schemas.openxmlformats.org/officeDocument/2006/relationships/image" Target="../media/image110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24" Type="http://schemas.openxmlformats.org/officeDocument/2006/relationships/image" Target="../media/image105.emf"/><Relationship Id="rId32" Type="http://schemas.openxmlformats.org/officeDocument/2006/relationships/image" Target="../media/image113.emf"/><Relationship Id="rId37" Type="http://schemas.openxmlformats.org/officeDocument/2006/relationships/image" Target="../media/image118.emf"/><Relationship Id="rId40" Type="http://schemas.openxmlformats.org/officeDocument/2006/relationships/image" Target="../media/image121.emf"/><Relationship Id="rId45" Type="http://schemas.openxmlformats.org/officeDocument/2006/relationships/image" Target="../media/image126.emf"/><Relationship Id="rId5" Type="http://schemas.openxmlformats.org/officeDocument/2006/relationships/image" Target="../media/image86.emf"/><Relationship Id="rId15" Type="http://schemas.openxmlformats.org/officeDocument/2006/relationships/image" Target="../media/image96.emf"/><Relationship Id="rId23" Type="http://schemas.openxmlformats.org/officeDocument/2006/relationships/image" Target="../media/image104.emf"/><Relationship Id="rId28" Type="http://schemas.openxmlformats.org/officeDocument/2006/relationships/image" Target="../media/image109.emf"/><Relationship Id="rId36" Type="http://schemas.openxmlformats.org/officeDocument/2006/relationships/image" Target="../media/image117.emf"/><Relationship Id="rId10" Type="http://schemas.openxmlformats.org/officeDocument/2006/relationships/image" Target="../media/image91.emf"/><Relationship Id="rId19" Type="http://schemas.openxmlformats.org/officeDocument/2006/relationships/image" Target="../media/image100.emf"/><Relationship Id="rId31" Type="http://schemas.openxmlformats.org/officeDocument/2006/relationships/image" Target="../media/image112.emf"/><Relationship Id="rId44" Type="http://schemas.openxmlformats.org/officeDocument/2006/relationships/image" Target="../media/image125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Relationship Id="rId14" Type="http://schemas.openxmlformats.org/officeDocument/2006/relationships/image" Target="../media/image95.emf"/><Relationship Id="rId22" Type="http://schemas.openxmlformats.org/officeDocument/2006/relationships/image" Target="../media/image103.emf"/><Relationship Id="rId27" Type="http://schemas.openxmlformats.org/officeDocument/2006/relationships/image" Target="../media/image108.emf"/><Relationship Id="rId30" Type="http://schemas.openxmlformats.org/officeDocument/2006/relationships/image" Target="../media/image111.emf"/><Relationship Id="rId35" Type="http://schemas.openxmlformats.org/officeDocument/2006/relationships/image" Target="../media/image116.emf"/><Relationship Id="rId43" Type="http://schemas.openxmlformats.org/officeDocument/2006/relationships/image" Target="../media/image124.emf"/><Relationship Id="rId8" Type="http://schemas.openxmlformats.org/officeDocument/2006/relationships/image" Target="../media/image89.emf"/><Relationship Id="rId3" Type="http://schemas.openxmlformats.org/officeDocument/2006/relationships/image" Target="../media/image84.emf"/><Relationship Id="rId12" Type="http://schemas.openxmlformats.org/officeDocument/2006/relationships/image" Target="../media/image93.emf"/><Relationship Id="rId17" Type="http://schemas.openxmlformats.org/officeDocument/2006/relationships/image" Target="../media/image98.emf"/><Relationship Id="rId25" Type="http://schemas.openxmlformats.org/officeDocument/2006/relationships/image" Target="../media/image106.emf"/><Relationship Id="rId33" Type="http://schemas.openxmlformats.org/officeDocument/2006/relationships/image" Target="../media/image114.emf"/><Relationship Id="rId38" Type="http://schemas.openxmlformats.org/officeDocument/2006/relationships/image" Target="../media/image119.emf"/><Relationship Id="rId20" Type="http://schemas.openxmlformats.org/officeDocument/2006/relationships/image" Target="../media/image101.emf"/><Relationship Id="rId41" Type="http://schemas.openxmlformats.org/officeDocument/2006/relationships/image" Target="../media/image12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image" Target="../media/image137.emf"/><Relationship Id="rId18" Type="http://schemas.openxmlformats.org/officeDocument/2006/relationships/image" Target="../media/image142.emf"/><Relationship Id="rId3" Type="http://schemas.openxmlformats.org/officeDocument/2006/relationships/image" Target="../media/image127.emf"/><Relationship Id="rId21" Type="http://schemas.openxmlformats.org/officeDocument/2006/relationships/image" Target="../media/image145.emf"/><Relationship Id="rId7" Type="http://schemas.openxmlformats.org/officeDocument/2006/relationships/image" Target="../media/image131.emf"/><Relationship Id="rId12" Type="http://schemas.openxmlformats.org/officeDocument/2006/relationships/image" Target="../media/image136.emf"/><Relationship Id="rId17" Type="http://schemas.openxmlformats.org/officeDocument/2006/relationships/image" Target="../media/image141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0.emf"/><Relationship Id="rId20" Type="http://schemas.openxmlformats.org/officeDocument/2006/relationships/image" Target="../media/image144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0.emf"/><Relationship Id="rId11" Type="http://schemas.openxmlformats.org/officeDocument/2006/relationships/image" Target="../media/image135.emf"/><Relationship Id="rId5" Type="http://schemas.openxmlformats.org/officeDocument/2006/relationships/image" Target="../media/image129.emf"/><Relationship Id="rId15" Type="http://schemas.openxmlformats.org/officeDocument/2006/relationships/image" Target="../media/image139.emf"/><Relationship Id="rId10" Type="http://schemas.openxmlformats.org/officeDocument/2006/relationships/image" Target="../media/image134.emf"/><Relationship Id="rId19" Type="http://schemas.openxmlformats.org/officeDocument/2006/relationships/image" Target="../media/image143.emf"/><Relationship Id="rId4" Type="http://schemas.openxmlformats.org/officeDocument/2006/relationships/image" Target="../media/image128.emf"/><Relationship Id="rId9" Type="http://schemas.openxmlformats.org/officeDocument/2006/relationships/image" Target="../media/image133.emf"/><Relationship Id="rId14" Type="http://schemas.openxmlformats.org/officeDocument/2006/relationships/image" Target="../media/image138.emf"/><Relationship Id="rId22" Type="http://schemas.openxmlformats.org/officeDocument/2006/relationships/image" Target="../media/image14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3" Type="http://schemas.openxmlformats.org/officeDocument/2006/relationships/image" Target="../media/image148.emf"/><Relationship Id="rId7" Type="http://schemas.openxmlformats.org/officeDocument/2006/relationships/image" Target="../media/image152.emf"/><Relationship Id="rId12" Type="http://schemas.openxmlformats.org/officeDocument/2006/relationships/image" Target="../media/image157.emf"/><Relationship Id="rId2" Type="http://schemas.openxmlformats.org/officeDocument/2006/relationships/image" Target="../media/image147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1.emf"/><Relationship Id="rId11" Type="http://schemas.openxmlformats.org/officeDocument/2006/relationships/image" Target="../media/image156.emf"/><Relationship Id="rId5" Type="http://schemas.openxmlformats.org/officeDocument/2006/relationships/image" Target="../media/image150.emf"/><Relationship Id="rId10" Type="http://schemas.openxmlformats.org/officeDocument/2006/relationships/image" Target="../media/image155.emf"/><Relationship Id="rId4" Type="http://schemas.openxmlformats.org/officeDocument/2006/relationships/image" Target="../media/image149.emf"/><Relationship Id="rId9" Type="http://schemas.openxmlformats.org/officeDocument/2006/relationships/image" Target="../media/image15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3" Type="http://schemas.openxmlformats.org/officeDocument/2006/relationships/image" Target="../media/image159.emf"/><Relationship Id="rId7" Type="http://schemas.openxmlformats.org/officeDocument/2006/relationships/image" Target="../media/image163.emf"/><Relationship Id="rId2" Type="http://schemas.openxmlformats.org/officeDocument/2006/relationships/image" Target="../media/image158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2.emf"/><Relationship Id="rId5" Type="http://schemas.openxmlformats.org/officeDocument/2006/relationships/image" Target="../media/image161.emf"/><Relationship Id="rId4" Type="http://schemas.openxmlformats.org/officeDocument/2006/relationships/image" Target="../media/image16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image" Target="../media/image176.emf"/><Relationship Id="rId18" Type="http://schemas.openxmlformats.org/officeDocument/2006/relationships/image" Target="../media/image180.emf"/><Relationship Id="rId26" Type="http://schemas.openxmlformats.org/officeDocument/2006/relationships/image" Target="../media/image188.emf"/><Relationship Id="rId3" Type="http://schemas.openxmlformats.org/officeDocument/2006/relationships/image" Target="../media/image166.emf"/><Relationship Id="rId21" Type="http://schemas.openxmlformats.org/officeDocument/2006/relationships/image" Target="../media/image183.emf"/><Relationship Id="rId7" Type="http://schemas.openxmlformats.org/officeDocument/2006/relationships/image" Target="../media/image170.emf"/><Relationship Id="rId12" Type="http://schemas.openxmlformats.org/officeDocument/2006/relationships/image" Target="../media/image175.emf"/><Relationship Id="rId17" Type="http://schemas.openxmlformats.org/officeDocument/2006/relationships/image" Target="../media/image179.emf"/><Relationship Id="rId25" Type="http://schemas.openxmlformats.org/officeDocument/2006/relationships/image" Target="../media/image187.emf"/><Relationship Id="rId2" Type="http://schemas.openxmlformats.org/officeDocument/2006/relationships/image" Target="../media/image165.emf"/><Relationship Id="rId16" Type="http://schemas.openxmlformats.org/officeDocument/2006/relationships/image" Target="../media/image164.emf"/><Relationship Id="rId20" Type="http://schemas.openxmlformats.org/officeDocument/2006/relationships/image" Target="../media/image18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9.emf"/><Relationship Id="rId11" Type="http://schemas.openxmlformats.org/officeDocument/2006/relationships/image" Target="../media/image174.emf"/><Relationship Id="rId24" Type="http://schemas.openxmlformats.org/officeDocument/2006/relationships/image" Target="../media/image186.emf"/><Relationship Id="rId5" Type="http://schemas.openxmlformats.org/officeDocument/2006/relationships/image" Target="../media/image168.emf"/><Relationship Id="rId15" Type="http://schemas.openxmlformats.org/officeDocument/2006/relationships/image" Target="../media/image178.emf"/><Relationship Id="rId23" Type="http://schemas.openxmlformats.org/officeDocument/2006/relationships/image" Target="../media/image185.emf"/><Relationship Id="rId10" Type="http://schemas.openxmlformats.org/officeDocument/2006/relationships/image" Target="../media/image173.emf"/><Relationship Id="rId19" Type="http://schemas.openxmlformats.org/officeDocument/2006/relationships/image" Target="../media/image181.emf"/><Relationship Id="rId4" Type="http://schemas.openxmlformats.org/officeDocument/2006/relationships/image" Target="../media/image167.emf"/><Relationship Id="rId9" Type="http://schemas.openxmlformats.org/officeDocument/2006/relationships/image" Target="../media/image172.emf"/><Relationship Id="rId14" Type="http://schemas.openxmlformats.org/officeDocument/2006/relationships/image" Target="../media/image177.emf"/><Relationship Id="rId22" Type="http://schemas.openxmlformats.org/officeDocument/2006/relationships/image" Target="../media/image18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97" y="204151"/>
            <a:ext cx="8345488" cy="454754"/>
          </a:xfrm>
        </p:spPr>
        <p:txBody>
          <a:bodyPr/>
          <a:lstStyle/>
          <a:p>
            <a:r>
              <a:rPr lang="en-US" dirty="0"/>
              <a:t>LAN Switching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E873AB-346B-B340-B9A7-2666EA2388B2}"/>
              </a:ext>
            </a:extLst>
          </p:cNvPr>
          <p:cNvGrpSpPr/>
          <p:nvPr/>
        </p:nvGrpSpPr>
        <p:grpSpPr>
          <a:xfrm>
            <a:off x="3558017" y="2962095"/>
            <a:ext cx="1009285" cy="322678"/>
            <a:chOff x="3063668" y="2261259"/>
            <a:chExt cx="1001043" cy="32004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2C0628F-D154-CC42-9220-DE44E36E7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t="-1" r="2662" b="7778"/>
            <a:stretch/>
          </p:blipFill>
          <p:spPr>
            <a:xfrm>
              <a:off x="3726911" y="2261260"/>
              <a:ext cx="337800" cy="320041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D7AE517-7769-CC4E-A43F-44BEC0FED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621" b="7620"/>
            <a:stretch/>
          </p:blipFill>
          <p:spPr>
            <a:xfrm>
              <a:off x="3390094" y="2261259"/>
              <a:ext cx="337352" cy="32004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F6A8109-9472-0740-A454-86108E5CFC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556" b="7410"/>
            <a:stretch/>
          </p:blipFill>
          <p:spPr>
            <a:xfrm>
              <a:off x="3063668" y="2261260"/>
              <a:ext cx="336818" cy="32004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DA3178-A3FD-5441-B430-C9D4745472C4}"/>
              </a:ext>
            </a:extLst>
          </p:cNvPr>
          <p:cNvGrpSpPr>
            <a:grpSpLocks noChangeAspect="1"/>
          </p:cNvGrpSpPr>
          <p:nvPr/>
        </p:nvGrpSpPr>
        <p:grpSpPr>
          <a:xfrm>
            <a:off x="541987" y="2963414"/>
            <a:ext cx="632792" cy="320040"/>
            <a:chOff x="1841756" y="2043924"/>
            <a:chExt cx="818525" cy="413974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9701941-0AD5-5143-93D1-999A6990F517}"/>
                </a:ext>
              </a:extLst>
            </p:cNvPr>
            <p:cNvPicPr>
              <a:picLocks/>
            </p:cNvPicPr>
            <p:nvPr/>
          </p:nvPicPr>
          <p:blipFill rotWithShape="1">
            <a:blip r:embed="rId6"/>
            <a:srcRect r="2669" b="7754"/>
            <a:stretch/>
          </p:blipFill>
          <p:spPr>
            <a:xfrm>
              <a:off x="2249129" y="2043924"/>
              <a:ext cx="411152" cy="411152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DF7CA97B-FB8B-AA4F-B0E6-8BB13923CD10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 r="2530" b="7553"/>
            <a:stretch/>
          </p:blipFill>
          <p:spPr>
            <a:xfrm>
              <a:off x="1841756" y="2045670"/>
              <a:ext cx="411480" cy="412228"/>
            </a:xfrm>
            <a:prstGeom prst="rect">
              <a:avLst/>
            </a:prstGeom>
          </p:spPr>
        </p:pic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4D4FDD71-145C-A94F-A755-A6B4F375CDE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r="10912" b="3429"/>
          <a:stretch/>
        </p:blipFill>
        <p:spPr>
          <a:xfrm>
            <a:off x="1634940" y="1977084"/>
            <a:ext cx="169767" cy="32004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387AC389-4A26-6A4B-8015-7B5A9A196C4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1592" b="3777"/>
          <a:stretch/>
        </p:blipFill>
        <p:spPr>
          <a:xfrm>
            <a:off x="625721" y="1973075"/>
            <a:ext cx="169076" cy="32004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4AC49C0-8254-BE45-AF2F-E38B0101846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1789" b="3362"/>
          <a:stretch/>
        </p:blipFill>
        <p:spPr>
          <a:xfrm>
            <a:off x="2575022" y="1977084"/>
            <a:ext cx="156259" cy="320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F9B87B-E2F9-C145-AB35-878AFA0B20E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11365" b="1594"/>
          <a:stretch/>
        </p:blipFill>
        <p:spPr>
          <a:xfrm>
            <a:off x="4298374" y="1977764"/>
            <a:ext cx="235850" cy="32004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3F09238-E1B5-AF41-A2A5-B0A214ED570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11505" b="1652"/>
          <a:stretch/>
        </p:blipFill>
        <p:spPr>
          <a:xfrm>
            <a:off x="3438502" y="1980399"/>
            <a:ext cx="236550" cy="3200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9D95669-8ACD-284C-8557-A14F23C59B4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11704" b="5691"/>
          <a:stretch/>
        </p:blipFill>
        <p:spPr>
          <a:xfrm>
            <a:off x="2549219" y="1206173"/>
            <a:ext cx="222312" cy="32004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86F8A0D-DD9A-0248-A269-25785B5AC6E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11498" b="5358"/>
          <a:stretch/>
        </p:blipFill>
        <p:spPr>
          <a:xfrm>
            <a:off x="3445756" y="1206173"/>
            <a:ext cx="222044" cy="32004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943889B-E9F5-1744-B2E2-AE8B8ED66156}"/>
              </a:ext>
            </a:extLst>
          </p:cNvPr>
          <p:cNvGrpSpPr>
            <a:grpSpLocks noChangeAspect="1"/>
          </p:cNvGrpSpPr>
          <p:nvPr/>
        </p:nvGrpSpPr>
        <p:grpSpPr>
          <a:xfrm>
            <a:off x="2564192" y="2963414"/>
            <a:ext cx="634747" cy="320040"/>
            <a:chOff x="606255" y="2134540"/>
            <a:chExt cx="639060" cy="322217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468878B2-1759-EB42-92F8-1E7CD39D41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r="11882" b="11882"/>
            <a:stretch/>
          </p:blipFill>
          <p:spPr>
            <a:xfrm>
              <a:off x="606255" y="2134540"/>
              <a:ext cx="320040" cy="32004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84D3452-3FC2-E640-9A20-EAC9C265B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alphaModFix amt="39000"/>
            </a:blip>
            <a:srcRect r="11882" b="11882"/>
            <a:stretch/>
          </p:blipFill>
          <p:spPr>
            <a:xfrm>
              <a:off x="925275" y="2136717"/>
              <a:ext cx="320040" cy="32004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82C6AFD-A573-BF40-99E9-7764BCA88947}"/>
              </a:ext>
            </a:extLst>
          </p:cNvPr>
          <p:cNvGrpSpPr>
            <a:grpSpLocks noChangeAspect="1"/>
          </p:cNvGrpSpPr>
          <p:nvPr/>
        </p:nvGrpSpPr>
        <p:grpSpPr>
          <a:xfrm>
            <a:off x="1533857" y="2963413"/>
            <a:ext cx="671257" cy="320042"/>
            <a:chOff x="1350063" y="1989150"/>
            <a:chExt cx="692898" cy="330358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F7E61AD6-9E86-FF45-A7E2-6B378077C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2468" b="7761"/>
            <a:stretch/>
          </p:blipFill>
          <p:spPr>
            <a:xfrm>
              <a:off x="1693655" y="1989156"/>
              <a:ext cx="349306" cy="330352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85F892C-268D-8443-87CD-6657372D64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r="2310" b="7686"/>
            <a:stretch/>
          </p:blipFill>
          <p:spPr>
            <a:xfrm>
              <a:off x="1350063" y="1989150"/>
              <a:ext cx="349591" cy="330352"/>
            </a:xfrm>
            <a:prstGeom prst="rect">
              <a:avLst/>
            </a:prstGeom>
          </p:spPr>
        </p:pic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1055247E-1AE9-5744-972F-FD9396BC9669}"/>
              </a:ext>
            </a:extLst>
          </p:cNvPr>
          <p:cNvSpPr txBox="1">
            <a:spLocks/>
          </p:cNvSpPr>
          <p:nvPr/>
        </p:nvSpPr>
        <p:spPr bwMode="auto">
          <a:xfrm>
            <a:off x="4909115" y="2323988"/>
            <a:ext cx="3939929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0BE1D8-98DE-3644-9662-EE09BEFA9FE3}"/>
              </a:ext>
            </a:extLst>
          </p:cNvPr>
          <p:cNvSpPr txBox="1"/>
          <p:nvPr/>
        </p:nvSpPr>
        <p:spPr>
          <a:xfrm>
            <a:off x="472892" y="1532844"/>
            <a:ext cx="4747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L2 Switch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1C2B93-9D5A-284F-AD05-8664E79735E4}"/>
              </a:ext>
            </a:extLst>
          </p:cNvPr>
          <p:cNvSpPr txBox="1"/>
          <p:nvPr/>
        </p:nvSpPr>
        <p:spPr>
          <a:xfrm>
            <a:off x="1472176" y="1532844"/>
            <a:ext cx="4747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L3 Switch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C39299-E81A-DC40-A82F-FE46B22A7E37}"/>
              </a:ext>
            </a:extLst>
          </p:cNvPr>
          <p:cNvSpPr txBox="1"/>
          <p:nvPr/>
        </p:nvSpPr>
        <p:spPr>
          <a:xfrm>
            <a:off x="3294556" y="1532844"/>
            <a:ext cx="5244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L3 Modular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C4774C-456E-9349-A9AB-E5B05F91B90B}"/>
              </a:ext>
            </a:extLst>
          </p:cNvPr>
          <p:cNvSpPr txBox="1"/>
          <p:nvPr/>
        </p:nvSpPr>
        <p:spPr>
          <a:xfrm>
            <a:off x="2393071" y="1532844"/>
            <a:ext cx="5244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L2 Modular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2A6E61-CAD9-414D-A586-1596F1205934}"/>
              </a:ext>
            </a:extLst>
          </p:cNvPr>
          <p:cNvSpPr txBox="1"/>
          <p:nvPr/>
        </p:nvSpPr>
        <p:spPr>
          <a:xfrm>
            <a:off x="4144056" y="1532844"/>
            <a:ext cx="5244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6500 VSS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906EE23-54C7-784E-989F-70A707528E65}"/>
              </a:ext>
            </a:extLst>
          </p:cNvPr>
          <p:cNvSpPr txBox="1"/>
          <p:nvPr/>
        </p:nvSpPr>
        <p:spPr>
          <a:xfrm>
            <a:off x="456490" y="2293392"/>
            <a:ext cx="5150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L2 Switch with Dual Supervisor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23E80F-E6BE-7348-86DB-BD237E5E4C72}"/>
              </a:ext>
            </a:extLst>
          </p:cNvPr>
          <p:cNvSpPr txBox="1"/>
          <p:nvPr/>
        </p:nvSpPr>
        <p:spPr>
          <a:xfrm>
            <a:off x="1462124" y="2293392"/>
            <a:ext cx="49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L3 Switch with Dual Supervisor</a:t>
            </a:r>
          </a:p>
          <a:p>
            <a:pPr algn="ctr"/>
            <a:endParaRPr lang="en-US" sz="500" dirty="0">
              <a:latin typeface="+mn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1F3ACC-B259-1744-97DE-99D11474F210}"/>
              </a:ext>
            </a:extLst>
          </p:cNvPr>
          <p:cNvSpPr txBox="1"/>
          <p:nvPr/>
        </p:nvSpPr>
        <p:spPr>
          <a:xfrm>
            <a:off x="3288266" y="2300439"/>
            <a:ext cx="5244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L3 Modular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1CEF34C-5C69-9847-AA78-348170541614}"/>
              </a:ext>
            </a:extLst>
          </p:cNvPr>
          <p:cNvSpPr txBox="1"/>
          <p:nvPr/>
        </p:nvSpPr>
        <p:spPr>
          <a:xfrm>
            <a:off x="2383020" y="2293392"/>
            <a:ext cx="5244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L2 Modular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3ED89A-818E-5F46-8827-11A22D76DCA6}"/>
              </a:ext>
            </a:extLst>
          </p:cNvPr>
          <p:cNvSpPr txBox="1"/>
          <p:nvPr/>
        </p:nvSpPr>
        <p:spPr>
          <a:xfrm>
            <a:off x="4154077" y="2293392"/>
            <a:ext cx="5244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6500 VSS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DF08AE-9D71-B64E-8B0C-5A9224978024}"/>
              </a:ext>
            </a:extLst>
          </p:cNvPr>
          <p:cNvSpPr txBox="1"/>
          <p:nvPr/>
        </p:nvSpPr>
        <p:spPr>
          <a:xfrm>
            <a:off x="442624" y="3293323"/>
            <a:ext cx="852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Secure Catalyst Switch</a:t>
            </a:r>
          </a:p>
          <a:p>
            <a:pPr algn="ctr"/>
            <a:r>
              <a:rPr lang="en-US" sz="500" dirty="0">
                <a:latin typeface="+mn-lt"/>
              </a:rPr>
              <a:t>(color and subdued)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83F291-CAE4-BE4A-97F0-A624435480BC}"/>
              </a:ext>
            </a:extLst>
          </p:cNvPr>
          <p:cNvSpPr txBox="1"/>
          <p:nvPr/>
        </p:nvSpPr>
        <p:spPr>
          <a:xfrm>
            <a:off x="3668424" y="3293323"/>
            <a:ext cx="852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Secure Catalyst Switch</a:t>
            </a:r>
          </a:p>
          <a:p>
            <a:pPr algn="ctr"/>
            <a:r>
              <a:rPr lang="en-US" sz="500" dirty="0">
                <a:latin typeface="+mn-lt"/>
              </a:rPr>
              <a:t>(color and subdued)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9C8AF5-2418-CA42-AF8C-FBBCF3BA6230}"/>
              </a:ext>
            </a:extLst>
          </p:cNvPr>
          <p:cNvSpPr txBox="1"/>
          <p:nvPr/>
        </p:nvSpPr>
        <p:spPr>
          <a:xfrm>
            <a:off x="2453898" y="3293323"/>
            <a:ext cx="852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Workgroup Switch  (color  and subdued)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79565A4-DC6F-8143-80B4-C7DE4A4F015D}"/>
              </a:ext>
            </a:extLst>
          </p:cNvPr>
          <p:cNvSpPr txBox="1"/>
          <p:nvPr/>
        </p:nvSpPr>
        <p:spPr>
          <a:xfrm>
            <a:off x="1412498" y="3293323"/>
            <a:ext cx="852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Secure Switch  </a:t>
            </a:r>
          </a:p>
          <a:p>
            <a:pPr algn="ctr"/>
            <a:r>
              <a:rPr lang="en-US" sz="500" dirty="0">
                <a:latin typeface="+mn-lt"/>
              </a:rPr>
              <a:t>(color and subdued)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ECC8A8A-81FB-C146-B3C8-E7F53B97A2C4}"/>
              </a:ext>
            </a:extLst>
          </p:cNvPr>
          <p:cNvGrpSpPr/>
          <p:nvPr/>
        </p:nvGrpSpPr>
        <p:grpSpPr>
          <a:xfrm>
            <a:off x="1586385" y="1243295"/>
            <a:ext cx="266876" cy="267936"/>
            <a:chOff x="1222908" y="314098"/>
            <a:chExt cx="266876" cy="267936"/>
          </a:xfrm>
        </p:grpSpPr>
        <p:sp>
          <p:nvSpPr>
            <p:cNvPr id="57" name="Freeform 30">
              <a:extLst>
                <a:ext uri="{FF2B5EF4-FFF2-40B4-BE49-F238E27FC236}">
                  <a16:creationId xmlns:a16="http://schemas.microsoft.com/office/drawing/2014/main" id="{7EFDA6B0-C9D4-2B4F-904D-3C356C46C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025" y="317276"/>
              <a:ext cx="262640" cy="262640"/>
            </a:xfrm>
            <a:custGeom>
              <a:avLst/>
              <a:gdLst>
                <a:gd name="T0" fmla="*/ 5 w 105"/>
                <a:gd name="T1" fmla="*/ 105 h 105"/>
                <a:gd name="T2" fmla="*/ 0 w 105"/>
                <a:gd name="T3" fmla="*/ 100 h 105"/>
                <a:gd name="T4" fmla="*/ 0 w 105"/>
                <a:gd name="T5" fmla="*/ 5 h 105"/>
                <a:gd name="T6" fmla="*/ 5 w 105"/>
                <a:gd name="T7" fmla="*/ 0 h 105"/>
                <a:gd name="T8" fmla="*/ 100 w 105"/>
                <a:gd name="T9" fmla="*/ 0 h 105"/>
                <a:gd name="T10" fmla="*/ 105 w 105"/>
                <a:gd name="T11" fmla="*/ 5 h 105"/>
                <a:gd name="T12" fmla="*/ 105 w 105"/>
                <a:gd name="T13" fmla="*/ 100 h 105"/>
                <a:gd name="T14" fmla="*/ 100 w 105"/>
                <a:gd name="T15" fmla="*/ 105 h 105"/>
                <a:gd name="T16" fmla="*/ 5 w 105"/>
                <a:gd name="T1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05">
                  <a:moveTo>
                    <a:pt x="5" y="105"/>
                  </a:moveTo>
                  <a:cubicBezTo>
                    <a:pt x="3" y="105"/>
                    <a:pt x="0" y="102"/>
                    <a:pt x="0" y="10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0"/>
                    <a:pt x="105" y="100"/>
                    <a:pt x="105" y="100"/>
                  </a:cubicBezTo>
                  <a:cubicBezTo>
                    <a:pt x="105" y="102"/>
                    <a:pt x="103" y="105"/>
                    <a:pt x="100" y="105"/>
                  </a:cubicBezTo>
                  <a:lnTo>
                    <a:pt x="5" y="10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CD111F0B-A353-1D4F-B53D-148376DD9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2908" y="314098"/>
              <a:ext cx="266876" cy="267936"/>
            </a:xfrm>
            <a:custGeom>
              <a:avLst/>
              <a:gdLst>
                <a:gd name="T0" fmla="*/ 101 w 107"/>
                <a:gd name="T1" fmla="*/ 2 h 107"/>
                <a:gd name="T2" fmla="*/ 105 w 107"/>
                <a:gd name="T3" fmla="*/ 6 h 107"/>
                <a:gd name="T4" fmla="*/ 105 w 107"/>
                <a:gd name="T5" fmla="*/ 101 h 107"/>
                <a:gd name="T6" fmla="*/ 101 w 107"/>
                <a:gd name="T7" fmla="*/ 105 h 107"/>
                <a:gd name="T8" fmla="*/ 6 w 107"/>
                <a:gd name="T9" fmla="*/ 105 h 107"/>
                <a:gd name="T10" fmla="*/ 2 w 107"/>
                <a:gd name="T11" fmla="*/ 101 h 107"/>
                <a:gd name="T12" fmla="*/ 2 w 107"/>
                <a:gd name="T13" fmla="*/ 6 h 107"/>
                <a:gd name="T14" fmla="*/ 6 w 107"/>
                <a:gd name="T15" fmla="*/ 2 h 107"/>
                <a:gd name="T16" fmla="*/ 101 w 107"/>
                <a:gd name="T17" fmla="*/ 2 h 107"/>
                <a:gd name="T18" fmla="*/ 101 w 107"/>
                <a:gd name="T19" fmla="*/ 0 h 107"/>
                <a:gd name="T20" fmla="*/ 6 w 107"/>
                <a:gd name="T21" fmla="*/ 0 h 107"/>
                <a:gd name="T22" fmla="*/ 0 w 107"/>
                <a:gd name="T23" fmla="*/ 6 h 107"/>
                <a:gd name="T24" fmla="*/ 0 w 107"/>
                <a:gd name="T25" fmla="*/ 101 h 107"/>
                <a:gd name="T26" fmla="*/ 6 w 107"/>
                <a:gd name="T27" fmla="*/ 107 h 107"/>
                <a:gd name="T28" fmla="*/ 101 w 107"/>
                <a:gd name="T29" fmla="*/ 107 h 107"/>
                <a:gd name="T30" fmla="*/ 107 w 107"/>
                <a:gd name="T31" fmla="*/ 101 h 107"/>
                <a:gd name="T32" fmla="*/ 107 w 107"/>
                <a:gd name="T33" fmla="*/ 6 h 107"/>
                <a:gd name="T34" fmla="*/ 101 w 107"/>
                <a:gd name="T3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7" h="107">
                  <a:moveTo>
                    <a:pt x="101" y="2"/>
                  </a:moveTo>
                  <a:cubicBezTo>
                    <a:pt x="103" y="2"/>
                    <a:pt x="105" y="4"/>
                    <a:pt x="105" y="6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3"/>
                    <a:pt x="103" y="105"/>
                    <a:pt x="101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4" y="105"/>
                    <a:pt x="2" y="103"/>
                    <a:pt x="2" y="10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ubicBezTo>
                    <a:pt x="101" y="2"/>
                    <a:pt x="101" y="2"/>
                    <a:pt x="101" y="2"/>
                  </a:cubicBezTo>
                  <a:moveTo>
                    <a:pt x="10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3" y="107"/>
                    <a:pt x="6" y="107"/>
                  </a:cubicBezTo>
                  <a:cubicBezTo>
                    <a:pt x="101" y="107"/>
                    <a:pt x="101" y="107"/>
                    <a:pt x="101" y="107"/>
                  </a:cubicBezTo>
                  <a:cubicBezTo>
                    <a:pt x="104" y="107"/>
                    <a:pt x="107" y="104"/>
                    <a:pt x="107" y="101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04" y="0"/>
                    <a:pt x="101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9BA9E491-E3AF-5746-88E8-F672EE92A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47" y="337397"/>
              <a:ext cx="222397" cy="222397"/>
            </a:xfrm>
            <a:custGeom>
              <a:avLst/>
              <a:gdLst>
                <a:gd name="T0" fmla="*/ 70 w 89"/>
                <a:gd name="T1" fmla="*/ 65 h 89"/>
                <a:gd name="T2" fmla="*/ 59 w 89"/>
                <a:gd name="T3" fmla="*/ 54 h 89"/>
                <a:gd name="T4" fmla="*/ 62 w 89"/>
                <a:gd name="T5" fmla="*/ 47 h 89"/>
                <a:gd name="T6" fmla="*/ 76 w 89"/>
                <a:gd name="T7" fmla="*/ 47 h 89"/>
                <a:gd name="T8" fmla="*/ 76 w 89"/>
                <a:gd name="T9" fmla="*/ 53 h 89"/>
                <a:gd name="T10" fmla="*/ 89 w 89"/>
                <a:gd name="T11" fmla="*/ 44 h 89"/>
                <a:gd name="T12" fmla="*/ 76 w 89"/>
                <a:gd name="T13" fmla="*/ 35 h 89"/>
                <a:gd name="T14" fmla="*/ 76 w 89"/>
                <a:gd name="T15" fmla="*/ 41 h 89"/>
                <a:gd name="T16" fmla="*/ 62 w 89"/>
                <a:gd name="T17" fmla="*/ 41 h 89"/>
                <a:gd name="T18" fmla="*/ 59 w 89"/>
                <a:gd name="T19" fmla="*/ 34 h 89"/>
                <a:gd name="T20" fmla="*/ 70 w 89"/>
                <a:gd name="T21" fmla="*/ 23 h 89"/>
                <a:gd name="T22" fmla="*/ 74 w 89"/>
                <a:gd name="T23" fmla="*/ 28 h 89"/>
                <a:gd name="T24" fmla="*/ 77 w 89"/>
                <a:gd name="T25" fmla="*/ 11 h 89"/>
                <a:gd name="T26" fmla="*/ 61 w 89"/>
                <a:gd name="T27" fmla="*/ 15 h 89"/>
                <a:gd name="T28" fmla="*/ 66 w 89"/>
                <a:gd name="T29" fmla="*/ 19 h 89"/>
                <a:gd name="T30" fmla="*/ 55 w 89"/>
                <a:gd name="T31" fmla="*/ 30 h 89"/>
                <a:gd name="T32" fmla="*/ 47 w 89"/>
                <a:gd name="T33" fmla="*/ 27 h 89"/>
                <a:gd name="T34" fmla="*/ 47 w 89"/>
                <a:gd name="T35" fmla="*/ 13 h 89"/>
                <a:gd name="T36" fmla="*/ 54 w 89"/>
                <a:gd name="T37" fmla="*/ 13 h 89"/>
                <a:gd name="T38" fmla="*/ 45 w 89"/>
                <a:gd name="T39" fmla="*/ 0 h 89"/>
                <a:gd name="T40" fmla="*/ 35 w 89"/>
                <a:gd name="T41" fmla="*/ 13 h 89"/>
                <a:gd name="T42" fmla="*/ 42 w 89"/>
                <a:gd name="T43" fmla="*/ 13 h 89"/>
                <a:gd name="T44" fmla="*/ 42 w 89"/>
                <a:gd name="T45" fmla="*/ 27 h 89"/>
                <a:gd name="T46" fmla="*/ 35 w 89"/>
                <a:gd name="T47" fmla="*/ 30 h 89"/>
                <a:gd name="T48" fmla="*/ 24 w 89"/>
                <a:gd name="T49" fmla="*/ 19 h 89"/>
                <a:gd name="T50" fmla="*/ 28 w 89"/>
                <a:gd name="T51" fmla="*/ 15 h 89"/>
                <a:gd name="T52" fmla="*/ 12 w 89"/>
                <a:gd name="T53" fmla="*/ 11 h 89"/>
                <a:gd name="T54" fmla="*/ 15 w 89"/>
                <a:gd name="T55" fmla="*/ 28 h 89"/>
                <a:gd name="T56" fmla="*/ 20 w 89"/>
                <a:gd name="T57" fmla="*/ 23 h 89"/>
                <a:gd name="T58" fmla="*/ 30 w 89"/>
                <a:gd name="T59" fmla="*/ 34 h 89"/>
                <a:gd name="T60" fmla="*/ 27 w 89"/>
                <a:gd name="T61" fmla="*/ 41 h 89"/>
                <a:gd name="T62" fmla="*/ 14 w 89"/>
                <a:gd name="T63" fmla="*/ 41 h 89"/>
                <a:gd name="T64" fmla="*/ 14 w 89"/>
                <a:gd name="T65" fmla="*/ 35 h 89"/>
                <a:gd name="T66" fmla="*/ 0 w 89"/>
                <a:gd name="T67" fmla="*/ 44 h 89"/>
                <a:gd name="T68" fmla="*/ 14 w 89"/>
                <a:gd name="T69" fmla="*/ 53 h 89"/>
                <a:gd name="T70" fmla="*/ 14 w 89"/>
                <a:gd name="T71" fmla="*/ 47 h 89"/>
                <a:gd name="T72" fmla="*/ 27 w 89"/>
                <a:gd name="T73" fmla="*/ 47 h 89"/>
                <a:gd name="T74" fmla="*/ 30 w 89"/>
                <a:gd name="T75" fmla="*/ 54 h 89"/>
                <a:gd name="T76" fmla="*/ 20 w 89"/>
                <a:gd name="T77" fmla="*/ 65 h 89"/>
                <a:gd name="T78" fmla="*/ 15 w 89"/>
                <a:gd name="T79" fmla="*/ 61 h 89"/>
                <a:gd name="T80" fmla="*/ 12 w 89"/>
                <a:gd name="T81" fmla="*/ 77 h 89"/>
                <a:gd name="T82" fmla="*/ 28 w 89"/>
                <a:gd name="T83" fmla="*/ 74 h 89"/>
                <a:gd name="T84" fmla="*/ 24 w 89"/>
                <a:gd name="T85" fmla="*/ 69 h 89"/>
                <a:gd name="T86" fmla="*/ 34 w 89"/>
                <a:gd name="T87" fmla="*/ 59 h 89"/>
                <a:gd name="T88" fmla="*/ 42 w 89"/>
                <a:gd name="T89" fmla="*/ 62 h 89"/>
                <a:gd name="T90" fmla="*/ 42 w 89"/>
                <a:gd name="T91" fmla="*/ 75 h 89"/>
                <a:gd name="T92" fmla="*/ 35 w 89"/>
                <a:gd name="T93" fmla="*/ 75 h 89"/>
                <a:gd name="T94" fmla="*/ 45 w 89"/>
                <a:gd name="T95" fmla="*/ 89 h 89"/>
                <a:gd name="T96" fmla="*/ 54 w 89"/>
                <a:gd name="T97" fmla="*/ 75 h 89"/>
                <a:gd name="T98" fmla="*/ 47 w 89"/>
                <a:gd name="T99" fmla="*/ 75 h 89"/>
                <a:gd name="T100" fmla="*/ 47 w 89"/>
                <a:gd name="T101" fmla="*/ 62 h 89"/>
                <a:gd name="T102" fmla="*/ 55 w 89"/>
                <a:gd name="T103" fmla="*/ 59 h 89"/>
                <a:gd name="T104" fmla="*/ 66 w 89"/>
                <a:gd name="T105" fmla="*/ 69 h 89"/>
                <a:gd name="T106" fmla="*/ 61 w 89"/>
                <a:gd name="T107" fmla="*/ 74 h 89"/>
                <a:gd name="T108" fmla="*/ 77 w 89"/>
                <a:gd name="T109" fmla="*/ 77 h 89"/>
                <a:gd name="T110" fmla="*/ 74 w 89"/>
                <a:gd name="T111" fmla="*/ 61 h 89"/>
                <a:gd name="T112" fmla="*/ 70 w 89"/>
                <a:gd name="T113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89">
                  <a:moveTo>
                    <a:pt x="70" y="65"/>
                  </a:moveTo>
                  <a:cubicBezTo>
                    <a:pt x="59" y="54"/>
                    <a:pt x="59" y="54"/>
                    <a:pt x="59" y="54"/>
                  </a:cubicBezTo>
                  <a:cubicBezTo>
                    <a:pt x="60" y="52"/>
                    <a:pt x="61" y="50"/>
                    <a:pt x="62" y="47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6" y="53"/>
                    <a:pt x="76" y="53"/>
                    <a:pt x="76" y="5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1" y="39"/>
                    <a:pt x="60" y="36"/>
                    <a:pt x="59" y="34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3" y="28"/>
                    <a:pt x="50" y="27"/>
                    <a:pt x="47" y="27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39" y="27"/>
                    <a:pt x="37" y="28"/>
                    <a:pt x="35" y="30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6"/>
                    <a:pt x="28" y="39"/>
                    <a:pt x="27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2"/>
                    <a:pt x="30" y="54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6" y="60"/>
                    <a:pt x="39" y="61"/>
                    <a:pt x="42" y="62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50" y="61"/>
                    <a:pt x="53" y="60"/>
                    <a:pt x="55" y="59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4" y="61"/>
                    <a:pt x="74" y="61"/>
                    <a:pt x="74" y="61"/>
                  </a:cubicBezTo>
                  <a:lnTo>
                    <a:pt x="70" y="65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FAD630B-1689-D947-9737-5D9B42EF2CF8}"/>
              </a:ext>
            </a:extLst>
          </p:cNvPr>
          <p:cNvGrpSpPr/>
          <p:nvPr/>
        </p:nvGrpSpPr>
        <p:grpSpPr>
          <a:xfrm>
            <a:off x="584052" y="1249387"/>
            <a:ext cx="252413" cy="255588"/>
            <a:chOff x="5948363" y="1381126"/>
            <a:chExt cx="252413" cy="255588"/>
          </a:xfrm>
        </p:grpSpPr>
        <p:sp>
          <p:nvSpPr>
            <p:cNvPr id="83" name="Freeform 208">
              <a:extLst>
                <a:ext uri="{FF2B5EF4-FFF2-40B4-BE49-F238E27FC236}">
                  <a16:creationId xmlns:a16="http://schemas.microsoft.com/office/drawing/2014/main" id="{F5F92829-7ECC-9843-9156-2716E9DE1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363" y="1381126"/>
              <a:ext cx="252413" cy="255588"/>
            </a:xfrm>
            <a:custGeom>
              <a:avLst/>
              <a:gdLst>
                <a:gd name="T0" fmla="*/ 70 w 75"/>
                <a:gd name="T1" fmla="*/ 0 h 76"/>
                <a:gd name="T2" fmla="*/ 4 w 75"/>
                <a:gd name="T3" fmla="*/ 0 h 76"/>
                <a:gd name="T4" fmla="*/ 0 w 75"/>
                <a:gd name="T5" fmla="*/ 4 h 76"/>
                <a:gd name="T6" fmla="*/ 0 w 75"/>
                <a:gd name="T7" fmla="*/ 72 h 76"/>
                <a:gd name="T8" fmla="*/ 4 w 75"/>
                <a:gd name="T9" fmla="*/ 76 h 76"/>
                <a:gd name="T10" fmla="*/ 70 w 75"/>
                <a:gd name="T11" fmla="*/ 76 h 76"/>
                <a:gd name="T12" fmla="*/ 75 w 75"/>
                <a:gd name="T13" fmla="*/ 72 h 76"/>
                <a:gd name="T14" fmla="*/ 75 w 75"/>
                <a:gd name="T15" fmla="*/ 4 h 76"/>
                <a:gd name="T16" fmla="*/ 70 w 75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6">
                  <a:moveTo>
                    <a:pt x="7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1" y="76"/>
                    <a:pt x="4" y="76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2" y="76"/>
                    <a:pt x="75" y="74"/>
                    <a:pt x="75" y="72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7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209">
              <a:extLst>
                <a:ext uri="{FF2B5EF4-FFF2-40B4-BE49-F238E27FC236}">
                  <a16:creationId xmlns:a16="http://schemas.microsoft.com/office/drawing/2014/main" id="{DD7FB55B-5D92-7C41-9BCC-412FF6843E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3" y="1381126"/>
              <a:ext cx="252413" cy="255588"/>
            </a:xfrm>
            <a:custGeom>
              <a:avLst/>
              <a:gdLst>
                <a:gd name="T0" fmla="*/ 70 w 75"/>
                <a:gd name="T1" fmla="*/ 2 h 76"/>
                <a:gd name="T2" fmla="*/ 73 w 75"/>
                <a:gd name="T3" fmla="*/ 4 h 76"/>
                <a:gd name="T4" fmla="*/ 73 w 75"/>
                <a:gd name="T5" fmla="*/ 72 h 76"/>
                <a:gd name="T6" fmla="*/ 70 w 75"/>
                <a:gd name="T7" fmla="*/ 74 h 76"/>
                <a:gd name="T8" fmla="*/ 4 w 75"/>
                <a:gd name="T9" fmla="*/ 74 h 76"/>
                <a:gd name="T10" fmla="*/ 1 w 75"/>
                <a:gd name="T11" fmla="*/ 72 h 76"/>
                <a:gd name="T12" fmla="*/ 1 w 75"/>
                <a:gd name="T13" fmla="*/ 4 h 76"/>
                <a:gd name="T14" fmla="*/ 4 w 75"/>
                <a:gd name="T15" fmla="*/ 2 h 76"/>
                <a:gd name="T16" fmla="*/ 70 w 75"/>
                <a:gd name="T17" fmla="*/ 2 h 76"/>
                <a:gd name="T18" fmla="*/ 70 w 75"/>
                <a:gd name="T19" fmla="*/ 0 h 76"/>
                <a:gd name="T20" fmla="*/ 4 w 75"/>
                <a:gd name="T21" fmla="*/ 0 h 76"/>
                <a:gd name="T22" fmla="*/ 0 w 75"/>
                <a:gd name="T23" fmla="*/ 4 h 76"/>
                <a:gd name="T24" fmla="*/ 0 w 75"/>
                <a:gd name="T25" fmla="*/ 72 h 76"/>
                <a:gd name="T26" fmla="*/ 4 w 75"/>
                <a:gd name="T27" fmla="*/ 76 h 76"/>
                <a:gd name="T28" fmla="*/ 70 w 75"/>
                <a:gd name="T29" fmla="*/ 76 h 76"/>
                <a:gd name="T30" fmla="*/ 75 w 75"/>
                <a:gd name="T31" fmla="*/ 72 h 76"/>
                <a:gd name="T32" fmla="*/ 75 w 75"/>
                <a:gd name="T33" fmla="*/ 4 h 76"/>
                <a:gd name="T34" fmla="*/ 70 w 75"/>
                <a:gd name="T3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6">
                  <a:moveTo>
                    <a:pt x="70" y="2"/>
                  </a:moveTo>
                  <a:cubicBezTo>
                    <a:pt x="72" y="2"/>
                    <a:pt x="73" y="3"/>
                    <a:pt x="73" y="4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3"/>
                    <a:pt x="72" y="74"/>
                    <a:pt x="70" y="7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2" y="74"/>
                    <a:pt x="1" y="73"/>
                    <a:pt x="1" y="7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2"/>
                    <a:pt x="4" y="2"/>
                  </a:cubicBezTo>
                  <a:cubicBezTo>
                    <a:pt x="70" y="2"/>
                    <a:pt x="70" y="2"/>
                    <a:pt x="70" y="2"/>
                  </a:cubicBezTo>
                  <a:moveTo>
                    <a:pt x="7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1" y="76"/>
                    <a:pt x="4" y="76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2" y="76"/>
                    <a:pt x="75" y="74"/>
                    <a:pt x="75" y="72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70" y="0"/>
                  </a:cubicBezTo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0">
              <a:extLst>
                <a:ext uri="{FF2B5EF4-FFF2-40B4-BE49-F238E27FC236}">
                  <a16:creationId xmlns:a16="http://schemas.microsoft.com/office/drawing/2014/main" id="{08CA38BB-013A-434C-B452-810DE59E6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301" y="1408113"/>
              <a:ext cx="100013" cy="53975"/>
            </a:xfrm>
            <a:custGeom>
              <a:avLst/>
              <a:gdLst>
                <a:gd name="T0" fmla="*/ 63 w 63"/>
                <a:gd name="T1" fmla="*/ 17 h 34"/>
                <a:gd name="T2" fmla="*/ 34 w 63"/>
                <a:gd name="T3" fmla="*/ 0 h 34"/>
                <a:gd name="T4" fmla="*/ 34 w 63"/>
                <a:gd name="T5" fmla="*/ 10 h 34"/>
                <a:gd name="T6" fmla="*/ 0 w 63"/>
                <a:gd name="T7" fmla="*/ 10 h 34"/>
                <a:gd name="T8" fmla="*/ 0 w 63"/>
                <a:gd name="T9" fmla="*/ 23 h 34"/>
                <a:gd name="T10" fmla="*/ 34 w 63"/>
                <a:gd name="T11" fmla="*/ 23 h 34"/>
                <a:gd name="T12" fmla="*/ 34 w 63"/>
                <a:gd name="T13" fmla="*/ 34 h 34"/>
                <a:gd name="T14" fmla="*/ 63 w 63"/>
                <a:gd name="T1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4">
                  <a:moveTo>
                    <a:pt x="63" y="17"/>
                  </a:moveTo>
                  <a:lnTo>
                    <a:pt x="34" y="0"/>
                  </a:lnTo>
                  <a:lnTo>
                    <a:pt x="34" y="10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4" y="23"/>
                  </a:lnTo>
                  <a:lnTo>
                    <a:pt x="34" y="34"/>
                  </a:lnTo>
                  <a:lnTo>
                    <a:pt x="63" y="17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11">
              <a:extLst>
                <a:ext uri="{FF2B5EF4-FFF2-40B4-BE49-F238E27FC236}">
                  <a16:creationId xmlns:a16="http://schemas.microsoft.com/office/drawing/2014/main" id="{192E1059-CC6A-0F43-ADFD-AE505FBD7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1501776"/>
              <a:ext cx="101600" cy="57150"/>
            </a:xfrm>
            <a:custGeom>
              <a:avLst/>
              <a:gdLst>
                <a:gd name="T0" fmla="*/ 64 w 64"/>
                <a:gd name="T1" fmla="*/ 17 h 36"/>
                <a:gd name="T2" fmla="*/ 34 w 64"/>
                <a:gd name="T3" fmla="*/ 0 h 36"/>
                <a:gd name="T4" fmla="*/ 34 w 64"/>
                <a:gd name="T5" fmla="*/ 11 h 36"/>
                <a:gd name="T6" fmla="*/ 0 w 64"/>
                <a:gd name="T7" fmla="*/ 11 h 36"/>
                <a:gd name="T8" fmla="*/ 0 w 64"/>
                <a:gd name="T9" fmla="*/ 23 h 36"/>
                <a:gd name="T10" fmla="*/ 34 w 64"/>
                <a:gd name="T11" fmla="*/ 23 h 36"/>
                <a:gd name="T12" fmla="*/ 34 w 64"/>
                <a:gd name="T13" fmla="*/ 36 h 36"/>
                <a:gd name="T14" fmla="*/ 64 w 64"/>
                <a:gd name="T1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6">
                  <a:moveTo>
                    <a:pt x="64" y="17"/>
                  </a:moveTo>
                  <a:lnTo>
                    <a:pt x="34" y="0"/>
                  </a:lnTo>
                  <a:lnTo>
                    <a:pt x="34" y="11"/>
                  </a:lnTo>
                  <a:lnTo>
                    <a:pt x="0" y="11"/>
                  </a:lnTo>
                  <a:lnTo>
                    <a:pt x="0" y="23"/>
                  </a:lnTo>
                  <a:lnTo>
                    <a:pt x="34" y="23"/>
                  </a:lnTo>
                  <a:lnTo>
                    <a:pt x="34" y="36"/>
                  </a:lnTo>
                  <a:lnTo>
                    <a:pt x="64" y="17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12">
              <a:extLst>
                <a:ext uri="{FF2B5EF4-FFF2-40B4-BE49-F238E27FC236}">
                  <a16:creationId xmlns:a16="http://schemas.microsoft.com/office/drawing/2014/main" id="{E52A0F4C-805E-E844-B8D8-0C051D1DA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8051" y="1454151"/>
              <a:ext cx="101600" cy="53975"/>
            </a:xfrm>
            <a:custGeom>
              <a:avLst/>
              <a:gdLst>
                <a:gd name="T0" fmla="*/ 0 w 64"/>
                <a:gd name="T1" fmla="*/ 17 h 34"/>
                <a:gd name="T2" fmla="*/ 32 w 64"/>
                <a:gd name="T3" fmla="*/ 0 h 34"/>
                <a:gd name="T4" fmla="*/ 32 w 64"/>
                <a:gd name="T5" fmla="*/ 11 h 34"/>
                <a:gd name="T6" fmla="*/ 64 w 64"/>
                <a:gd name="T7" fmla="*/ 11 h 34"/>
                <a:gd name="T8" fmla="*/ 64 w 64"/>
                <a:gd name="T9" fmla="*/ 24 h 34"/>
                <a:gd name="T10" fmla="*/ 32 w 64"/>
                <a:gd name="T11" fmla="*/ 24 h 34"/>
                <a:gd name="T12" fmla="*/ 32 w 64"/>
                <a:gd name="T13" fmla="*/ 34 h 34"/>
                <a:gd name="T14" fmla="*/ 0 w 64"/>
                <a:gd name="T1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4">
                  <a:moveTo>
                    <a:pt x="0" y="17"/>
                  </a:moveTo>
                  <a:lnTo>
                    <a:pt x="32" y="0"/>
                  </a:lnTo>
                  <a:lnTo>
                    <a:pt x="32" y="11"/>
                  </a:lnTo>
                  <a:lnTo>
                    <a:pt x="64" y="11"/>
                  </a:lnTo>
                  <a:lnTo>
                    <a:pt x="64" y="24"/>
                  </a:lnTo>
                  <a:lnTo>
                    <a:pt x="32" y="24"/>
                  </a:lnTo>
                  <a:lnTo>
                    <a:pt x="32" y="3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3">
              <a:extLst>
                <a:ext uri="{FF2B5EF4-FFF2-40B4-BE49-F238E27FC236}">
                  <a16:creationId xmlns:a16="http://schemas.microsoft.com/office/drawing/2014/main" id="{8F16994A-2F58-B247-A832-FDFD98CF7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4238" y="1549401"/>
              <a:ext cx="101600" cy="57150"/>
            </a:xfrm>
            <a:custGeom>
              <a:avLst/>
              <a:gdLst>
                <a:gd name="T0" fmla="*/ 0 w 64"/>
                <a:gd name="T1" fmla="*/ 19 h 36"/>
                <a:gd name="T2" fmla="*/ 30 w 64"/>
                <a:gd name="T3" fmla="*/ 0 h 36"/>
                <a:gd name="T4" fmla="*/ 30 w 64"/>
                <a:gd name="T5" fmla="*/ 13 h 36"/>
                <a:gd name="T6" fmla="*/ 64 w 64"/>
                <a:gd name="T7" fmla="*/ 13 h 36"/>
                <a:gd name="T8" fmla="*/ 64 w 64"/>
                <a:gd name="T9" fmla="*/ 25 h 36"/>
                <a:gd name="T10" fmla="*/ 30 w 64"/>
                <a:gd name="T11" fmla="*/ 25 h 36"/>
                <a:gd name="T12" fmla="*/ 30 w 64"/>
                <a:gd name="T13" fmla="*/ 36 h 36"/>
                <a:gd name="T14" fmla="*/ 0 w 64"/>
                <a:gd name="T15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6">
                  <a:moveTo>
                    <a:pt x="0" y="19"/>
                  </a:moveTo>
                  <a:lnTo>
                    <a:pt x="30" y="0"/>
                  </a:lnTo>
                  <a:lnTo>
                    <a:pt x="30" y="13"/>
                  </a:lnTo>
                  <a:lnTo>
                    <a:pt x="64" y="13"/>
                  </a:lnTo>
                  <a:lnTo>
                    <a:pt x="64" y="25"/>
                  </a:lnTo>
                  <a:lnTo>
                    <a:pt x="30" y="25"/>
                  </a:lnTo>
                  <a:lnTo>
                    <a:pt x="30" y="36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2ED6C44-9B8A-FE4A-9D78-B78756C1F05B}"/>
              </a:ext>
            </a:extLst>
          </p:cNvPr>
          <p:cNvGrpSpPr/>
          <p:nvPr/>
        </p:nvGrpSpPr>
        <p:grpSpPr>
          <a:xfrm>
            <a:off x="4296012" y="1206173"/>
            <a:ext cx="211233" cy="321820"/>
            <a:chOff x="5441950" y="1704976"/>
            <a:chExt cx="269875" cy="411162"/>
          </a:xfrm>
        </p:grpSpPr>
        <p:sp>
          <p:nvSpPr>
            <p:cNvPr id="94" name="Freeform 193">
              <a:extLst>
                <a:ext uri="{FF2B5EF4-FFF2-40B4-BE49-F238E27FC236}">
                  <a16:creationId xmlns:a16="http://schemas.microsoft.com/office/drawing/2014/main" id="{2FEEA50C-AD97-FD41-9D4A-2122BB347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5125" y="1708151"/>
              <a:ext cx="263525" cy="104775"/>
            </a:xfrm>
            <a:custGeom>
              <a:avLst/>
              <a:gdLst>
                <a:gd name="T0" fmla="*/ 5 w 78"/>
                <a:gd name="T1" fmla="*/ 31 h 31"/>
                <a:gd name="T2" fmla="*/ 0 w 78"/>
                <a:gd name="T3" fmla="*/ 26 h 31"/>
                <a:gd name="T4" fmla="*/ 0 w 78"/>
                <a:gd name="T5" fmla="*/ 5 h 31"/>
                <a:gd name="T6" fmla="*/ 5 w 78"/>
                <a:gd name="T7" fmla="*/ 0 h 31"/>
                <a:gd name="T8" fmla="*/ 73 w 78"/>
                <a:gd name="T9" fmla="*/ 0 h 31"/>
                <a:gd name="T10" fmla="*/ 78 w 78"/>
                <a:gd name="T11" fmla="*/ 5 h 31"/>
                <a:gd name="T12" fmla="*/ 78 w 78"/>
                <a:gd name="T13" fmla="*/ 26 h 31"/>
                <a:gd name="T14" fmla="*/ 73 w 78"/>
                <a:gd name="T15" fmla="*/ 31 h 31"/>
                <a:gd name="T16" fmla="*/ 5 w 78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31">
                  <a:moveTo>
                    <a:pt x="5" y="31"/>
                  </a:moveTo>
                  <a:cubicBezTo>
                    <a:pt x="3" y="31"/>
                    <a:pt x="0" y="29"/>
                    <a:pt x="0" y="2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6" y="0"/>
                    <a:pt x="78" y="2"/>
                    <a:pt x="78" y="5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3" y="31"/>
                  </a:cubicBezTo>
                  <a:lnTo>
                    <a:pt x="5" y="3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94">
              <a:extLst>
                <a:ext uri="{FF2B5EF4-FFF2-40B4-BE49-F238E27FC236}">
                  <a16:creationId xmlns:a16="http://schemas.microsoft.com/office/drawing/2014/main" id="{E55B277B-B78E-2D4B-BDDA-72CCB955F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950" y="1704976"/>
              <a:ext cx="269875" cy="111125"/>
            </a:xfrm>
            <a:custGeom>
              <a:avLst/>
              <a:gdLst>
                <a:gd name="T0" fmla="*/ 74 w 80"/>
                <a:gd name="T1" fmla="*/ 2 h 33"/>
                <a:gd name="T2" fmla="*/ 78 w 80"/>
                <a:gd name="T3" fmla="*/ 6 h 33"/>
                <a:gd name="T4" fmla="*/ 78 w 80"/>
                <a:gd name="T5" fmla="*/ 27 h 33"/>
                <a:gd name="T6" fmla="*/ 74 w 80"/>
                <a:gd name="T7" fmla="*/ 31 h 33"/>
                <a:gd name="T8" fmla="*/ 6 w 80"/>
                <a:gd name="T9" fmla="*/ 31 h 33"/>
                <a:gd name="T10" fmla="*/ 2 w 80"/>
                <a:gd name="T11" fmla="*/ 27 h 33"/>
                <a:gd name="T12" fmla="*/ 2 w 80"/>
                <a:gd name="T13" fmla="*/ 6 h 33"/>
                <a:gd name="T14" fmla="*/ 6 w 80"/>
                <a:gd name="T15" fmla="*/ 2 h 33"/>
                <a:gd name="T16" fmla="*/ 74 w 80"/>
                <a:gd name="T17" fmla="*/ 2 h 33"/>
                <a:gd name="T18" fmla="*/ 74 w 80"/>
                <a:gd name="T19" fmla="*/ 0 h 33"/>
                <a:gd name="T20" fmla="*/ 6 w 80"/>
                <a:gd name="T21" fmla="*/ 0 h 33"/>
                <a:gd name="T22" fmla="*/ 0 w 80"/>
                <a:gd name="T23" fmla="*/ 6 h 33"/>
                <a:gd name="T24" fmla="*/ 0 w 80"/>
                <a:gd name="T25" fmla="*/ 27 h 33"/>
                <a:gd name="T26" fmla="*/ 6 w 80"/>
                <a:gd name="T27" fmla="*/ 33 h 33"/>
                <a:gd name="T28" fmla="*/ 74 w 80"/>
                <a:gd name="T29" fmla="*/ 33 h 33"/>
                <a:gd name="T30" fmla="*/ 80 w 80"/>
                <a:gd name="T31" fmla="*/ 27 h 33"/>
                <a:gd name="T32" fmla="*/ 80 w 80"/>
                <a:gd name="T33" fmla="*/ 6 h 33"/>
                <a:gd name="T34" fmla="*/ 74 w 80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33">
                  <a:moveTo>
                    <a:pt x="74" y="2"/>
                  </a:moveTo>
                  <a:cubicBezTo>
                    <a:pt x="76" y="2"/>
                    <a:pt x="78" y="4"/>
                    <a:pt x="78" y="6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30"/>
                    <a:pt x="76" y="31"/>
                    <a:pt x="74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1"/>
                    <a:pt x="2" y="30"/>
                    <a:pt x="2" y="2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ubicBezTo>
                    <a:pt x="74" y="2"/>
                    <a:pt x="74" y="2"/>
                    <a:pt x="74" y="2"/>
                  </a:cubicBezTo>
                  <a:moveTo>
                    <a:pt x="7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1"/>
                    <a:pt x="3" y="33"/>
                    <a:pt x="6" y="33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7" y="33"/>
                    <a:pt x="80" y="31"/>
                    <a:pt x="80" y="27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3"/>
                    <a:pt x="77" y="0"/>
                    <a:pt x="74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95">
              <a:extLst>
                <a:ext uri="{FF2B5EF4-FFF2-40B4-BE49-F238E27FC236}">
                  <a16:creationId xmlns:a16="http://schemas.microsoft.com/office/drawing/2014/main" id="{6B1E6E0B-A947-5348-B1F8-2F079FDAA3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5925" y="1724026"/>
              <a:ext cx="165100" cy="71438"/>
            </a:xfrm>
            <a:custGeom>
              <a:avLst/>
              <a:gdLst>
                <a:gd name="T0" fmla="*/ 104 w 104"/>
                <a:gd name="T1" fmla="*/ 13 h 45"/>
                <a:gd name="T2" fmla="*/ 104 w 104"/>
                <a:gd name="T3" fmla="*/ 0 h 45"/>
                <a:gd name="T4" fmla="*/ 79 w 104"/>
                <a:gd name="T5" fmla="*/ 0 h 45"/>
                <a:gd name="T6" fmla="*/ 79 w 104"/>
                <a:gd name="T7" fmla="*/ 7 h 45"/>
                <a:gd name="T8" fmla="*/ 23 w 104"/>
                <a:gd name="T9" fmla="*/ 7 h 45"/>
                <a:gd name="T10" fmla="*/ 23 w 104"/>
                <a:gd name="T11" fmla="*/ 0 h 45"/>
                <a:gd name="T12" fmla="*/ 0 w 104"/>
                <a:gd name="T13" fmla="*/ 0 h 45"/>
                <a:gd name="T14" fmla="*/ 0 w 104"/>
                <a:gd name="T15" fmla="*/ 13 h 45"/>
                <a:gd name="T16" fmla="*/ 23 w 104"/>
                <a:gd name="T17" fmla="*/ 13 h 45"/>
                <a:gd name="T18" fmla="*/ 23 w 104"/>
                <a:gd name="T19" fmla="*/ 13 h 45"/>
                <a:gd name="T20" fmla="*/ 49 w 104"/>
                <a:gd name="T21" fmla="*/ 24 h 45"/>
                <a:gd name="T22" fmla="*/ 23 w 104"/>
                <a:gd name="T23" fmla="*/ 32 h 45"/>
                <a:gd name="T24" fmla="*/ 23 w 104"/>
                <a:gd name="T25" fmla="*/ 32 h 45"/>
                <a:gd name="T26" fmla="*/ 0 w 104"/>
                <a:gd name="T27" fmla="*/ 32 h 45"/>
                <a:gd name="T28" fmla="*/ 0 w 104"/>
                <a:gd name="T29" fmla="*/ 45 h 45"/>
                <a:gd name="T30" fmla="*/ 23 w 104"/>
                <a:gd name="T31" fmla="*/ 45 h 45"/>
                <a:gd name="T32" fmla="*/ 23 w 104"/>
                <a:gd name="T33" fmla="*/ 41 h 45"/>
                <a:gd name="T34" fmla="*/ 79 w 104"/>
                <a:gd name="T35" fmla="*/ 41 h 45"/>
                <a:gd name="T36" fmla="*/ 79 w 104"/>
                <a:gd name="T37" fmla="*/ 45 h 45"/>
                <a:gd name="T38" fmla="*/ 104 w 104"/>
                <a:gd name="T39" fmla="*/ 45 h 45"/>
                <a:gd name="T40" fmla="*/ 104 w 104"/>
                <a:gd name="T41" fmla="*/ 32 h 45"/>
                <a:gd name="T42" fmla="*/ 79 w 104"/>
                <a:gd name="T43" fmla="*/ 32 h 45"/>
                <a:gd name="T44" fmla="*/ 79 w 104"/>
                <a:gd name="T45" fmla="*/ 32 h 45"/>
                <a:gd name="T46" fmla="*/ 53 w 104"/>
                <a:gd name="T47" fmla="*/ 24 h 45"/>
                <a:gd name="T48" fmla="*/ 79 w 104"/>
                <a:gd name="T49" fmla="*/ 13 h 45"/>
                <a:gd name="T50" fmla="*/ 79 w 104"/>
                <a:gd name="T51" fmla="*/ 13 h 45"/>
                <a:gd name="T52" fmla="*/ 104 w 104"/>
                <a:gd name="T53" fmla="*/ 13 h 45"/>
                <a:gd name="T54" fmla="*/ 23 w 104"/>
                <a:gd name="T55" fmla="*/ 9 h 45"/>
                <a:gd name="T56" fmla="*/ 79 w 104"/>
                <a:gd name="T57" fmla="*/ 9 h 45"/>
                <a:gd name="T58" fmla="*/ 79 w 104"/>
                <a:gd name="T59" fmla="*/ 11 h 45"/>
                <a:gd name="T60" fmla="*/ 51 w 104"/>
                <a:gd name="T61" fmla="*/ 22 h 45"/>
                <a:gd name="T62" fmla="*/ 23 w 104"/>
                <a:gd name="T63" fmla="*/ 11 h 45"/>
                <a:gd name="T64" fmla="*/ 23 w 104"/>
                <a:gd name="T65" fmla="*/ 9 h 45"/>
                <a:gd name="T66" fmla="*/ 79 w 104"/>
                <a:gd name="T67" fmla="*/ 36 h 45"/>
                <a:gd name="T68" fmla="*/ 23 w 104"/>
                <a:gd name="T69" fmla="*/ 36 h 45"/>
                <a:gd name="T70" fmla="*/ 23 w 104"/>
                <a:gd name="T71" fmla="*/ 34 h 45"/>
                <a:gd name="T72" fmla="*/ 51 w 104"/>
                <a:gd name="T73" fmla="*/ 24 h 45"/>
                <a:gd name="T74" fmla="*/ 79 w 104"/>
                <a:gd name="T75" fmla="*/ 34 h 45"/>
                <a:gd name="T76" fmla="*/ 79 w 104"/>
                <a:gd name="T77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45">
                  <a:moveTo>
                    <a:pt x="104" y="13"/>
                  </a:moveTo>
                  <a:lnTo>
                    <a:pt x="104" y="0"/>
                  </a:lnTo>
                  <a:lnTo>
                    <a:pt x="79" y="0"/>
                  </a:lnTo>
                  <a:lnTo>
                    <a:pt x="79" y="7"/>
                  </a:lnTo>
                  <a:lnTo>
                    <a:pt x="23" y="7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49" y="24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0" y="32"/>
                  </a:lnTo>
                  <a:lnTo>
                    <a:pt x="0" y="45"/>
                  </a:lnTo>
                  <a:lnTo>
                    <a:pt x="23" y="45"/>
                  </a:lnTo>
                  <a:lnTo>
                    <a:pt x="23" y="41"/>
                  </a:lnTo>
                  <a:lnTo>
                    <a:pt x="79" y="41"/>
                  </a:lnTo>
                  <a:lnTo>
                    <a:pt x="79" y="45"/>
                  </a:lnTo>
                  <a:lnTo>
                    <a:pt x="104" y="45"/>
                  </a:lnTo>
                  <a:lnTo>
                    <a:pt x="104" y="32"/>
                  </a:lnTo>
                  <a:lnTo>
                    <a:pt x="79" y="32"/>
                  </a:lnTo>
                  <a:lnTo>
                    <a:pt x="79" y="32"/>
                  </a:lnTo>
                  <a:lnTo>
                    <a:pt x="53" y="24"/>
                  </a:lnTo>
                  <a:lnTo>
                    <a:pt x="79" y="13"/>
                  </a:lnTo>
                  <a:lnTo>
                    <a:pt x="79" y="13"/>
                  </a:lnTo>
                  <a:lnTo>
                    <a:pt x="104" y="13"/>
                  </a:lnTo>
                  <a:close/>
                  <a:moveTo>
                    <a:pt x="23" y="9"/>
                  </a:moveTo>
                  <a:lnTo>
                    <a:pt x="79" y="9"/>
                  </a:lnTo>
                  <a:lnTo>
                    <a:pt x="79" y="11"/>
                  </a:lnTo>
                  <a:lnTo>
                    <a:pt x="51" y="22"/>
                  </a:lnTo>
                  <a:lnTo>
                    <a:pt x="23" y="11"/>
                  </a:lnTo>
                  <a:lnTo>
                    <a:pt x="23" y="9"/>
                  </a:lnTo>
                  <a:close/>
                  <a:moveTo>
                    <a:pt x="79" y="36"/>
                  </a:moveTo>
                  <a:lnTo>
                    <a:pt x="23" y="36"/>
                  </a:lnTo>
                  <a:lnTo>
                    <a:pt x="23" y="34"/>
                  </a:lnTo>
                  <a:lnTo>
                    <a:pt x="51" y="24"/>
                  </a:lnTo>
                  <a:lnTo>
                    <a:pt x="79" y="34"/>
                  </a:lnTo>
                  <a:lnTo>
                    <a:pt x="79" y="36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96">
              <a:extLst>
                <a:ext uri="{FF2B5EF4-FFF2-40B4-BE49-F238E27FC236}">
                  <a16:creationId xmlns:a16="http://schemas.microsoft.com/office/drawing/2014/main" id="{083F3A54-929E-D04B-A554-657430CC1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5125" y="1852613"/>
              <a:ext cx="260350" cy="260350"/>
            </a:xfrm>
            <a:custGeom>
              <a:avLst/>
              <a:gdLst>
                <a:gd name="T0" fmla="*/ 5 w 77"/>
                <a:gd name="T1" fmla="*/ 77 h 77"/>
                <a:gd name="T2" fmla="*/ 0 w 77"/>
                <a:gd name="T3" fmla="*/ 72 h 77"/>
                <a:gd name="T4" fmla="*/ 0 w 77"/>
                <a:gd name="T5" fmla="*/ 5 h 77"/>
                <a:gd name="T6" fmla="*/ 5 w 77"/>
                <a:gd name="T7" fmla="*/ 0 h 77"/>
                <a:gd name="T8" fmla="*/ 72 w 77"/>
                <a:gd name="T9" fmla="*/ 0 h 77"/>
                <a:gd name="T10" fmla="*/ 77 w 77"/>
                <a:gd name="T11" fmla="*/ 5 h 77"/>
                <a:gd name="T12" fmla="*/ 77 w 77"/>
                <a:gd name="T13" fmla="*/ 72 h 77"/>
                <a:gd name="T14" fmla="*/ 72 w 77"/>
                <a:gd name="T15" fmla="*/ 77 h 77"/>
                <a:gd name="T16" fmla="*/ 5 w 77"/>
                <a:gd name="T1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77">
                  <a:moveTo>
                    <a:pt x="5" y="77"/>
                  </a:moveTo>
                  <a:cubicBezTo>
                    <a:pt x="2" y="77"/>
                    <a:pt x="0" y="75"/>
                    <a:pt x="0" y="7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7" y="3"/>
                    <a:pt x="77" y="5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75"/>
                    <a:pt x="74" y="77"/>
                    <a:pt x="72" y="77"/>
                  </a:cubicBezTo>
                  <a:lnTo>
                    <a:pt x="5" y="7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197">
              <a:extLst>
                <a:ext uri="{FF2B5EF4-FFF2-40B4-BE49-F238E27FC236}">
                  <a16:creationId xmlns:a16="http://schemas.microsoft.com/office/drawing/2014/main" id="{5C11A294-B864-DE4F-BB4E-6B99C183B8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1950" y="1849438"/>
              <a:ext cx="266700" cy="266700"/>
            </a:xfrm>
            <a:custGeom>
              <a:avLst/>
              <a:gdLst>
                <a:gd name="T0" fmla="*/ 73 w 79"/>
                <a:gd name="T1" fmla="*/ 2 h 79"/>
                <a:gd name="T2" fmla="*/ 77 w 79"/>
                <a:gd name="T3" fmla="*/ 6 h 79"/>
                <a:gd name="T4" fmla="*/ 77 w 79"/>
                <a:gd name="T5" fmla="*/ 73 h 79"/>
                <a:gd name="T6" fmla="*/ 73 w 79"/>
                <a:gd name="T7" fmla="*/ 77 h 79"/>
                <a:gd name="T8" fmla="*/ 6 w 79"/>
                <a:gd name="T9" fmla="*/ 77 h 79"/>
                <a:gd name="T10" fmla="*/ 2 w 79"/>
                <a:gd name="T11" fmla="*/ 73 h 79"/>
                <a:gd name="T12" fmla="*/ 2 w 79"/>
                <a:gd name="T13" fmla="*/ 6 h 79"/>
                <a:gd name="T14" fmla="*/ 6 w 79"/>
                <a:gd name="T15" fmla="*/ 2 h 79"/>
                <a:gd name="T16" fmla="*/ 73 w 79"/>
                <a:gd name="T17" fmla="*/ 2 h 79"/>
                <a:gd name="T18" fmla="*/ 73 w 79"/>
                <a:gd name="T19" fmla="*/ 0 h 79"/>
                <a:gd name="T20" fmla="*/ 6 w 79"/>
                <a:gd name="T21" fmla="*/ 0 h 79"/>
                <a:gd name="T22" fmla="*/ 0 w 79"/>
                <a:gd name="T23" fmla="*/ 6 h 79"/>
                <a:gd name="T24" fmla="*/ 0 w 79"/>
                <a:gd name="T25" fmla="*/ 73 h 79"/>
                <a:gd name="T26" fmla="*/ 6 w 79"/>
                <a:gd name="T27" fmla="*/ 79 h 79"/>
                <a:gd name="T28" fmla="*/ 73 w 79"/>
                <a:gd name="T29" fmla="*/ 79 h 79"/>
                <a:gd name="T30" fmla="*/ 79 w 79"/>
                <a:gd name="T31" fmla="*/ 73 h 79"/>
                <a:gd name="T32" fmla="*/ 79 w 79"/>
                <a:gd name="T33" fmla="*/ 6 h 79"/>
                <a:gd name="T34" fmla="*/ 73 w 79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9">
                  <a:moveTo>
                    <a:pt x="73" y="2"/>
                  </a:moveTo>
                  <a:cubicBezTo>
                    <a:pt x="75" y="2"/>
                    <a:pt x="77" y="4"/>
                    <a:pt x="77" y="6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7" y="75"/>
                    <a:pt x="75" y="77"/>
                    <a:pt x="73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7"/>
                    <a:pt x="2" y="75"/>
                    <a:pt x="2" y="7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ubicBezTo>
                    <a:pt x="73" y="2"/>
                    <a:pt x="73" y="2"/>
                    <a:pt x="73" y="2"/>
                  </a:cubicBezTo>
                  <a:moveTo>
                    <a:pt x="7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6"/>
                    <a:pt x="3" y="79"/>
                    <a:pt x="6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6" y="79"/>
                    <a:pt x="79" y="76"/>
                    <a:pt x="79" y="73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3"/>
                    <a:pt x="76" y="0"/>
                    <a:pt x="73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98">
              <a:extLst>
                <a:ext uri="{FF2B5EF4-FFF2-40B4-BE49-F238E27FC236}">
                  <a16:creationId xmlns:a16="http://schemas.microsoft.com/office/drawing/2014/main" id="{129417ED-2523-8645-9A64-CDBA1BD599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8463" y="1939926"/>
              <a:ext cx="192088" cy="92075"/>
            </a:xfrm>
            <a:custGeom>
              <a:avLst/>
              <a:gdLst>
                <a:gd name="T0" fmla="*/ 49 w 57"/>
                <a:gd name="T1" fmla="*/ 18 h 27"/>
                <a:gd name="T2" fmla="*/ 50 w 57"/>
                <a:gd name="T3" fmla="*/ 14 h 27"/>
                <a:gd name="T4" fmla="*/ 55 w 57"/>
                <a:gd name="T5" fmla="*/ 15 h 27"/>
                <a:gd name="T6" fmla="*/ 55 w 57"/>
                <a:gd name="T7" fmla="*/ 12 h 27"/>
                <a:gd name="T8" fmla="*/ 50 w 57"/>
                <a:gd name="T9" fmla="*/ 13 h 27"/>
                <a:gd name="T10" fmla="*/ 52 w 57"/>
                <a:gd name="T11" fmla="*/ 6 h 27"/>
                <a:gd name="T12" fmla="*/ 53 w 57"/>
                <a:gd name="T13" fmla="*/ 4 h 27"/>
                <a:gd name="T14" fmla="*/ 51 w 57"/>
                <a:gd name="T15" fmla="*/ 5 h 27"/>
                <a:gd name="T16" fmla="*/ 47 w 57"/>
                <a:gd name="T17" fmla="*/ 8 h 27"/>
                <a:gd name="T18" fmla="*/ 44 w 57"/>
                <a:gd name="T19" fmla="*/ 2 h 27"/>
                <a:gd name="T20" fmla="*/ 44 w 57"/>
                <a:gd name="T21" fmla="*/ 0 h 27"/>
                <a:gd name="T22" fmla="*/ 43 w 57"/>
                <a:gd name="T23" fmla="*/ 2 h 27"/>
                <a:gd name="T24" fmla="*/ 39 w 57"/>
                <a:gd name="T25" fmla="*/ 8 h 27"/>
                <a:gd name="T26" fmla="*/ 37 w 57"/>
                <a:gd name="T27" fmla="*/ 4 h 27"/>
                <a:gd name="T28" fmla="*/ 35 w 57"/>
                <a:gd name="T29" fmla="*/ 7 h 27"/>
                <a:gd name="T30" fmla="*/ 38 w 57"/>
                <a:gd name="T31" fmla="*/ 9 h 27"/>
                <a:gd name="T32" fmla="*/ 37 w 57"/>
                <a:gd name="T33" fmla="*/ 12 h 27"/>
                <a:gd name="T34" fmla="*/ 28 w 57"/>
                <a:gd name="T35" fmla="*/ 4 h 27"/>
                <a:gd name="T36" fmla="*/ 20 w 57"/>
                <a:gd name="T37" fmla="*/ 12 h 27"/>
                <a:gd name="T38" fmla="*/ 19 w 57"/>
                <a:gd name="T39" fmla="*/ 9 h 27"/>
                <a:gd name="T40" fmla="*/ 23 w 57"/>
                <a:gd name="T41" fmla="*/ 7 h 27"/>
                <a:gd name="T42" fmla="*/ 20 w 57"/>
                <a:gd name="T43" fmla="*/ 4 h 27"/>
                <a:gd name="T44" fmla="*/ 18 w 57"/>
                <a:gd name="T45" fmla="*/ 8 h 27"/>
                <a:gd name="T46" fmla="*/ 14 w 57"/>
                <a:gd name="T47" fmla="*/ 2 h 27"/>
                <a:gd name="T48" fmla="*/ 14 w 57"/>
                <a:gd name="T49" fmla="*/ 0 h 27"/>
                <a:gd name="T50" fmla="*/ 13 w 57"/>
                <a:gd name="T51" fmla="*/ 2 h 27"/>
                <a:gd name="T52" fmla="*/ 10 w 57"/>
                <a:gd name="T53" fmla="*/ 8 h 27"/>
                <a:gd name="T54" fmla="*/ 6 w 57"/>
                <a:gd name="T55" fmla="*/ 5 h 27"/>
                <a:gd name="T56" fmla="*/ 4 w 57"/>
                <a:gd name="T57" fmla="*/ 4 h 27"/>
                <a:gd name="T58" fmla="*/ 5 w 57"/>
                <a:gd name="T59" fmla="*/ 6 h 27"/>
                <a:gd name="T60" fmla="*/ 7 w 57"/>
                <a:gd name="T61" fmla="*/ 13 h 27"/>
                <a:gd name="T62" fmla="*/ 3 w 57"/>
                <a:gd name="T63" fmla="*/ 12 h 27"/>
                <a:gd name="T64" fmla="*/ 3 w 57"/>
                <a:gd name="T65" fmla="*/ 15 h 27"/>
                <a:gd name="T66" fmla="*/ 7 w 57"/>
                <a:gd name="T67" fmla="*/ 14 h 27"/>
                <a:gd name="T68" fmla="*/ 9 w 57"/>
                <a:gd name="T69" fmla="*/ 18 h 27"/>
                <a:gd name="T70" fmla="*/ 5 w 57"/>
                <a:gd name="T71" fmla="*/ 20 h 27"/>
                <a:gd name="T72" fmla="*/ 7 w 57"/>
                <a:gd name="T73" fmla="*/ 22 h 27"/>
                <a:gd name="T74" fmla="*/ 9 w 57"/>
                <a:gd name="T75" fmla="*/ 18 h 27"/>
                <a:gd name="T76" fmla="*/ 13 w 57"/>
                <a:gd name="T77" fmla="*/ 24 h 27"/>
                <a:gd name="T78" fmla="*/ 14 w 57"/>
                <a:gd name="T79" fmla="*/ 27 h 27"/>
                <a:gd name="T80" fmla="*/ 14 w 57"/>
                <a:gd name="T81" fmla="*/ 24 h 27"/>
                <a:gd name="T82" fmla="*/ 18 w 57"/>
                <a:gd name="T83" fmla="*/ 19 h 27"/>
                <a:gd name="T84" fmla="*/ 22 w 57"/>
                <a:gd name="T85" fmla="*/ 21 h 27"/>
                <a:gd name="T86" fmla="*/ 24 w 57"/>
                <a:gd name="T87" fmla="*/ 23 h 27"/>
                <a:gd name="T88" fmla="*/ 22 w 57"/>
                <a:gd name="T89" fmla="*/ 21 h 27"/>
                <a:gd name="T90" fmla="*/ 20 w 57"/>
                <a:gd name="T91" fmla="*/ 15 h 27"/>
                <a:gd name="T92" fmla="*/ 28 w 57"/>
                <a:gd name="T93" fmla="*/ 22 h 27"/>
                <a:gd name="T94" fmla="*/ 37 w 57"/>
                <a:gd name="T95" fmla="*/ 15 h 27"/>
                <a:gd name="T96" fmla="*/ 35 w 57"/>
                <a:gd name="T97" fmla="*/ 21 h 27"/>
                <a:gd name="T98" fmla="*/ 33 w 57"/>
                <a:gd name="T99" fmla="*/ 23 h 27"/>
                <a:gd name="T100" fmla="*/ 36 w 57"/>
                <a:gd name="T101" fmla="*/ 21 h 27"/>
                <a:gd name="T102" fmla="*/ 40 w 57"/>
                <a:gd name="T103" fmla="*/ 19 h 27"/>
                <a:gd name="T104" fmla="*/ 43 w 57"/>
                <a:gd name="T105" fmla="*/ 24 h 27"/>
                <a:gd name="T106" fmla="*/ 44 w 57"/>
                <a:gd name="T107" fmla="*/ 27 h 27"/>
                <a:gd name="T108" fmla="*/ 44 w 57"/>
                <a:gd name="T109" fmla="*/ 24 h 27"/>
                <a:gd name="T110" fmla="*/ 48 w 57"/>
                <a:gd name="T111" fmla="*/ 18 h 27"/>
                <a:gd name="T112" fmla="*/ 50 w 57"/>
                <a:gd name="T113" fmla="*/ 22 h 27"/>
                <a:gd name="T114" fmla="*/ 53 w 57"/>
                <a:gd name="T115" fmla="*/ 20 h 27"/>
                <a:gd name="T116" fmla="*/ 28 w 57"/>
                <a:gd name="T117" fmla="*/ 5 h 27"/>
                <a:gd name="T118" fmla="*/ 27 w 57"/>
                <a:gd name="T119" fmla="*/ 12 h 27"/>
                <a:gd name="T120" fmla="*/ 28 w 57"/>
                <a:gd name="T121" fmla="*/ 21 h 27"/>
                <a:gd name="T122" fmla="*/ 30 w 57"/>
                <a:gd name="T12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" h="27">
                  <a:moveTo>
                    <a:pt x="52" y="21"/>
                  </a:moveTo>
                  <a:cubicBezTo>
                    <a:pt x="49" y="18"/>
                    <a:pt x="49" y="18"/>
                    <a:pt x="49" y="18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50" y="16"/>
                    <a:pt x="50" y="15"/>
                    <a:pt x="50" y="14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1"/>
                    <a:pt x="50" y="10"/>
                    <a:pt x="49" y="9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6" y="7"/>
                    <a:pt x="45" y="7"/>
                    <a:pt x="44" y="6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6"/>
                    <a:pt x="40" y="7"/>
                    <a:pt x="39" y="8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7" y="10"/>
                    <a:pt x="37" y="11"/>
                    <a:pt x="37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9"/>
                    <a:pt x="30" y="4"/>
                    <a:pt x="28" y="4"/>
                  </a:cubicBezTo>
                  <a:cubicBezTo>
                    <a:pt x="27" y="4"/>
                    <a:pt x="26" y="9"/>
                    <a:pt x="26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6" y="6"/>
                    <a:pt x="14" y="6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7"/>
                    <a:pt x="11" y="7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10"/>
                    <a:pt x="7" y="11"/>
                    <a:pt x="7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6"/>
                    <a:pt x="8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2" y="20"/>
                    <a:pt x="13" y="2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20"/>
                    <a:pt x="17" y="19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7"/>
                    <a:pt x="20" y="16"/>
                    <a:pt x="20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7"/>
                    <a:pt x="27" y="22"/>
                    <a:pt x="28" y="22"/>
                  </a:cubicBezTo>
                  <a:cubicBezTo>
                    <a:pt x="30" y="22"/>
                    <a:pt x="31" y="17"/>
                    <a:pt x="31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6"/>
                    <a:pt x="38" y="17"/>
                    <a:pt x="38" y="17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9"/>
                    <a:pt x="42" y="20"/>
                    <a:pt x="43" y="20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6" y="20"/>
                    <a:pt x="47" y="19"/>
                    <a:pt x="48" y="18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0"/>
                    <a:pt x="53" y="20"/>
                    <a:pt x="53" y="20"/>
                  </a:cubicBezTo>
                  <a:lnTo>
                    <a:pt x="52" y="21"/>
                  </a:lnTo>
                  <a:close/>
                  <a:moveTo>
                    <a:pt x="28" y="5"/>
                  </a:moveTo>
                  <a:cubicBezTo>
                    <a:pt x="29" y="5"/>
                    <a:pt x="29" y="8"/>
                    <a:pt x="30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8"/>
                    <a:pt x="28" y="5"/>
                    <a:pt x="28" y="5"/>
                  </a:cubicBezTo>
                  <a:moveTo>
                    <a:pt x="28" y="21"/>
                  </a:moveTo>
                  <a:cubicBezTo>
                    <a:pt x="28" y="21"/>
                    <a:pt x="27" y="18"/>
                    <a:pt x="27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8"/>
                    <a:pt x="29" y="21"/>
                    <a:pt x="28" y="21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99">
              <a:extLst>
                <a:ext uri="{FF2B5EF4-FFF2-40B4-BE49-F238E27FC236}">
                  <a16:creationId xmlns:a16="http://schemas.microsoft.com/office/drawing/2014/main" id="{8595C567-3625-9B47-A8CE-0C2FD36D6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0" y="2062163"/>
              <a:ext cx="14288" cy="12700"/>
            </a:xfrm>
            <a:custGeom>
              <a:avLst/>
              <a:gdLst>
                <a:gd name="T0" fmla="*/ 9 w 9"/>
                <a:gd name="T1" fmla="*/ 8 h 8"/>
                <a:gd name="T2" fmla="*/ 0 w 9"/>
                <a:gd name="T3" fmla="*/ 8 h 8"/>
                <a:gd name="T4" fmla="*/ 0 w 9"/>
                <a:gd name="T5" fmla="*/ 4 h 8"/>
                <a:gd name="T6" fmla="*/ 7 w 9"/>
                <a:gd name="T7" fmla="*/ 4 h 8"/>
                <a:gd name="T8" fmla="*/ 7 w 9"/>
                <a:gd name="T9" fmla="*/ 0 h 8"/>
                <a:gd name="T10" fmla="*/ 9 w 9"/>
                <a:gd name="T11" fmla="*/ 0 h 8"/>
                <a:gd name="T12" fmla="*/ 9 w 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8"/>
                  </a:moveTo>
                  <a:lnTo>
                    <a:pt x="0" y="8"/>
                  </a:lnTo>
                  <a:lnTo>
                    <a:pt x="0" y="4"/>
                  </a:lnTo>
                  <a:lnTo>
                    <a:pt x="7" y="4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00">
              <a:extLst>
                <a:ext uri="{FF2B5EF4-FFF2-40B4-BE49-F238E27FC236}">
                  <a16:creationId xmlns:a16="http://schemas.microsoft.com/office/drawing/2014/main" id="{8D0FAEF3-4D72-2B49-8678-C20B805D02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9100" y="2068513"/>
              <a:ext cx="152400" cy="6350"/>
            </a:xfrm>
            <a:custGeom>
              <a:avLst/>
              <a:gdLst>
                <a:gd name="T0" fmla="*/ 96 w 96"/>
                <a:gd name="T1" fmla="*/ 4 h 4"/>
                <a:gd name="T2" fmla="*/ 83 w 96"/>
                <a:gd name="T3" fmla="*/ 4 h 4"/>
                <a:gd name="T4" fmla="*/ 83 w 96"/>
                <a:gd name="T5" fmla="*/ 0 h 4"/>
                <a:gd name="T6" fmla="*/ 96 w 96"/>
                <a:gd name="T7" fmla="*/ 0 h 4"/>
                <a:gd name="T8" fmla="*/ 96 w 96"/>
                <a:gd name="T9" fmla="*/ 4 h 4"/>
                <a:gd name="T10" fmla="*/ 68 w 96"/>
                <a:gd name="T11" fmla="*/ 4 h 4"/>
                <a:gd name="T12" fmla="*/ 55 w 96"/>
                <a:gd name="T13" fmla="*/ 4 h 4"/>
                <a:gd name="T14" fmla="*/ 55 w 96"/>
                <a:gd name="T15" fmla="*/ 0 h 4"/>
                <a:gd name="T16" fmla="*/ 68 w 96"/>
                <a:gd name="T17" fmla="*/ 0 h 4"/>
                <a:gd name="T18" fmla="*/ 68 w 96"/>
                <a:gd name="T19" fmla="*/ 4 h 4"/>
                <a:gd name="T20" fmla="*/ 40 w 96"/>
                <a:gd name="T21" fmla="*/ 4 h 4"/>
                <a:gd name="T22" fmla="*/ 28 w 96"/>
                <a:gd name="T23" fmla="*/ 4 h 4"/>
                <a:gd name="T24" fmla="*/ 28 w 96"/>
                <a:gd name="T25" fmla="*/ 0 h 4"/>
                <a:gd name="T26" fmla="*/ 40 w 96"/>
                <a:gd name="T27" fmla="*/ 0 h 4"/>
                <a:gd name="T28" fmla="*/ 40 w 96"/>
                <a:gd name="T29" fmla="*/ 4 h 4"/>
                <a:gd name="T30" fmla="*/ 15 w 96"/>
                <a:gd name="T31" fmla="*/ 4 h 4"/>
                <a:gd name="T32" fmla="*/ 0 w 96"/>
                <a:gd name="T33" fmla="*/ 4 h 4"/>
                <a:gd name="T34" fmla="*/ 0 w 96"/>
                <a:gd name="T35" fmla="*/ 0 h 4"/>
                <a:gd name="T36" fmla="*/ 15 w 96"/>
                <a:gd name="T37" fmla="*/ 0 h 4"/>
                <a:gd name="T38" fmla="*/ 15 w 96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" h="4">
                  <a:moveTo>
                    <a:pt x="96" y="4"/>
                  </a:moveTo>
                  <a:lnTo>
                    <a:pt x="83" y="4"/>
                  </a:lnTo>
                  <a:lnTo>
                    <a:pt x="83" y="0"/>
                  </a:lnTo>
                  <a:lnTo>
                    <a:pt x="96" y="0"/>
                  </a:lnTo>
                  <a:lnTo>
                    <a:pt x="96" y="4"/>
                  </a:lnTo>
                  <a:close/>
                  <a:moveTo>
                    <a:pt x="68" y="4"/>
                  </a:moveTo>
                  <a:lnTo>
                    <a:pt x="55" y="4"/>
                  </a:lnTo>
                  <a:lnTo>
                    <a:pt x="55" y="0"/>
                  </a:lnTo>
                  <a:lnTo>
                    <a:pt x="68" y="0"/>
                  </a:lnTo>
                  <a:lnTo>
                    <a:pt x="68" y="4"/>
                  </a:lnTo>
                  <a:close/>
                  <a:moveTo>
                    <a:pt x="40" y="4"/>
                  </a:moveTo>
                  <a:lnTo>
                    <a:pt x="28" y="4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40" y="4"/>
                  </a:lnTo>
                  <a:close/>
                  <a:moveTo>
                    <a:pt x="15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01">
              <a:extLst>
                <a:ext uri="{FF2B5EF4-FFF2-40B4-BE49-F238E27FC236}">
                  <a16:creationId xmlns:a16="http://schemas.microsoft.com/office/drawing/2014/main" id="{B33DF851-1AB9-4947-B7A5-AF572C6DD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2062163"/>
              <a:ext cx="12700" cy="12700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0 h 8"/>
                <a:gd name="T6" fmla="*/ 4 w 8"/>
                <a:gd name="T7" fmla="*/ 0 h 8"/>
                <a:gd name="T8" fmla="*/ 4 w 8"/>
                <a:gd name="T9" fmla="*/ 4 h 8"/>
                <a:gd name="T10" fmla="*/ 8 w 8"/>
                <a:gd name="T11" fmla="*/ 4 h 8"/>
                <a:gd name="T12" fmla="*/ 8 w 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02">
              <a:extLst>
                <a:ext uri="{FF2B5EF4-FFF2-40B4-BE49-F238E27FC236}">
                  <a16:creationId xmlns:a16="http://schemas.microsoft.com/office/drawing/2014/main" id="{1B04720B-2033-554A-A2D4-1F9D54E460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5763" y="1924051"/>
              <a:ext cx="6350" cy="120650"/>
            </a:xfrm>
            <a:custGeom>
              <a:avLst/>
              <a:gdLst>
                <a:gd name="T0" fmla="*/ 4 w 4"/>
                <a:gd name="T1" fmla="*/ 76 h 76"/>
                <a:gd name="T2" fmla="*/ 0 w 4"/>
                <a:gd name="T3" fmla="*/ 76 h 76"/>
                <a:gd name="T4" fmla="*/ 0 w 4"/>
                <a:gd name="T5" fmla="*/ 66 h 76"/>
                <a:gd name="T6" fmla="*/ 4 w 4"/>
                <a:gd name="T7" fmla="*/ 66 h 76"/>
                <a:gd name="T8" fmla="*/ 4 w 4"/>
                <a:gd name="T9" fmla="*/ 76 h 76"/>
                <a:gd name="T10" fmla="*/ 4 w 4"/>
                <a:gd name="T11" fmla="*/ 55 h 76"/>
                <a:gd name="T12" fmla="*/ 0 w 4"/>
                <a:gd name="T13" fmla="*/ 55 h 76"/>
                <a:gd name="T14" fmla="*/ 0 w 4"/>
                <a:gd name="T15" fmla="*/ 44 h 76"/>
                <a:gd name="T16" fmla="*/ 4 w 4"/>
                <a:gd name="T17" fmla="*/ 44 h 76"/>
                <a:gd name="T18" fmla="*/ 4 w 4"/>
                <a:gd name="T19" fmla="*/ 55 h 76"/>
                <a:gd name="T20" fmla="*/ 4 w 4"/>
                <a:gd name="T21" fmla="*/ 34 h 76"/>
                <a:gd name="T22" fmla="*/ 0 w 4"/>
                <a:gd name="T23" fmla="*/ 34 h 76"/>
                <a:gd name="T24" fmla="*/ 0 w 4"/>
                <a:gd name="T25" fmla="*/ 23 h 76"/>
                <a:gd name="T26" fmla="*/ 4 w 4"/>
                <a:gd name="T27" fmla="*/ 23 h 76"/>
                <a:gd name="T28" fmla="*/ 4 w 4"/>
                <a:gd name="T29" fmla="*/ 34 h 76"/>
                <a:gd name="T30" fmla="*/ 4 w 4"/>
                <a:gd name="T31" fmla="*/ 10 h 76"/>
                <a:gd name="T32" fmla="*/ 0 w 4"/>
                <a:gd name="T33" fmla="*/ 10 h 76"/>
                <a:gd name="T34" fmla="*/ 0 w 4"/>
                <a:gd name="T35" fmla="*/ 0 h 76"/>
                <a:gd name="T36" fmla="*/ 4 w 4"/>
                <a:gd name="T37" fmla="*/ 0 h 76"/>
                <a:gd name="T38" fmla="*/ 4 w 4"/>
                <a:gd name="T39" fmla="*/ 1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76">
                  <a:moveTo>
                    <a:pt x="4" y="76"/>
                  </a:moveTo>
                  <a:lnTo>
                    <a:pt x="0" y="76"/>
                  </a:lnTo>
                  <a:lnTo>
                    <a:pt x="0" y="66"/>
                  </a:lnTo>
                  <a:lnTo>
                    <a:pt x="4" y="66"/>
                  </a:lnTo>
                  <a:lnTo>
                    <a:pt x="4" y="76"/>
                  </a:lnTo>
                  <a:close/>
                  <a:moveTo>
                    <a:pt x="4" y="55"/>
                  </a:moveTo>
                  <a:lnTo>
                    <a:pt x="0" y="55"/>
                  </a:lnTo>
                  <a:lnTo>
                    <a:pt x="0" y="44"/>
                  </a:lnTo>
                  <a:lnTo>
                    <a:pt x="4" y="44"/>
                  </a:lnTo>
                  <a:lnTo>
                    <a:pt x="4" y="55"/>
                  </a:lnTo>
                  <a:close/>
                  <a:moveTo>
                    <a:pt x="4" y="34"/>
                  </a:moveTo>
                  <a:lnTo>
                    <a:pt x="0" y="34"/>
                  </a:lnTo>
                  <a:lnTo>
                    <a:pt x="0" y="23"/>
                  </a:lnTo>
                  <a:lnTo>
                    <a:pt x="4" y="23"/>
                  </a:lnTo>
                  <a:lnTo>
                    <a:pt x="4" y="34"/>
                  </a:lnTo>
                  <a:close/>
                  <a:moveTo>
                    <a:pt x="4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03">
              <a:extLst>
                <a:ext uri="{FF2B5EF4-FFF2-40B4-BE49-F238E27FC236}">
                  <a16:creationId xmlns:a16="http://schemas.microsoft.com/office/drawing/2014/main" id="{CAD9559E-5F39-244C-986D-8CDA6EB52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1897063"/>
              <a:ext cx="12700" cy="9525"/>
            </a:xfrm>
            <a:custGeom>
              <a:avLst/>
              <a:gdLst>
                <a:gd name="T0" fmla="*/ 4 w 8"/>
                <a:gd name="T1" fmla="*/ 6 h 6"/>
                <a:gd name="T2" fmla="*/ 0 w 8"/>
                <a:gd name="T3" fmla="*/ 6 h 6"/>
                <a:gd name="T4" fmla="*/ 0 w 8"/>
                <a:gd name="T5" fmla="*/ 0 h 6"/>
                <a:gd name="T6" fmla="*/ 8 w 8"/>
                <a:gd name="T7" fmla="*/ 0 h 6"/>
                <a:gd name="T8" fmla="*/ 8 w 8"/>
                <a:gd name="T9" fmla="*/ 2 h 6"/>
                <a:gd name="T10" fmla="*/ 4 w 8"/>
                <a:gd name="T11" fmla="*/ 2 h 6"/>
                <a:gd name="T12" fmla="*/ 4 w 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4" y="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4" y="2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04">
              <a:extLst>
                <a:ext uri="{FF2B5EF4-FFF2-40B4-BE49-F238E27FC236}">
                  <a16:creationId xmlns:a16="http://schemas.microsoft.com/office/drawing/2014/main" id="{72CAE8F8-092D-0148-8933-0F6950528D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9100" y="1897063"/>
              <a:ext cx="152400" cy="3175"/>
            </a:xfrm>
            <a:custGeom>
              <a:avLst/>
              <a:gdLst>
                <a:gd name="T0" fmla="*/ 96 w 96"/>
                <a:gd name="T1" fmla="*/ 2 h 2"/>
                <a:gd name="T2" fmla="*/ 83 w 96"/>
                <a:gd name="T3" fmla="*/ 2 h 2"/>
                <a:gd name="T4" fmla="*/ 83 w 96"/>
                <a:gd name="T5" fmla="*/ 0 h 2"/>
                <a:gd name="T6" fmla="*/ 96 w 96"/>
                <a:gd name="T7" fmla="*/ 0 h 2"/>
                <a:gd name="T8" fmla="*/ 96 w 96"/>
                <a:gd name="T9" fmla="*/ 2 h 2"/>
                <a:gd name="T10" fmla="*/ 68 w 96"/>
                <a:gd name="T11" fmla="*/ 2 h 2"/>
                <a:gd name="T12" fmla="*/ 55 w 96"/>
                <a:gd name="T13" fmla="*/ 2 h 2"/>
                <a:gd name="T14" fmla="*/ 55 w 96"/>
                <a:gd name="T15" fmla="*/ 0 h 2"/>
                <a:gd name="T16" fmla="*/ 68 w 96"/>
                <a:gd name="T17" fmla="*/ 0 h 2"/>
                <a:gd name="T18" fmla="*/ 68 w 96"/>
                <a:gd name="T19" fmla="*/ 2 h 2"/>
                <a:gd name="T20" fmla="*/ 40 w 96"/>
                <a:gd name="T21" fmla="*/ 2 h 2"/>
                <a:gd name="T22" fmla="*/ 28 w 96"/>
                <a:gd name="T23" fmla="*/ 2 h 2"/>
                <a:gd name="T24" fmla="*/ 28 w 96"/>
                <a:gd name="T25" fmla="*/ 0 h 2"/>
                <a:gd name="T26" fmla="*/ 40 w 96"/>
                <a:gd name="T27" fmla="*/ 0 h 2"/>
                <a:gd name="T28" fmla="*/ 40 w 96"/>
                <a:gd name="T29" fmla="*/ 2 h 2"/>
                <a:gd name="T30" fmla="*/ 15 w 96"/>
                <a:gd name="T31" fmla="*/ 2 h 2"/>
                <a:gd name="T32" fmla="*/ 0 w 96"/>
                <a:gd name="T33" fmla="*/ 2 h 2"/>
                <a:gd name="T34" fmla="*/ 0 w 96"/>
                <a:gd name="T35" fmla="*/ 0 h 2"/>
                <a:gd name="T36" fmla="*/ 15 w 96"/>
                <a:gd name="T37" fmla="*/ 0 h 2"/>
                <a:gd name="T38" fmla="*/ 15 w 96"/>
                <a:gd name="T3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" h="2">
                  <a:moveTo>
                    <a:pt x="96" y="2"/>
                  </a:moveTo>
                  <a:lnTo>
                    <a:pt x="83" y="2"/>
                  </a:lnTo>
                  <a:lnTo>
                    <a:pt x="83" y="0"/>
                  </a:lnTo>
                  <a:lnTo>
                    <a:pt x="96" y="0"/>
                  </a:lnTo>
                  <a:lnTo>
                    <a:pt x="96" y="2"/>
                  </a:lnTo>
                  <a:close/>
                  <a:moveTo>
                    <a:pt x="68" y="2"/>
                  </a:moveTo>
                  <a:lnTo>
                    <a:pt x="55" y="2"/>
                  </a:lnTo>
                  <a:lnTo>
                    <a:pt x="55" y="0"/>
                  </a:lnTo>
                  <a:lnTo>
                    <a:pt x="68" y="0"/>
                  </a:lnTo>
                  <a:lnTo>
                    <a:pt x="68" y="2"/>
                  </a:lnTo>
                  <a:close/>
                  <a:moveTo>
                    <a:pt x="40" y="2"/>
                  </a:moveTo>
                  <a:lnTo>
                    <a:pt x="28" y="2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40" y="2"/>
                  </a:lnTo>
                  <a:close/>
                  <a:moveTo>
                    <a:pt x="15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05">
              <a:extLst>
                <a:ext uri="{FF2B5EF4-FFF2-40B4-BE49-F238E27FC236}">
                  <a16:creationId xmlns:a16="http://schemas.microsoft.com/office/drawing/2014/main" id="{8453A8C5-080D-B241-80D3-766F8F9D7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0" y="1897063"/>
              <a:ext cx="14288" cy="9525"/>
            </a:xfrm>
            <a:custGeom>
              <a:avLst/>
              <a:gdLst>
                <a:gd name="T0" fmla="*/ 9 w 9"/>
                <a:gd name="T1" fmla="*/ 6 h 6"/>
                <a:gd name="T2" fmla="*/ 7 w 9"/>
                <a:gd name="T3" fmla="*/ 6 h 6"/>
                <a:gd name="T4" fmla="*/ 7 w 9"/>
                <a:gd name="T5" fmla="*/ 2 h 6"/>
                <a:gd name="T6" fmla="*/ 0 w 9"/>
                <a:gd name="T7" fmla="*/ 2 h 6"/>
                <a:gd name="T8" fmla="*/ 0 w 9"/>
                <a:gd name="T9" fmla="*/ 0 h 6"/>
                <a:gd name="T10" fmla="*/ 9 w 9"/>
                <a:gd name="T11" fmla="*/ 0 h 6"/>
                <a:gd name="T12" fmla="*/ 9 w 9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9" y="6"/>
                  </a:moveTo>
                  <a:lnTo>
                    <a:pt x="7" y="6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07">
              <a:extLst>
                <a:ext uri="{FF2B5EF4-FFF2-40B4-BE49-F238E27FC236}">
                  <a16:creationId xmlns:a16="http://schemas.microsoft.com/office/drawing/2014/main" id="{7E184D0D-8515-D34E-8C24-9CA20ACAE5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1663" y="1924051"/>
              <a:ext cx="3175" cy="120650"/>
            </a:xfrm>
            <a:custGeom>
              <a:avLst/>
              <a:gdLst>
                <a:gd name="T0" fmla="*/ 2 w 2"/>
                <a:gd name="T1" fmla="*/ 76 h 76"/>
                <a:gd name="T2" fmla="*/ 0 w 2"/>
                <a:gd name="T3" fmla="*/ 76 h 76"/>
                <a:gd name="T4" fmla="*/ 0 w 2"/>
                <a:gd name="T5" fmla="*/ 66 h 76"/>
                <a:gd name="T6" fmla="*/ 2 w 2"/>
                <a:gd name="T7" fmla="*/ 66 h 76"/>
                <a:gd name="T8" fmla="*/ 2 w 2"/>
                <a:gd name="T9" fmla="*/ 76 h 76"/>
                <a:gd name="T10" fmla="*/ 2 w 2"/>
                <a:gd name="T11" fmla="*/ 55 h 76"/>
                <a:gd name="T12" fmla="*/ 0 w 2"/>
                <a:gd name="T13" fmla="*/ 55 h 76"/>
                <a:gd name="T14" fmla="*/ 0 w 2"/>
                <a:gd name="T15" fmla="*/ 44 h 76"/>
                <a:gd name="T16" fmla="*/ 2 w 2"/>
                <a:gd name="T17" fmla="*/ 44 h 76"/>
                <a:gd name="T18" fmla="*/ 2 w 2"/>
                <a:gd name="T19" fmla="*/ 55 h 76"/>
                <a:gd name="T20" fmla="*/ 2 w 2"/>
                <a:gd name="T21" fmla="*/ 34 h 76"/>
                <a:gd name="T22" fmla="*/ 0 w 2"/>
                <a:gd name="T23" fmla="*/ 34 h 76"/>
                <a:gd name="T24" fmla="*/ 0 w 2"/>
                <a:gd name="T25" fmla="*/ 23 h 76"/>
                <a:gd name="T26" fmla="*/ 2 w 2"/>
                <a:gd name="T27" fmla="*/ 23 h 76"/>
                <a:gd name="T28" fmla="*/ 2 w 2"/>
                <a:gd name="T29" fmla="*/ 34 h 76"/>
                <a:gd name="T30" fmla="*/ 2 w 2"/>
                <a:gd name="T31" fmla="*/ 10 h 76"/>
                <a:gd name="T32" fmla="*/ 0 w 2"/>
                <a:gd name="T33" fmla="*/ 10 h 76"/>
                <a:gd name="T34" fmla="*/ 0 w 2"/>
                <a:gd name="T35" fmla="*/ 0 h 76"/>
                <a:gd name="T36" fmla="*/ 2 w 2"/>
                <a:gd name="T37" fmla="*/ 0 h 76"/>
                <a:gd name="T38" fmla="*/ 2 w 2"/>
                <a:gd name="T39" fmla="*/ 1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76">
                  <a:moveTo>
                    <a:pt x="2" y="76"/>
                  </a:moveTo>
                  <a:lnTo>
                    <a:pt x="0" y="7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76"/>
                  </a:lnTo>
                  <a:close/>
                  <a:moveTo>
                    <a:pt x="2" y="55"/>
                  </a:moveTo>
                  <a:lnTo>
                    <a:pt x="0" y="55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55"/>
                  </a:lnTo>
                  <a:close/>
                  <a:moveTo>
                    <a:pt x="2" y="34"/>
                  </a:moveTo>
                  <a:lnTo>
                    <a:pt x="0" y="3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34"/>
                  </a:lnTo>
                  <a:close/>
                  <a:moveTo>
                    <a:pt x="2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099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903" y="138176"/>
            <a:ext cx="8345488" cy="731837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-Party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BAB405B-A2DE-2F45-8C2A-1C02C506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70" y="3763481"/>
            <a:ext cx="571500" cy="3302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1E58A19-7027-1546-B40D-7360142CE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86" y="3763481"/>
            <a:ext cx="571500" cy="3302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801B4CB-0524-4843-8DD1-0EB3746D6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438" y="3763481"/>
            <a:ext cx="571500" cy="3302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6B330B2-714B-F644-9486-D2D6E659D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022" y="3763481"/>
            <a:ext cx="5715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7805C2B-D8F0-0B4E-834C-A95B910B7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034" y="985563"/>
            <a:ext cx="337500" cy="3937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0F84F19-8188-094F-83A7-D9BCD72BE5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7181" y="1019313"/>
            <a:ext cx="281250" cy="3262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3584FAC-21E6-E445-A563-A19FF0A35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0078" y="1098063"/>
            <a:ext cx="776250" cy="1687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036BA16-74FD-0140-940C-40FDAE7FE6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976" y="1069938"/>
            <a:ext cx="562500" cy="225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FAA5F41-1A4A-3F46-9844-4C99FFA9E5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1175" y="1043185"/>
            <a:ext cx="337500" cy="3375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4F6ED57-7785-5B44-9038-D20205E686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29718" y="1150060"/>
            <a:ext cx="765000" cy="123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9F2ACEC-AF31-1D4C-9A94-ACF3BA29F11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532" y="1033612"/>
            <a:ext cx="362743" cy="35664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6E39C84-C4C2-7F48-AAD1-FB1162C241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95492" y="1099435"/>
            <a:ext cx="753750" cy="225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37FA231-824E-7B4F-848C-CBA9D520A7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99969" y="1879637"/>
            <a:ext cx="371250" cy="3712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8BE315D-E376-A94A-A5F7-7AE2120C65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07582" y="1941512"/>
            <a:ext cx="596250" cy="2475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3C39708-ADD6-5E49-BCB3-B06179F8FFF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18403" y="1964012"/>
            <a:ext cx="405000" cy="20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108DD93-609C-C44C-B516-9316A213B42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51742" y="1980887"/>
            <a:ext cx="697500" cy="16875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3832C34-F1D0-3946-9A3A-44D2AA49F2A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09969" y="2921979"/>
            <a:ext cx="551250" cy="20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482479F-A048-0742-B43D-E1B0E078500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08832" y="2837604"/>
            <a:ext cx="393750" cy="3712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7B36336-D018-5740-92E5-D4DFCA33E07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039532" y="2876979"/>
            <a:ext cx="303750" cy="29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6C3C1-B0D9-2545-AA92-B97E3F5DFA2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03683" y="2899479"/>
            <a:ext cx="258750" cy="2475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71C8558-BD40-8449-AF53-736CA4ED725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178529" y="2860104"/>
            <a:ext cx="315000" cy="32625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D7C0586-8A97-FA4C-9575-01BC3F23813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36114" y="1998000"/>
            <a:ext cx="720000" cy="10125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C63E174-FFD5-6F4F-A810-A2C71E49A5F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870629" y="2919724"/>
            <a:ext cx="517500" cy="21375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7F44EF5-B248-7E49-90AD-E3649D909F8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7451" y="2919724"/>
            <a:ext cx="933750" cy="2137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F56508-3E87-2A4F-982E-2E75CB88C11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66686" y="2014875"/>
            <a:ext cx="776250" cy="157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56D0DA8-86C4-3F44-936B-C80C8FA2EA7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06966" y="1986820"/>
            <a:ext cx="900000" cy="1912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71FE518-76AD-EF43-A193-ABA40E42CC2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104540" y="2931044"/>
            <a:ext cx="866250" cy="1912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BCE39D-58D2-AB48-887D-A20569AB2AC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350078" y="3767873"/>
            <a:ext cx="553874" cy="32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40" y="303312"/>
            <a:ext cx="8345488" cy="513712"/>
          </a:xfrm>
        </p:spPr>
        <p:txBody>
          <a:bodyPr/>
          <a:lstStyle/>
          <a:p>
            <a:r>
              <a:rPr lang="en-US" dirty="0"/>
              <a:t>Routing WAN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8CCC46-9A05-3848-A908-B18A2D1B10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4226" b="5111"/>
          <a:stretch/>
        </p:blipFill>
        <p:spPr>
          <a:xfrm>
            <a:off x="1558601" y="2256478"/>
            <a:ext cx="279755" cy="2771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CB1D8F-C381-1A4D-BD6C-2B1D0AD2F1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62" b="4707"/>
          <a:stretch/>
        </p:blipFill>
        <p:spPr>
          <a:xfrm>
            <a:off x="1553202" y="836074"/>
            <a:ext cx="278773" cy="2783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4A533C-31DA-434E-B19E-A1B4FEB461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010"/>
          <a:stretch/>
        </p:blipFill>
        <p:spPr>
          <a:xfrm>
            <a:off x="2668638" y="817024"/>
            <a:ext cx="254000" cy="3037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0A3660-8122-C94E-A111-28FADEEF2E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68" b="4707"/>
          <a:stretch/>
        </p:blipFill>
        <p:spPr>
          <a:xfrm>
            <a:off x="3745974" y="836074"/>
            <a:ext cx="279926" cy="2783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016E6E-1E2F-D44D-BC52-583F3BC3F68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601" b="4707"/>
          <a:stretch/>
        </p:blipFill>
        <p:spPr>
          <a:xfrm>
            <a:off x="4861410" y="836074"/>
            <a:ext cx="275740" cy="278351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6D60266-1142-614A-9C39-D13B5E6B3EF6}"/>
              </a:ext>
            </a:extLst>
          </p:cNvPr>
          <p:cNvGrpSpPr/>
          <p:nvPr/>
        </p:nvGrpSpPr>
        <p:grpSpPr>
          <a:xfrm>
            <a:off x="439043" y="1559380"/>
            <a:ext cx="545207" cy="266245"/>
            <a:chOff x="4694231" y="857047"/>
            <a:chExt cx="545207" cy="26624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2A68E08-5478-CE41-AB4E-4E213A9EC4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r="8696" b="8851"/>
            <a:stretch/>
          </p:blipFill>
          <p:spPr>
            <a:xfrm>
              <a:off x="4972738" y="857047"/>
              <a:ext cx="266700" cy="26624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32E64C0-7AAD-8F4F-B406-04802E6F8F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r="9002" b="8851"/>
            <a:stretch/>
          </p:blipFill>
          <p:spPr>
            <a:xfrm>
              <a:off x="4694231" y="857047"/>
              <a:ext cx="265807" cy="266245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F62C09A1-7E58-D449-A09F-2C14AD297E8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773" b="4858"/>
          <a:stretch/>
        </p:blipFill>
        <p:spPr>
          <a:xfrm>
            <a:off x="6010055" y="812699"/>
            <a:ext cx="300988" cy="3007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D5B8F87-461F-1441-BB81-A57949A5D92F}"/>
              </a:ext>
            </a:extLst>
          </p:cNvPr>
          <p:cNvPicPr>
            <a:picLocks/>
          </p:cNvPicPr>
          <p:nvPr/>
        </p:nvPicPr>
        <p:blipFill rotWithShape="1">
          <a:blip r:embed="rId11"/>
          <a:srcRect l="5175" t="-1894" r="9062" b="3974"/>
          <a:stretch/>
        </p:blipFill>
        <p:spPr>
          <a:xfrm>
            <a:off x="7072618" y="816627"/>
            <a:ext cx="293070" cy="2960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E6F50D-3381-9143-8CE3-D2665BBA051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304" t="-866" r="14793" b="4262"/>
          <a:stretch/>
        </p:blipFill>
        <p:spPr>
          <a:xfrm>
            <a:off x="8238593" y="816626"/>
            <a:ext cx="294547" cy="3039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DD576DF-2CB1-B64C-8BDB-007A2F806DB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4562" b="4310"/>
          <a:stretch/>
        </p:blipFill>
        <p:spPr>
          <a:xfrm>
            <a:off x="1553202" y="1555639"/>
            <a:ext cx="278773" cy="27951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3BB63E6-6626-DD40-B072-60C5E54AF33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4687" b="10132"/>
          <a:stretch/>
        </p:blipFill>
        <p:spPr>
          <a:xfrm>
            <a:off x="2613816" y="1553596"/>
            <a:ext cx="338934" cy="2625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ED1E9D1-434D-084F-B90F-F48633FA9B9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10679" b="11703"/>
          <a:stretch/>
        </p:blipFill>
        <p:spPr>
          <a:xfrm>
            <a:off x="3773875" y="1553596"/>
            <a:ext cx="260907" cy="25791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DE5E72A-B088-ED41-8390-8B34448751EA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10864" b="11714"/>
          <a:stretch/>
        </p:blipFill>
        <p:spPr>
          <a:xfrm>
            <a:off x="4870434" y="1553596"/>
            <a:ext cx="260366" cy="25788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E9455FC-50C5-5C49-90AB-BDC43E2EB48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" t="1" r="11282" b="11219"/>
          <a:stretch/>
        </p:blipFill>
        <p:spPr>
          <a:xfrm>
            <a:off x="5976555" y="1553596"/>
            <a:ext cx="259145" cy="25932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17D2598-AFCE-9E44-BFF5-84CE3A0AB54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-1" t="2" r="4729" b="11151"/>
          <a:stretch/>
        </p:blipFill>
        <p:spPr>
          <a:xfrm>
            <a:off x="7090714" y="1553398"/>
            <a:ext cx="338786" cy="25952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FA6F71D-A9BF-AB46-B0D9-C1BED8319F71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" t="1" r="5037" b="11186"/>
          <a:stretch/>
        </p:blipFill>
        <p:spPr>
          <a:xfrm>
            <a:off x="8231638" y="1537625"/>
            <a:ext cx="337687" cy="25942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2C9BAB6-21F5-FE4A-A1CC-75E7FD72C6C4}"/>
              </a:ext>
            </a:extLst>
          </p:cNvPr>
          <p:cNvSpPr txBox="1"/>
          <p:nvPr/>
        </p:nvSpPr>
        <p:spPr>
          <a:xfrm>
            <a:off x="1451211" y="2563005"/>
            <a:ext cx="4839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ASR 9000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7AA713-D53F-174B-B8E7-497F1A905AA5}"/>
              </a:ext>
            </a:extLst>
          </p:cNvPr>
          <p:cNvSpPr txBox="1"/>
          <p:nvPr/>
        </p:nvSpPr>
        <p:spPr>
          <a:xfrm>
            <a:off x="1437462" y="1163630"/>
            <a:ext cx="5235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CSR 1000v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85D17A-A253-BB4B-BBFC-32335D8C67B8}"/>
              </a:ext>
            </a:extLst>
          </p:cNvPr>
          <p:cNvSpPr txBox="1"/>
          <p:nvPr/>
        </p:nvSpPr>
        <p:spPr>
          <a:xfrm>
            <a:off x="3632326" y="1163630"/>
            <a:ext cx="5244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L3 Modular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3C78043-D0FB-C54B-A43E-7EF68F98D017}"/>
              </a:ext>
            </a:extLst>
          </p:cNvPr>
          <p:cNvSpPr txBox="1"/>
          <p:nvPr/>
        </p:nvSpPr>
        <p:spPr>
          <a:xfrm>
            <a:off x="2567417" y="1168161"/>
            <a:ext cx="448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Wireless </a:t>
            </a:r>
          </a:p>
          <a:p>
            <a:pPr algn="ctr"/>
            <a:r>
              <a:rPr lang="en-US" sz="500" dirty="0">
                <a:latin typeface="+mn-lt"/>
              </a:rPr>
              <a:t>Router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2A29EF-7CE0-7248-8B31-1D48FADE8E9C}"/>
              </a:ext>
            </a:extLst>
          </p:cNvPr>
          <p:cNvSpPr txBox="1"/>
          <p:nvPr/>
        </p:nvSpPr>
        <p:spPr>
          <a:xfrm>
            <a:off x="4717554" y="1163630"/>
            <a:ext cx="5798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UCS Express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CBF09C-A6D6-0E42-BF53-C3DA4601BC4B}"/>
              </a:ext>
            </a:extLst>
          </p:cNvPr>
          <p:cNvSpPr txBox="1"/>
          <p:nvPr/>
        </p:nvSpPr>
        <p:spPr>
          <a:xfrm>
            <a:off x="5859906" y="1163630"/>
            <a:ext cx="513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Router with Voice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E689A3-4FFD-F845-93BC-B61B545DD475}"/>
              </a:ext>
            </a:extLst>
          </p:cNvPr>
          <p:cNvSpPr txBox="1"/>
          <p:nvPr/>
        </p:nvSpPr>
        <p:spPr>
          <a:xfrm>
            <a:off x="6993247" y="1163630"/>
            <a:ext cx="513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Router with Firewall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064858-714A-484D-AA2C-5E08AB384060}"/>
              </a:ext>
            </a:extLst>
          </p:cNvPr>
          <p:cNvSpPr txBox="1"/>
          <p:nvPr/>
        </p:nvSpPr>
        <p:spPr>
          <a:xfrm>
            <a:off x="8152538" y="1163630"/>
            <a:ext cx="513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NetFlow Router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C96304-911C-3C4F-9110-0D70940296AB}"/>
              </a:ext>
            </a:extLst>
          </p:cNvPr>
          <p:cNvSpPr txBox="1"/>
          <p:nvPr/>
        </p:nvSpPr>
        <p:spPr>
          <a:xfrm>
            <a:off x="325840" y="1867675"/>
            <a:ext cx="769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Secure Router  (color and subdued)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C6B2D9-4314-FA4B-92E0-986F6E4547B3}"/>
              </a:ext>
            </a:extLst>
          </p:cNvPr>
          <p:cNvSpPr txBox="1"/>
          <p:nvPr/>
        </p:nvSpPr>
        <p:spPr>
          <a:xfrm>
            <a:off x="1408328" y="1867675"/>
            <a:ext cx="560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IP Telephone Router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E504FD-76F4-B541-AF18-91F601FBD356}"/>
              </a:ext>
            </a:extLst>
          </p:cNvPr>
          <p:cNvSpPr txBox="1"/>
          <p:nvPr/>
        </p:nvSpPr>
        <p:spPr>
          <a:xfrm>
            <a:off x="3593977" y="1867675"/>
            <a:ext cx="594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Cisco Service Ready Engine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8C49F9-72EC-BD41-99C4-99959C6188EE}"/>
              </a:ext>
            </a:extLst>
          </p:cNvPr>
          <p:cNvSpPr txBox="1"/>
          <p:nvPr/>
        </p:nvSpPr>
        <p:spPr>
          <a:xfrm>
            <a:off x="2567417" y="1872206"/>
            <a:ext cx="448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Content Router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D3ABEA-EC5C-B842-9AD6-11F9C5DE62DF}"/>
              </a:ext>
            </a:extLst>
          </p:cNvPr>
          <p:cNvSpPr txBox="1"/>
          <p:nvPr/>
        </p:nvSpPr>
        <p:spPr>
          <a:xfrm>
            <a:off x="4717554" y="1867675"/>
            <a:ext cx="5798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Cisco 15800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B139FB-E371-024C-9E75-65AB156D9BF2}"/>
              </a:ext>
            </a:extLst>
          </p:cNvPr>
          <p:cNvSpPr txBox="1"/>
          <p:nvPr/>
        </p:nvSpPr>
        <p:spPr>
          <a:xfrm>
            <a:off x="5859906" y="1867675"/>
            <a:ext cx="51379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err="1">
                <a:latin typeface="+mn-lt"/>
              </a:rPr>
              <a:t>AppNav</a:t>
            </a:r>
            <a:endParaRPr lang="en-US" sz="500" dirty="0">
              <a:latin typeface="+mn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A1F58D-0266-2F4A-A968-EA60A7177F89}"/>
              </a:ext>
            </a:extLst>
          </p:cNvPr>
          <p:cNvSpPr txBox="1"/>
          <p:nvPr/>
        </p:nvSpPr>
        <p:spPr>
          <a:xfrm>
            <a:off x="6993247" y="1867675"/>
            <a:ext cx="513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Router with Firewall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FFDFCB-D690-2744-B350-684437369BA8}"/>
              </a:ext>
            </a:extLst>
          </p:cNvPr>
          <p:cNvSpPr txBox="1"/>
          <p:nvPr/>
        </p:nvSpPr>
        <p:spPr>
          <a:xfrm>
            <a:off x="8152538" y="1867675"/>
            <a:ext cx="513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NetFlow Router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6855C1A-D10E-514D-B3F5-FAA579F39FB9}"/>
              </a:ext>
            </a:extLst>
          </p:cNvPr>
          <p:cNvSpPr txBox="1"/>
          <p:nvPr/>
        </p:nvSpPr>
        <p:spPr>
          <a:xfrm>
            <a:off x="423321" y="2513842"/>
            <a:ext cx="4839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ASR 1000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7CDE00-8A62-3D4D-B227-B194511074EC}"/>
              </a:ext>
            </a:extLst>
          </p:cNvPr>
          <p:cNvSpPr txBox="1"/>
          <p:nvPr/>
        </p:nvSpPr>
        <p:spPr>
          <a:xfrm>
            <a:off x="429072" y="1146600"/>
            <a:ext cx="57981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Router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FA04E34-2E6A-E24A-B60D-2A46CE99F911}"/>
              </a:ext>
            </a:extLst>
          </p:cNvPr>
          <p:cNvGrpSpPr/>
          <p:nvPr/>
        </p:nvGrpSpPr>
        <p:grpSpPr>
          <a:xfrm>
            <a:off x="521636" y="2244804"/>
            <a:ext cx="287338" cy="249238"/>
            <a:chOff x="4281488" y="2413000"/>
            <a:chExt cx="287338" cy="249238"/>
          </a:xfrm>
        </p:grpSpPr>
        <p:sp>
          <p:nvSpPr>
            <p:cNvPr id="114" name="Freeform 514">
              <a:extLst>
                <a:ext uri="{FF2B5EF4-FFF2-40B4-BE49-F238E27FC236}">
                  <a16:creationId xmlns:a16="http://schemas.microsoft.com/office/drawing/2014/main" id="{9341D225-E84F-D14D-B020-62BB5B807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488" y="2413000"/>
              <a:ext cx="287338" cy="249238"/>
            </a:xfrm>
            <a:custGeom>
              <a:avLst/>
              <a:gdLst>
                <a:gd name="T0" fmla="*/ 0 w 181"/>
                <a:gd name="T1" fmla="*/ 85 h 157"/>
                <a:gd name="T2" fmla="*/ 49 w 181"/>
                <a:gd name="T3" fmla="*/ 0 h 157"/>
                <a:gd name="T4" fmla="*/ 132 w 181"/>
                <a:gd name="T5" fmla="*/ 0 h 157"/>
                <a:gd name="T6" fmla="*/ 181 w 181"/>
                <a:gd name="T7" fmla="*/ 85 h 157"/>
                <a:gd name="T8" fmla="*/ 132 w 181"/>
                <a:gd name="T9" fmla="*/ 157 h 157"/>
                <a:gd name="T10" fmla="*/ 49 w 181"/>
                <a:gd name="T11" fmla="*/ 157 h 157"/>
                <a:gd name="T12" fmla="*/ 0 w 181"/>
                <a:gd name="T13" fmla="*/ 8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57">
                  <a:moveTo>
                    <a:pt x="0" y="85"/>
                  </a:moveTo>
                  <a:lnTo>
                    <a:pt x="49" y="0"/>
                  </a:lnTo>
                  <a:lnTo>
                    <a:pt x="132" y="0"/>
                  </a:lnTo>
                  <a:lnTo>
                    <a:pt x="181" y="85"/>
                  </a:lnTo>
                  <a:lnTo>
                    <a:pt x="132" y="157"/>
                  </a:lnTo>
                  <a:lnTo>
                    <a:pt x="49" y="157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515">
              <a:extLst>
                <a:ext uri="{FF2B5EF4-FFF2-40B4-BE49-F238E27FC236}">
                  <a16:creationId xmlns:a16="http://schemas.microsoft.com/office/drawing/2014/main" id="{E2E4DCED-89EA-F24D-879C-0D500EE10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488" y="2413000"/>
              <a:ext cx="287338" cy="249238"/>
            </a:xfrm>
            <a:custGeom>
              <a:avLst/>
              <a:gdLst>
                <a:gd name="T0" fmla="*/ 0 w 181"/>
                <a:gd name="T1" fmla="*/ 85 h 157"/>
                <a:gd name="T2" fmla="*/ 49 w 181"/>
                <a:gd name="T3" fmla="*/ 0 h 157"/>
                <a:gd name="T4" fmla="*/ 132 w 181"/>
                <a:gd name="T5" fmla="*/ 0 h 157"/>
                <a:gd name="T6" fmla="*/ 181 w 181"/>
                <a:gd name="T7" fmla="*/ 85 h 157"/>
                <a:gd name="T8" fmla="*/ 132 w 181"/>
                <a:gd name="T9" fmla="*/ 157 h 157"/>
                <a:gd name="T10" fmla="*/ 49 w 181"/>
                <a:gd name="T11" fmla="*/ 157 h 157"/>
                <a:gd name="T12" fmla="*/ 0 w 181"/>
                <a:gd name="T13" fmla="*/ 8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57">
                  <a:moveTo>
                    <a:pt x="0" y="85"/>
                  </a:moveTo>
                  <a:lnTo>
                    <a:pt x="49" y="0"/>
                  </a:lnTo>
                  <a:lnTo>
                    <a:pt x="132" y="0"/>
                  </a:lnTo>
                  <a:lnTo>
                    <a:pt x="181" y="85"/>
                  </a:lnTo>
                  <a:lnTo>
                    <a:pt x="132" y="157"/>
                  </a:lnTo>
                  <a:lnTo>
                    <a:pt x="49" y="157"/>
                  </a:lnTo>
                  <a:lnTo>
                    <a:pt x="0" y="85"/>
                  </a:lnTo>
                  <a:close/>
                </a:path>
              </a:pathLst>
            </a:custGeom>
            <a:noFill/>
            <a:ln w="11" cap="flat">
              <a:solidFill>
                <a:srgbClr val="00507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16">
              <a:extLst>
                <a:ext uri="{FF2B5EF4-FFF2-40B4-BE49-F238E27FC236}">
                  <a16:creationId xmlns:a16="http://schemas.microsoft.com/office/drawing/2014/main" id="{74AA5C1A-C5A9-C04B-8FAC-97A460AF7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2775" y="2460625"/>
              <a:ext cx="57150" cy="57150"/>
            </a:xfrm>
            <a:custGeom>
              <a:avLst/>
              <a:gdLst>
                <a:gd name="T0" fmla="*/ 16 w 17"/>
                <a:gd name="T1" fmla="*/ 13 h 17"/>
                <a:gd name="T2" fmla="*/ 14 w 17"/>
                <a:gd name="T3" fmla="*/ 12 h 17"/>
                <a:gd name="T4" fmla="*/ 9 w 17"/>
                <a:gd name="T5" fmla="*/ 13 h 17"/>
                <a:gd name="T6" fmla="*/ 15 w 17"/>
                <a:gd name="T7" fmla="*/ 2 h 17"/>
                <a:gd name="T8" fmla="*/ 14 w 17"/>
                <a:gd name="T9" fmla="*/ 0 h 17"/>
                <a:gd name="T10" fmla="*/ 14 w 17"/>
                <a:gd name="T11" fmla="*/ 0 h 17"/>
                <a:gd name="T12" fmla="*/ 12 w 17"/>
                <a:gd name="T13" fmla="*/ 0 h 17"/>
                <a:gd name="T14" fmla="*/ 6 w 17"/>
                <a:gd name="T15" fmla="*/ 11 h 17"/>
                <a:gd name="T16" fmla="*/ 4 w 17"/>
                <a:gd name="T17" fmla="*/ 6 h 17"/>
                <a:gd name="T18" fmla="*/ 2 w 17"/>
                <a:gd name="T19" fmla="*/ 5 h 17"/>
                <a:gd name="T20" fmla="*/ 2 w 17"/>
                <a:gd name="T21" fmla="*/ 5 h 17"/>
                <a:gd name="T22" fmla="*/ 1 w 17"/>
                <a:gd name="T23" fmla="*/ 7 h 17"/>
                <a:gd name="T24" fmla="*/ 4 w 17"/>
                <a:gd name="T25" fmla="*/ 15 h 17"/>
                <a:gd name="T26" fmla="*/ 4 w 17"/>
                <a:gd name="T27" fmla="*/ 16 h 17"/>
                <a:gd name="T28" fmla="*/ 4 w 17"/>
                <a:gd name="T29" fmla="*/ 17 h 17"/>
                <a:gd name="T30" fmla="*/ 5 w 17"/>
                <a:gd name="T31" fmla="*/ 17 h 17"/>
                <a:gd name="T32" fmla="*/ 6 w 17"/>
                <a:gd name="T33" fmla="*/ 17 h 17"/>
                <a:gd name="T34" fmla="*/ 6 w 17"/>
                <a:gd name="T35" fmla="*/ 17 h 17"/>
                <a:gd name="T36" fmla="*/ 15 w 17"/>
                <a:gd name="T37" fmla="*/ 15 h 17"/>
                <a:gd name="T38" fmla="*/ 16 w 17"/>
                <a:gd name="T39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7">
                  <a:moveTo>
                    <a:pt x="16" y="13"/>
                  </a:moveTo>
                  <a:cubicBezTo>
                    <a:pt x="16" y="12"/>
                    <a:pt x="15" y="12"/>
                    <a:pt x="14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7"/>
                    <a:pt x="4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7" y="14"/>
                    <a:pt x="16" y="13"/>
                  </a:cubicBez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17">
              <a:extLst>
                <a:ext uri="{FF2B5EF4-FFF2-40B4-BE49-F238E27FC236}">
                  <a16:creationId xmlns:a16="http://schemas.microsoft.com/office/drawing/2014/main" id="{716D76C6-B857-0F40-B59D-4C4B7F131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800" y="2554288"/>
              <a:ext cx="57150" cy="60325"/>
            </a:xfrm>
            <a:custGeom>
              <a:avLst/>
              <a:gdLst>
                <a:gd name="T0" fmla="*/ 1 w 17"/>
                <a:gd name="T1" fmla="*/ 5 h 18"/>
                <a:gd name="T2" fmla="*/ 3 w 17"/>
                <a:gd name="T3" fmla="*/ 6 h 18"/>
                <a:gd name="T4" fmla="*/ 8 w 17"/>
                <a:gd name="T5" fmla="*/ 5 h 18"/>
                <a:gd name="T6" fmla="*/ 2 w 17"/>
                <a:gd name="T7" fmla="*/ 15 h 18"/>
                <a:gd name="T8" fmla="*/ 3 w 17"/>
                <a:gd name="T9" fmla="*/ 18 h 18"/>
                <a:gd name="T10" fmla="*/ 3 w 17"/>
                <a:gd name="T11" fmla="*/ 18 h 18"/>
                <a:gd name="T12" fmla="*/ 5 w 17"/>
                <a:gd name="T13" fmla="*/ 17 h 18"/>
                <a:gd name="T14" fmla="*/ 11 w 17"/>
                <a:gd name="T15" fmla="*/ 7 h 18"/>
                <a:gd name="T16" fmla="*/ 13 w 17"/>
                <a:gd name="T17" fmla="*/ 12 h 18"/>
                <a:gd name="T18" fmla="*/ 15 w 17"/>
                <a:gd name="T19" fmla="*/ 13 h 18"/>
                <a:gd name="T20" fmla="*/ 15 w 17"/>
                <a:gd name="T21" fmla="*/ 13 h 18"/>
                <a:gd name="T22" fmla="*/ 16 w 17"/>
                <a:gd name="T23" fmla="*/ 11 h 18"/>
                <a:gd name="T24" fmla="*/ 13 w 17"/>
                <a:gd name="T25" fmla="*/ 2 h 18"/>
                <a:gd name="T26" fmla="*/ 13 w 17"/>
                <a:gd name="T27" fmla="*/ 2 h 18"/>
                <a:gd name="T28" fmla="*/ 12 w 17"/>
                <a:gd name="T29" fmla="*/ 1 h 18"/>
                <a:gd name="T30" fmla="*/ 12 w 17"/>
                <a:gd name="T31" fmla="*/ 1 h 18"/>
                <a:gd name="T32" fmla="*/ 11 w 17"/>
                <a:gd name="T33" fmla="*/ 1 h 18"/>
                <a:gd name="T34" fmla="*/ 11 w 17"/>
                <a:gd name="T35" fmla="*/ 1 h 18"/>
                <a:gd name="T36" fmla="*/ 2 w 17"/>
                <a:gd name="T37" fmla="*/ 3 h 18"/>
                <a:gd name="T38" fmla="*/ 1 w 17"/>
                <a:gd name="T39" fmla="*/ 4 h 18"/>
                <a:gd name="T40" fmla="*/ 1 w 17"/>
                <a:gd name="T4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8">
                  <a:moveTo>
                    <a:pt x="1" y="5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7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5" y="18"/>
                    <a:pt x="5" y="1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3"/>
                    <a:pt x="17" y="12"/>
                    <a:pt x="16" y="1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4"/>
                    <a:pt x="1" y="4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18">
              <a:extLst>
                <a:ext uri="{FF2B5EF4-FFF2-40B4-BE49-F238E27FC236}">
                  <a16:creationId xmlns:a16="http://schemas.microsoft.com/office/drawing/2014/main" id="{E86C70B0-EA26-9742-811A-50481E543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888" y="2533650"/>
              <a:ext cx="60325" cy="53975"/>
            </a:xfrm>
            <a:custGeom>
              <a:avLst/>
              <a:gdLst>
                <a:gd name="T0" fmla="*/ 13 w 18"/>
                <a:gd name="T1" fmla="*/ 1 h 16"/>
                <a:gd name="T2" fmla="*/ 12 w 18"/>
                <a:gd name="T3" fmla="*/ 3 h 16"/>
                <a:gd name="T4" fmla="*/ 13 w 18"/>
                <a:gd name="T5" fmla="*/ 8 h 16"/>
                <a:gd name="T6" fmla="*/ 3 w 18"/>
                <a:gd name="T7" fmla="*/ 2 h 16"/>
                <a:gd name="T8" fmla="*/ 1 w 18"/>
                <a:gd name="T9" fmla="*/ 2 h 16"/>
                <a:gd name="T10" fmla="*/ 1 w 18"/>
                <a:gd name="T11" fmla="*/ 3 h 16"/>
                <a:gd name="T12" fmla="*/ 1 w 18"/>
                <a:gd name="T13" fmla="*/ 5 h 16"/>
                <a:gd name="T14" fmla="*/ 12 w 18"/>
                <a:gd name="T15" fmla="*/ 11 h 16"/>
                <a:gd name="T16" fmla="*/ 7 w 18"/>
                <a:gd name="T17" fmla="*/ 13 h 16"/>
                <a:gd name="T18" fmla="*/ 5 w 18"/>
                <a:gd name="T19" fmla="*/ 15 h 16"/>
                <a:gd name="T20" fmla="*/ 5 w 18"/>
                <a:gd name="T21" fmla="*/ 15 h 16"/>
                <a:gd name="T22" fmla="*/ 7 w 18"/>
                <a:gd name="T23" fmla="*/ 16 h 16"/>
                <a:gd name="T24" fmla="*/ 16 w 18"/>
                <a:gd name="T25" fmla="*/ 13 h 16"/>
                <a:gd name="T26" fmla="*/ 16 w 18"/>
                <a:gd name="T27" fmla="*/ 13 h 16"/>
                <a:gd name="T28" fmla="*/ 17 w 18"/>
                <a:gd name="T29" fmla="*/ 12 h 16"/>
                <a:gd name="T30" fmla="*/ 17 w 18"/>
                <a:gd name="T31" fmla="*/ 12 h 16"/>
                <a:gd name="T32" fmla="*/ 18 w 18"/>
                <a:gd name="T33" fmla="*/ 11 h 16"/>
                <a:gd name="T34" fmla="*/ 18 w 18"/>
                <a:gd name="T35" fmla="*/ 10 h 16"/>
                <a:gd name="T36" fmla="*/ 16 w 18"/>
                <a:gd name="T37" fmla="*/ 2 h 16"/>
                <a:gd name="T38" fmla="*/ 14 w 18"/>
                <a:gd name="T39" fmla="*/ 1 h 16"/>
                <a:gd name="T40" fmla="*/ 13 w 18"/>
                <a:gd name="T4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16">
                  <a:moveTo>
                    <a:pt x="13" y="1"/>
                  </a:moveTo>
                  <a:cubicBezTo>
                    <a:pt x="13" y="1"/>
                    <a:pt x="12" y="2"/>
                    <a:pt x="12" y="3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5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7" y="13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1"/>
                    <a:pt x="15" y="0"/>
                    <a:pt x="14" y="1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519">
              <a:extLst>
                <a:ext uri="{FF2B5EF4-FFF2-40B4-BE49-F238E27FC236}">
                  <a16:creationId xmlns:a16="http://schemas.microsoft.com/office/drawing/2014/main" id="{0B06E621-D692-7B40-A245-A9EDC18C7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6100" y="2482850"/>
              <a:ext cx="60325" cy="53975"/>
            </a:xfrm>
            <a:custGeom>
              <a:avLst/>
              <a:gdLst>
                <a:gd name="T0" fmla="*/ 5 w 18"/>
                <a:gd name="T1" fmla="*/ 16 h 16"/>
                <a:gd name="T2" fmla="*/ 6 w 18"/>
                <a:gd name="T3" fmla="*/ 14 h 16"/>
                <a:gd name="T4" fmla="*/ 5 w 18"/>
                <a:gd name="T5" fmla="*/ 9 h 16"/>
                <a:gd name="T6" fmla="*/ 15 w 18"/>
                <a:gd name="T7" fmla="*/ 15 h 16"/>
                <a:gd name="T8" fmla="*/ 17 w 18"/>
                <a:gd name="T9" fmla="*/ 14 h 16"/>
                <a:gd name="T10" fmla="*/ 17 w 18"/>
                <a:gd name="T11" fmla="*/ 14 h 16"/>
                <a:gd name="T12" fmla="*/ 17 w 18"/>
                <a:gd name="T13" fmla="*/ 12 h 16"/>
                <a:gd name="T14" fmla="*/ 6 w 18"/>
                <a:gd name="T15" fmla="*/ 6 h 16"/>
                <a:gd name="T16" fmla="*/ 11 w 18"/>
                <a:gd name="T17" fmla="*/ 4 h 16"/>
                <a:gd name="T18" fmla="*/ 13 w 18"/>
                <a:gd name="T19" fmla="*/ 2 h 16"/>
                <a:gd name="T20" fmla="*/ 13 w 18"/>
                <a:gd name="T21" fmla="*/ 2 h 16"/>
                <a:gd name="T22" fmla="*/ 11 w 18"/>
                <a:gd name="T23" fmla="*/ 1 h 16"/>
                <a:gd name="T24" fmla="*/ 2 w 18"/>
                <a:gd name="T25" fmla="*/ 3 h 16"/>
                <a:gd name="T26" fmla="*/ 2 w 18"/>
                <a:gd name="T27" fmla="*/ 4 h 16"/>
                <a:gd name="T28" fmla="*/ 1 w 18"/>
                <a:gd name="T29" fmla="*/ 4 h 16"/>
                <a:gd name="T30" fmla="*/ 1 w 18"/>
                <a:gd name="T31" fmla="*/ 5 h 16"/>
                <a:gd name="T32" fmla="*/ 0 w 18"/>
                <a:gd name="T33" fmla="*/ 6 h 16"/>
                <a:gd name="T34" fmla="*/ 0 w 18"/>
                <a:gd name="T35" fmla="*/ 6 h 16"/>
                <a:gd name="T36" fmla="*/ 2 w 18"/>
                <a:gd name="T37" fmla="*/ 15 h 16"/>
                <a:gd name="T38" fmla="*/ 4 w 18"/>
                <a:gd name="T39" fmla="*/ 16 h 16"/>
                <a:gd name="T40" fmla="*/ 5 w 18"/>
                <a:gd name="T4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16">
                  <a:moveTo>
                    <a:pt x="5" y="16"/>
                  </a:moveTo>
                  <a:cubicBezTo>
                    <a:pt x="5" y="16"/>
                    <a:pt x="6" y="15"/>
                    <a:pt x="6" y="14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3"/>
                    <a:pt x="18" y="12"/>
                    <a:pt x="17" y="12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3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1"/>
                    <a:pt x="12" y="0"/>
                    <a:pt x="11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6"/>
                    <a:pt x="3" y="16"/>
                    <a:pt x="4" y="16"/>
                  </a:cubicBezTo>
                  <a:lnTo>
                    <a:pt x="5" y="16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1D60D91-E299-5146-B667-81B6BF2AEF02}"/>
                </a:ext>
              </a:extLst>
            </p:cNvPr>
            <p:cNvSpPr/>
            <p:nvPr/>
          </p:nvSpPr>
          <p:spPr>
            <a:xfrm>
              <a:off x="4399755" y="2597148"/>
              <a:ext cx="99386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400" dirty="0">
                  <a:solidFill>
                    <a:schemeClr val="tx2"/>
                  </a:solidFill>
                  <a:latin typeface="+mj-lt"/>
                </a:rPr>
                <a:t>QFP</a:t>
              </a:r>
              <a:endParaRPr lang="en-US" sz="400" dirty="0">
                <a:latin typeface="+mj-lt"/>
              </a:endParaRPr>
            </a:p>
          </p:txBody>
        </p:sp>
      </p:grpSp>
      <p:grpSp>
        <p:nvGrpSpPr>
          <p:cNvPr id="121" name="Group 553">
            <a:extLst>
              <a:ext uri="{FF2B5EF4-FFF2-40B4-BE49-F238E27FC236}">
                <a16:creationId xmlns:a16="http://schemas.microsoft.com/office/drawing/2014/main" id="{CCA6AE85-795F-E243-851B-960CA83BD6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7769" y="816628"/>
            <a:ext cx="298424" cy="303931"/>
            <a:chOff x="2743" y="1482"/>
            <a:chExt cx="271" cy="276"/>
          </a:xfrm>
        </p:grpSpPr>
        <p:sp>
          <p:nvSpPr>
            <p:cNvPr id="122" name="AutoShape 552">
              <a:extLst>
                <a:ext uri="{FF2B5EF4-FFF2-40B4-BE49-F238E27FC236}">
                  <a16:creationId xmlns:a16="http://schemas.microsoft.com/office/drawing/2014/main" id="{6CBBFAFF-3F54-BB44-9119-8D6758E813F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45" y="1482"/>
              <a:ext cx="26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54">
              <a:extLst>
                <a:ext uri="{FF2B5EF4-FFF2-40B4-BE49-F238E27FC236}">
                  <a16:creationId xmlns:a16="http://schemas.microsoft.com/office/drawing/2014/main" id="{9423A6E2-A2FC-254A-9EA2-E3C8FACC90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3" y="1484"/>
              <a:ext cx="269" cy="272"/>
            </a:xfrm>
            <a:custGeom>
              <a:avLst/>
              <a:gdLst>
                <a:gd name="T0" fmla="*/ 57 w 114"/>
                <a:gd name="T1" fmla="*/ 2 h 115"/>
                <a:gd name="T2" fmla="*/ 112 w 114"/>
                <a:gd name="T3" fmla="*/ 58 h 115"/>
                <a:gd name="T4" fmla="*/ 57 w 114"/>
                <a:gd name="T5" fmla="*/ 113 h 115"/>
                <a:gd name="T6" fmla="*/ 2 w 114"/>
                <a:gd name="T7" fmla="*/ 58 h 115"/>
                <a:gd name="T8" fmla="*/ 57 w 114"/>
                <a:gd name="T9" fmla="*/ 2 h 115"/>
                <a:gd name="T10" fmla="*/ 57 w 114"/>
                <a:gd name="T11" fmla="*/ 0 h 115"/>
                <a:gd name="T12" fmla="*/ 0 w 114"/>
                <a:gd name="T13" fmla="*/ 58 h 115"/>
                <a:gd name="T14" fmla="*/ 57 w 114"/>
                <a:gd name="T15" fmla="*/ 115 h 115"/>
                <a:gd name="T16" fmla="*/ 114 w 114"/>
                <a:gd name="T17" fmla="*/ 58 h 115"/>
                <a:gd name="T18" fmla="*/ 57 w 114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5">
                  <a:moveTo>
                    <a:pt x="57" y="2"/>
                  </a:moveTo>
                  <a:cubicBezTo>
                    <a:pt x="88" y="2"/>
                    <a:pt x="112" y="27"/>
                    <a:pt x="112" y="58"/>
                  </a:cubicBezTo>
                  <a:cubicBezTo>
                    <a:pt x="112" y="88"/>
                    <a:pt x="88" y="113"/>
                    <a:pt x="57" y="113"/>
                  </a:cubicBezTo>
                  <a:cubicBezTo>
                    <a:pt x="27" y="113"/>
                    <a:pt x="2" y="88"/>
                    <a:pt x="2" y="58"/>
                  </a:cubicBezTo>
                  <a:cubicBezTo>
                    <a:pt x="2" y="27"/>
                    <a:pt x="27" y="2"/>
                    <a:pt x="57" y="2"/>
                  </a:cubicBezTo>
                  <a:moveTo>
                    <a:pt x="57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89"/>
                    <a:pt x="26" y="115"/>
                    <a:pt x="57" y="115"/>
                  </a:cubicBezTo>
                  <a:cubicBezTo>
                    <a:pt x="89" y="115"/>
                    <a:pt x="114" y="89"/>
                    <a:pt x="114" y="58"/>
                  </a:cubicBezTo>
                  <a:cubicBezTo>
                    <a:pt x="114" y="26"/>
                    <a:pt x="89" y="0"/>
                    <a:pt x="57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555">
              <a:extLst>
                <a:ext uri="{FF2B5EF4-FFF2-40B4-BE49-F238E27FC236}">
                  <a16:creationId xmlns:a16="http://schemas.microsoft.com/office/drawing/2014/main" id="{5521C8CA-0A9D-EE49-91A1-5F19023B4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" y="1633"/>
              <a:ext cx="71" cy="71"/>
            </a:xfrm>
            <a:custGeom>
              <a:avLst/>
              <a:gdLst>
                <a:gd name="T0" fmla="*/ 0 w 71"/>
                <a:gd name="T1" fmla="*/ 0 h 71"/>
                <a:gd name="T2" fmla="*/ 12 w 71"/>
                <a:gd name="T3" fmla="*/ 50 h 71"/>
                <a:gd name="T4" fmla="*/ 26 w 71"/>
                <a:gd name="T5" fmla="*/ 35 h 71"/>
                <a:gd name="T6" fmla="*/ 59 w 71"/>
                <a:gd name="T7" fmla="*/ 71 h 71"/>
                <a:gd name="T8" fmla="*/ 71 w 71"/>
                <a:gd name="T9" fmla="*/ 57 h 71"/>
                <a:gd name="T10" fmla="*/ 38 w 71"/>
                <a:gd name="T11" fmla="*/ 24 h 71"/>
                <a:gd name="T12" fmla="*/ 52 w 71"/>
                <a:gd name="T13" fmla="*/ 9 h 71"/>
                <a:gd name="T14" fmla="*/ 0 w 71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12" y="50"/>
                  </a:lnTo>
                  <a:lnTo>
                    <a:pt x="26" y="35"/>
                  </a:lnTo>
                  <a:lnTo>
                    <a:pt x="59" y="71"/>
                  </a:lnTo>
                  <a:lnTo>
                    <a:pt x="71" y="57"/>
                  </a:lnTo>
                  <a:lnTo>
                    <a:pt x="38" y="24"/>
                  </a:lnTo>
                  <a:lnTo>
                    <a:pt x="5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56">
              <a:extLst>
                <a:ext uri="{FF2B5EF4-FFF2-40B4-BE49-F238E27FC236}">
                  <a16:creationId xmlns:a16="http://schemas.microsoft.com/office/drawing/2014/main" id="{0A809469-79E2-8D42-838E-08C4B38A6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1539"/>
              <a:ext cx="70" cy="68"/>
            </a:xfrm>
            <a:custGeom>
              <a:avLst/>
              <a:gdLst>
                <a:gd name="T0" fmla="*/ 70 w 70"/>
                <a:gd name="T1" fmla="*/ 68 h 68"/>
                <a:gd name="T2" fmla="*/ 21 w 70"/>
                <a:gd name="T3" fmla="*/ 59 h 68"/>
                <a:gd name="T4" fmla="*/ 35 w 70"/>
                <a:gd name="T5" fmla="*/ 44 h 68"/>
                <a:gd name="T6" fmla="*/ 0 w 70"/>
                <a:gd name="T7" fmla="*/ 11 h 68"/>
                <a:gd name="T8" fmla="*/ 14 w 70"/>
                <a:gd name="T9" fmla="*/ 0 h 68"/>
                <a:gd name="T10" fmla="*/ 47 w 70"/>
                <a:gd name="T11" fmla="*/ 33 h 68"/>
                <a:gd name="T12" fmla="*/ 61 w 70"/>
                <a:gd name="T13" fmla="*/ 19 h 68"/>
                <a:gd name="T14" fmla="*/ 70 w 70"/>
                <a:gd name="T1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8">
                  <a:moveTo>
                    <a:pt x="70" y="68"/>
                  </a:moveTo>
                  <a:lnTo>
                    <a:pt x="21" y="59"/>
                  </a:lnTo>
                  <a:lnTo>
                    <a:pt x="35" y="44"/>
                  </a:lnTo>
                  <a:lnTo>
                    <a:pt x="0" y="11"/>
                  </a:lnTo>
                  <a:lnTo>
                    <a:pt x="14" y="0"/>
                  </a:lnTo>
                  <a:lnTo>
                    <a:pt x="47" y="33"/>
                  </a:lnTo>
                  <a:lnTo>
                    <a:pt x="61" y="19"/>
                  </a:lnTo>
                  <a:lnTo>
                    <a:pt x="70" y="68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57">
              <a:extLst>
                <a:ext uri="{FF2B5EF4-FFF2-40B4-BE49-F238E27FC236}">
                  <a16:creationId xmlns:a16="http://schemas.microsoft.com/office/drawing/2014/main" id="{C145DAD9-BEA9-4748-800B-C8640804E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" y="1543"/>
              <a:ext cx="71" cy="71"/>
            </a:xfrm>
            <a:custGeom>
              <a:avLst/>
              <a:gdLst>
                <a:gd name="T0" fmla="*/ 71 w 71"/>
                <a:gd name="T1" fmla="*/ 0 h 71"/>
                <a:gd name="T2" fmla="*/ 61 w 71"/>
                <a:gd name="T3" fmla="*/ 52 h 71"/>
                <a:gd name="T4" fmla="*/ 47 w 71"/>
                <a:gd name="T5" fmla="*/ 38 h 71"/>
                <a:gd name="T6" fmla="*/ 14 w 71"/>
                <a:gd name="T7" fmla="*/ 71 h 71"/>
                <a:gd name="T8" fmla="*/ 0 w 71"/>
                <a:gd name="T9" fmla="*/ 59 h 71"/>
                <a:gd name="T10" fmla="*/ 35 w 71"/>
                <a:gd name="T11" fmla="*/ 24 h 71"/>
                <a:gd name="T12" fmla="*/ 21 w 71"/>
                <a:gd name="T13" fmla="*/ 12 h 71"/>
                <a:gd name="T14" fmla="*/ 71 w 71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71">
                  <a:moveTo>
                    <a:pt x="71" y="0"/>
                  </a:moveTo>
                  <a:lnTo>
                    <a:pt x="61" y="52"/>
                  </a:lnTo>
                  <a:lnTo>
                    <a:pt x="47" y="38"/>
                  </a:lnTo>
                  <a:lnTo>
                    <a:pt x="14" y="71"/>
                  </a:lnTo>
                  <a:lnTo>
                    <a:pt x="0" y="59"/>
                  </a:lnTo>
                  <a:lnTo>
                    <a:pt x="35" y="24"/>
                  </a:lnTo>
                  <a:lnTo>
                    <a:pt x="21" y="1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58">
              <a:extLst>
                <a:ext uri="{FF2B5EF4-FFF2-40B4-BE49-F238E27FC236}">
                  <a16:creationId xmlns:a16="http://schemas.microsoft.com/office/drawing/2014/main" id="{8ECD34F6-26A8-2A42-9420-8E3A229BB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2" y="1626"/>
              <a:ext cx="70" cy="71"/>
            </a:xfrm>
            <a:custGeom>
              <a:avLst/>
              <a:gdLst>
                <a:gd name="T0" fmla="*/ 0 w 70"/>
                <a:gd name="T1" fmla="*/ 71 h 71"/>
                <a:gd name="T2" fmla="*/ 9 w 70"/>
                <a:gd name="T3" fmla="*/ 19 h 71"/>
                <a:gd name="T4" fmla="*/ 23 w 70"/>
                <a:gd name="T5" fmla="*/ 33 h 71"/>
                <a:gd name="T6" fmla="*/ 56 w 70"/>
                <a:gd name="T7" fmla="*/ 0 h 71"/>
                <a:gd name="T8" fmla="*/ 70 w 70"/>
                <a:gd name="T9" fmla="*/ 12 h 71"/>
                <a:gd name="T10" fmla="*/ 37 w 70"/>
                <a:gd name="T11" fmla="*/ 47 h 71"/>
                <a:gd name="T12" fmla="*/ 52 w 70"/>
                <a:gd name="T13" fmla="*/ 61 h 71"/>
                <a:gd name="T14" fmla="*/ 0 w 70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1">
                  <a:moveTo>
                    <a:pt x="0" y="71"/>
                  </a:moveTo>
                  <a:lnTo>
                    <a:pt x="9" y="19"/>
                  </a:lnTo>
                  <a:lnTo>
                    <a:pt x="23" y="33"/>
                  </a:lnTo>
                  <a:lnTo>
                    <a:pt x="56" y="0"/>
                  </a:lnTo>
                  <a:lnTo>
                    <a:pt x="70" y="12"/>
                  </a:lnTo>
                  <a:lnTo>
                    <a:pt x="37" y="47"/>
                  </a:lnTo>
                  <a:lnTo>
                    <a:pt x="52" y="6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5" name="Picture 134">
            <a:extLst>
              <a:ext uri="{FF2B5EF4-FFF2-40B4-BE49-F238E27FC236}">
                <a16:creationId xmlns:a16="http://schemas.microsoft.com/office/drawing/2014/main" id="{2EC14251-AE9E-104B-A166-DD4075791E09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r="5755" b="11649"/>
          <a:stretch/>
        </p:blipFill>
        <p:spPr>
          <a:xfrm>
            <a:off x="1154064" y="3668110"/>
            <a:ext cx="415606" cy="32004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AD1ADCF4-7691-234F-96DC-22F2B32D9A51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-1" r="11848" b="11552"/>
          <a:stretch/>
        </p:blipFill>
        <p:spPr>
          <a:xfrm>
            <a:off x="550740" y="3668110"/>
            <a:ext cx="318972" cy="32004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A67F5267-EFF8-F140-BB2A-009FF0C8712E}"/>
              </a:ext>
            </a:extLst>
          </p:cNvPr>
          <p:cNvSpPr txBox="1"/>
          <p:nvPr/>
        </p:nvSpPr>
        <p:spPr>
          <a:xfrm>
            <a:off x="460114" y="3994781"/>
            <a:ext cx="500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Net Mgmt. Appliance</a:t>
            </a:r>
          </a:p>
        </p:txBody>
      </p:sp>
      <p:sp>
        <p:nvSpPr>
          <p:cNvPr id="138" name="Title 1">
            <a:extLst>
              <a:ext uri="{FF2B5EF4-FFF2-40B4-BE49-F238E27FC236}">
                <a16:creationId xmlns:a16="http://schemas.microsoft.com/office/drawing/2014/main" id="{FE4C4071-DD37-8C4A-8C70-1837CBD4A290}"/>
              </a:ext>
            </a:extLst>
          </p:cNvPr>
          <p:cNvSpPr txBox="1">
            <a:spLocks/>
          </p:cNvSpPr>
          <p:nvPr/>
        </p:nvSpPr>
        <p:spPr bwMode="auto">
          <a:xfrm>
            <a:off x="439043" y="3086075"/>
            <a:ext cx="4181013" cy="45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Network Management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396C869-FE5E-3C40-BF9D-62C3FCD80C21}"/>
              </a:ext>
            </a:extLst>
          </p:cNvPr>
          <p:cNvSpPr txBox="1"/>
          <p:nvPr/>
        </p:nvSpPr>
        <p:spPr>
          <a:xfrm>
            <a:off x="1027799" y="3994515"/>
            <a:ext cx="684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NAM Virtual Service Blade</a:t>
            </a:r>
          </a:p>
        </p:txBody>
      </p:sp>
    </p:spTree>
    <p:extLst>
      <p:ext uri="{BB962C8B-B14F-4D97-AF65-F5344CB8AC3E}">
        <p14:creationId xmlns:p14="http://schemas.microsoft.com/office/powerpoint/2010/main" val="354729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34" y="118358"/>
            <a:ext cx="8345488" cy="731837"/>
          </a:xfrm>
        </p:spPr>
        <p:txBody>
          <a:bodyPr/>
          <a:lstStyle/>
          <a:p>
            <a:r>
              <a:rPr lang="en-US" dirty="0"/>
              <a:t>Data Center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AB80F2DA-B4E0-D041-A949-67FDB5BF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6" y="1034525"/>
            <a:ext cx="292100" cy="29210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101B9E82-040C-1D40-9592-03EBB168B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039" y="1855795"/>
            <a:ext cx="469900" cy="46990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330EB285-5BDF-7645-B0F5-1CE9CB225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750" y="1034525"/>
            <a:ext cx="292100" cy="254000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39A43475-42F9-CA47-84DA-2D3D40671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734" y="1034525"/>
            <a:ext cx="292100" cy="355600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329DCFE3-1932-8343-845E-29B6F1E552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9795" y="3851815"/>
            <a:ext cx="177800" cy="25400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980AF717-4FF0-1F40-BF6A-409392659A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734" y="1991947"/>
            <a:ext cx="254000" cy="254000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2B36921B-9839-E24C-BF13-19575D42EC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7702" y="1034525"/>
            <a:ext cx="292100" cy="29210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4C6867A2-224F-EF44-9F61-D86606F36E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2686" y="1034525"/>
            <a:ext cx="292100" cy="393700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90997A88-CA52-614B-AEE0-7FE84F70F9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7670" y="1034525"/>
            <a:ext cx="292100" cy="292100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CFACC675-E29B-5C41-B6D5-A411DF5753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42651" y="1034525"/>
            <a:ext cx="355600" cy="13970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6344BE9-6498-A747-B223-6ACC39AF74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19218" y="1925409"/>
            <a:ext cx="355600" cy="29210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6C50A842-C8ED-9747-A0FB-B826214B94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34202" y="1925409"/>
            <a:ext cx="355600" cy="29210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737349D-956B-FB4B-9377-F8A6D7AB989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66065" y="1953234"/>
            <a:ext cx="292100" cy="2921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F99F9E4-DAC4-804E-A322-892F51B9F6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66540" y="1953234"/>
            <a:ext cx="292100" cy="2921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AE69FA9C-2D5E-1A49-BDAC-1EA04503417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01413" y="1925409"/>
            <a:ext cx="292100" cy="2921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C9ACD482-FBD8-2C4D-996C-02DB0FCE5D9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72171" y="2854241"/>
            <a:ext cx="355600" cy="292100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8DB811B9-B798-9841-A969-9E90606A285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0111" y="1925409"/>
            <a:ext cx="292100" cy="292100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EF6D282A-49F0-1042-9667-E171460888F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8486" y="2846816"/>
            <a:ext cx="292100" cy="292100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0A8D9F87-C459-A148-B462-A4ED27775FD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52750" y="2846816"/>
            <a:ext cx="292100" cy="292100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15C743AB-C605-A649-8160-3B3977DABC9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67734" y="2846816"/>
            <a:ext cx="292100" cy="292100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7826C006-19A7-E849-87FA-4A50445248C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719218" y="2846816"/>
            <a:ext cx="292100" cy="292100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350B2F81-AB65-CD4E-8BD0-5A6C77785B6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834202" y="2846816"/>
            <a:ext cx="355600" cy="292100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AFF4CC2-A2F1-1A4A-A54C-BE44826FB3E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949186" y="2846816"/>
            <a:ext cx="355600" cy="292100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BCCEDB86-424F-4740-8295-010DB6D608D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127670" y="2846816"/>
            <a:ext cx="292100" cy="29210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A671F3A5-AAD8-B445-AE6F-CFEE17698F4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449971" y="1937008"/>
            <a:ext cx="292100" cy="292100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8562E5C6-9A6C-CA45-85ED-1350776074C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139094" y="1937008"/>
            <a:ext cx="292100" cy="292100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B5ECBEF0-E35B-8C4C-B122-7297F031976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30111" y="3832765"/>
            <a:ext cx="292100" cy="39370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AF4C3CBC-0F44-1F42-9B6F-E3714433DEA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535939" y="3832765"/>
            <a:ext cx="292100" cy="3937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3A9FFE7-22F6-D64B-A295-286BCB28BCE3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r="11789" b="5966"/>
          <a:stretch/>
        </p:blipFill>
        <p:spPr>
          <a:xfrm>
            <a:off x="3770353" y="1034525"/>
            <a:ext cx="253329" cy="368248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92A2B9B-AE58-4947-A770-708E87538C94}"/>
              </a:ext>
            </a:extLst>
          </p:cNvPr>
          <p:cNvGrpSpPr/>
          <p:nvPr/>
        </p:nvGrpSpPr>
        <p:grpSpPr>
          <a:xfrm>
            <a:off x="2618159" y="3832765"/>
            <a:ext cx="246063" cy="246063"/>
            <a:chOff x="6359525" y="1060450"/>
            <a:chExt cx="246063" cy="246063"/>
          </a:xfrm>
        </p:grpSpPr>
        <p:sp>
          <p:nvSpPr>
            <p:cNvPr id="43" name="Freeform 485">
              <a:extLst>
                <a:ext uri="{FF2B5EF4-FFF2-40B4-BE49-F238E27FC236}">
                  <a16:creationId xmlns:a16="http://schemas.microsoft.com/office/drawing/2014/main" id="{6B50079A-5E64-B94E-9D09-4736D1759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700" y="1063625"/>
              <a:ext cx="239713" cy="239713"/>
            </a:xfrm>
            <a:custGeom>
              <a:avLst/>
              <a:gdLst>
                <a:gd name="T0" fmla="*/ 5 w 71"/>
                <a:gd name="T1" fmla="*/ 71 h 71"/>
                <a:gd name="T2" fmla="*/ 0 w 71"/>
                <a:gd name="T3" fmla="*/ 66 h 71"/>
                <a:gd name="T4" fmla="*/ 0 w 71"/>
                <a:gd name="T5" fmla="*/ 5 h 71"/>
                <a:gd name="T6" fmla="*/ 5 w 71"/>
                <a:gd name="T7" fmla="*/ 0 h 71"/>
                <a:gd name="T8" fmla="*/ 66 w 71"/>
                <a:gd name="T9" fmla="*/ 0 h 71"/>
                <a:gd name="T10" fmla="*/ 71 w 71"/>
                <a:gd name="T11" fmla="*/ 5 h 71"/>
                <a:gd name="T12" fmla="*/ 71 w 71"/>
                <a:gd name="T13" fmla="*/ 66 h 71"/>
                <a:gd name="T14" fmla="*/ 66 w 71"/>
                <a:gd name="T15" fmla="*/ 71 h 71"/>
                <a:gd name="T16" fmla="*/ 5 w 71"/>
                <a:gd name="T1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1">
                  <a:moveTo>
                    <a:pt x="5" y="71"/>
                  </a:moveTo>
                  <a:cubicBezTo>
                    <a:pt x="2" y="71"/>
                    <a:pt x="0" y="69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71" y="2"/>
                    <a:pt x="71" y="5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1" y="69"/>
                    <a:pt x="68" y="71"/>
                    <a:pt x="66" y="71"/>
                  </a:cubicBezTo>
                  <a:lnTo>
                    <a:pt x="5" y="7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86">
              <a:extLst>
                <a:ext uri="{FF2B5EF4-FFF2-40B4-BE49-F238E27FC236}">
                  <a16:creationId xmlns:a16="http://schemas.microsoft.com/office/drawing/2014/main" id="{16CACF98-1A03-814A-BD55-D0BBC505A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9525" y="1060450"/>
              <a:ext cx="246063" cy="246063"/>
            </a:xfrm>
            <a:custGeom>
              <a:avLst/>
              <a:gdLst>
                <a:gd name="T0" fmla="*/ 67 w 73"/>
                <a:gd name="T1" fmla="*/ 2 h 73"/>
                <a:gd name="T2" fmla="*/ 71 w 73"/>
                <a:gd name="T3" fmla="*/ 6 h 73"/>
                <a:gd name="T4" fmla="*/ 71 w 73"/>
                <a:gd name="T5" fmla="*/ 67 h 73"/>
                <a:gd name="T6" fmla="*/ 67 w 73"/>
                <a:gd name="T7" fmla="*/ 71 h 73"/>
                <a:gd name="T8" fmla="*/ 6 w 73"/>
                <a:gd name="T9" fmla="*/ 71 h 73"/>
                <a:gd name="T10" fmla="*/ 2 w 73"/>
                <a:gd name="T11" fmla="*/ 67 h 73"/>
                <a:gd name="T12" fmla="*/ 2 w 73"/>
                <a:gd name="T13" fmla="*/ 6 h 73"/>
                <a:gd name="T14" fmla="*/ 6 w 73"/>
                <a:gd name="T15" fmla="*/ 2 h 73"/>
                <a:gd name="T16" fmla="*/ 67 w 73"/>
                <a:gd name="T17" fmla="*/ 2 h 73"/>
                <a:gd name="T18" fmla="*/ 67 w 73"/>
                <a:gd name="T19" fmla="*/ 0 h 73"/>
                <a:gd name="T20" fmla="*/ 6 w 73"/>
                <a:gd name="T21" fmla="*/ 0 h 73"/>
                <a:gd name="T22" fmla="*/ 0 w 73"/>
                <a:gd name="T23" fmla="*/ 6 h 73"/>
                <a:gd name="T24" fmla="*/ 0 w 73"/>
                <a:gd name="T25" fmla="*/ 67 h 73"/>
                <a:gd name="T26" fmla="*/ 6 w 73"/>
                <a:gd name="T27" fmla="*/ 73 h 73"/>
                <a:gd name="T28" fmla="*/ 67 w 73"/>
                <a:gd name="T29" fmla="*/ 73 h 73"/>
                <a:gd name="T30" fmla="*/ 73 w 73"/>
                <a:gd name="T31" fmla="*/ 67 h 73"/>
                <a:gd name="T32" fmla="*/ 73 w 73"/>
                <a:gd name="T33" fmla="*/ 6 h 73"/>
                <a:gd name="T34" fmla="*/ 67 w 73"/>
                <a:gd name="T3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73">
                  <a:moveTo>
                    <a:pt x="67" y="2"/>
                  </a:moveTo>
                  <a:cubicBezTo>
                    <a:pt x="69" y="2"/>
                    <a:pt x="71" y="3"/>
                    <a:pt x="71" y="6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9"/>
                    <a:pt x="69" y="71"/>
                    <a:pt x="67" y="71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3" y="71"/>
                    <a:pt x="2" y="69"/>
                    <a:pt x="2" y="6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3"/>
                    <a:pt x="3" y="2"/>
                    <a:pt x="6" y="2"/>
                  </a:cubicBezTo>
                  <a:cubicBezTo>
                    <a:pt x="67" y="2"/>
                    <a:pt x="67" y="2"/>
                    <a:pt x="67" y="2"/>
                  </a:cubicBezTo>
                  <a:moveTo>
                    <a:pt x="6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2" y="73"/>
                    <a:pt x="6" y="73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70" y="73"/>
                    <a:pt x="73" y="70"/>
                    <a:pt x="73" y="67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0" y="0"/>
                    <a:pt x="67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87">
              <a:extLst>
                <a:ext uri="{FF2B5EF4-FFF2-40B4-BE49-F238E27FC236}">
                  <a16:creationId xmlns:a16="http://schemas.microsoft.com/office/drawing/2014/main" id="{7F3B3BFB-A891-E346-B0F3-9433A2FBFC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2863" y="1093788"/>
              <a:ext cx="176213" cy="174625"/>
            </a:xfrm>
            <a:custGeom>
              <a:avLst/>
              <a:gdLst>
                <a:gd name="T0" fmla="*/ 52 w 52"/>
                <a:gd name="T1" fmla="*/ 12 h 52"/>
                <a:gd name="T2" fmla="*/ 26 w 52"/>
                <a:gd name="T3" fmla="*/ 0 h 52"/>
                <a:gd name="T4" fmla="*/ 0 w 52"/>
                <a:gd name="T5" fmla="*/ 12 h 52"/>
                <a:gd name="T6" fmla="*/ 0 w 52"/>
                <a:gd name="T7" fmla="*/ 13 h 52"/>
                <a:gd name="T8" fmla="*/ 0 w 52"/>
                <a:gd name="T9" fmla="*/ 42 h 52"/>
                <a:gd name="T10" fmla="*/ 0 w 52"/>
                <a:gd name="T11" fmla="*/ 43 h 52"/>
                <a:gd name="T12" fmla="*/ 26 w 52"/>
                <a:gd name="T13" fmla="*/ 52 h 52"/>
                <a:gd name="T14" fmla="*/ 52 w 52"/>
                <a:gd name="T15" fmla="*/ 43 h 52"/>
                <a:gd name="T16" fmla="*/ 52 w 52"/>
                <a:gd name="T17" fmla="*/ 42 h 52"/>
                <a:gd name="T18" fmla="*/ 52 w 52"/>
                <a:gd name="T19" fmla="*/ 13 h 52"/>
                <a:gd name="T20" fmla="*/ 52 w 52"/>
                <a:gd name="T21" fmla="*/ 12 h 52"/>
                <a:gd name="T22" fmla="*/ 26 w 52"/>
                <a:gd name="T23" fmla="*/ 3 h 52"/>
                <a:gd name="T24" fmla="*/ 50 w 52"/>
                <a:gd name="T25" fmla="*/ 12 h 52"/>
                <a:gd name="T26" fmla="*/ 26 w 52"/>
                <a:gd name="T27" fmla="*/ 21 h 52"/>
                <a:gd name="T28" fmla="*/ 3 w 52"/>
                <a:gd name="T29" fmla="*/ 12 h 52"/>
                <a:gd name="T30" fmla="*/ 26 w 52"/>
                <a:gd name="T31" fmla="*/ 3 h 52"/>
                <a:gd name="T32" fmla="*/ 26 w 52"/>
                <a:gd name="T33" fmla="*/ 49 h 52"/>
                <a:gd name="T34" fmla="*/ 3 w 52"/>
                <a:gd name="T35" fmla="*/ 41 h 52"/>
                <a:gd name="T36" fmla="*/ 3 w 52"/>
                <a:gd name="T37" fmla="*/ 17 h 52"/>
                <a:gd name="T38" fmla="*/ 26 w 52"/>
                <a:gd name="T39" fmla="*/ 23 h 52"/>
                <a:gd name="T40" fmla="*/ 50 w 52"/>
                <a:gd name="T41" fmla="*/ 17 h 52"/>
                <a:gd name="T42" fmla="*/ 50 w 52"/>
                <a:gd name="T43" fmla="*/ 41 h 52"/>
                <a:gd name="T44" fmla="*/ 26 w 52"/>
                <a:gd name="T45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52">
                  <a:moveTo>
                    <a:pt x="52" y="12"/>
                  </a:moveTo>
                  <a:cubicBezTo>
                    <a:pt x="52" y="5"/>
                    <a:pt x="41" y="0"/>
                    <a:pt x="26" y="0"/>
                  </a:cubicBezTo>
                  <a:cubicBezTo>
                    <a:pt x="11" y="0"/>
                    <a:pt x="0" y="5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3"/>
                    <a:pt x="0" y="43"/>
                  </a:cubicBezTo>
                  <a:cubicBezTo>
                    <a:pt x="3" y="48"/>
                    <a:pt x="13" y="52"/>
                    <a:pt x="26" y="52"/>
                  </a:cubicBezTo>
                  <a:cubicBezTo>
                    <a:pt x="39" y="52"/>
                    <a:pt x="49" y="48"/>
                    <a:pt x="52" y="43"/>
                  </a:cubicBezTo>
                  <a:cubicBezTo>
                    <a:pt x="52" y="43"/>
                    <a:pt x="52" y="42"/>
                    <a:pt x="52" y="42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2"/>
                    <a:pt x="52" y="12"/>
                    <a:pt x="52" y="12"/>
                  </a:cubicBezTo>
                  <a:moveTo>
                    <a:pt x="26" y="3"/>
                  </a:moveTo>
                  <a:cubicBezTo>
                    <a:pt x="40" y="3"/>
                    <a:pt x="50" y="8"/>
                    <a:pt x="50" y="12"/>
                  </a:cubicBezTo>
                  <a:cubicBezTo>
                    <a:pt x="50" y="16"/>
                    <a:pt x="40" y="21"/>
                    <a:pt x="26" y="21"/>
                  </a:cubicBezTo>
                  <a:cubicBezTo>
                    <a:pt x="12" y="21"/>
                    <a:pt x="3" y="16"/>
                    <a:pt x="3" y="12"/>
                  </a:cubicBezTo>
                  <a:cubicBezTo>
                    <a:pt x="3" y="8"/>
                    <a:pt x="12" y="3"/>
                    <a:pt x="26" y="3"/>
                  </a:cubicBezTo>
                  <a:moveTo>
                    <a:pt x="26" y="49"/>
                  </a:moveTo>
                  <a:cubicBezTo>
                    <a:pt x="12" y="49"/>
                    <a:pt x="3" y="45"/>
                    <a:pt x="3" y="41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21"/>
                    <a:pt x="16" y="23"/>
                    <a:pt x="26" y="23"/>
                  </a:cubicBezTo>
                  <a:cubicBezTo>
                    <a:pt x="37" y="23"/>
                    <a:pt x="45" y="21"/>
                    <a:pt x="50" y="17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5"/>
                    <a:pt x="40" y="49"/>
                    <a:pt x="26" y="49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E5AA2A59-3D0A-354E-ADDE-903DE476008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126986" y="3832765"/>
            <a:ext cx="177800" cy="254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EF7C142-AFE5-AE41-B340-D68868DD4F6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792604" y="3832765"/>
            <a:ext cx="177800" cy="2540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B9384B0-3F60-0444-9DC5-E79DC3C10F40}"/>
              </a:ext>
            </a:extLst>
          </p:cNvPr>
          <p:cNvSpPr/>
          <p:nvPr/>
        </p:nvSpPr>
        <p:spPr>
          <a:xfrm>
            <a:off x="5625022" y="1455374"/>
            <a:ext cx="1067428" cy="2462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Fibre Channel Director MDS 9000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6161F3-0B32-7D48-827D-9FB7F073AE3B}"/>
              </a:ext>
            </a:extLst>
          </p:cNvPr>
          <p:cNvSpPr/>
          <p:nvPr/>
        </p:nvSpPr>
        <p:spPr>
          <a:xfrm>
            <a:off x="4601664" y="1420933"/>
            <a:ext cx="857202" cy="2462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Fabric</a:t>
            </a:r>
            <a:b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</a:br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Interconnect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85AC986-E946-4447-99A4-8E3471E8B7B6}"/>
              </a:ext>
            </a:extLst>
          </p:cNvPr>
          <p:cNvSpPr/>
          <p:nvPr/>
        </p:nvSpPr>
        <p:spPr>
          <a:xfrm>
            <a:off x="6805386" y="1463126"/>
            <a:ext cx="875917" cy="1692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Virtual Matrix Switch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E1CFB6-4022-EC43-9C4B-5C0C4A6E5A86}"/>
              </a:ext>
            </a:extLst>
          </p:cNvPr>
          <p:cNvSpPr/>
          <p:nvPr/>
        </p:nvSpPr>
        <p:spPr>
          <a:xfrm>
            <a:off x="3459367" y="1463126"/>
            <a:ext cx="875917" cy="1692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Nexus 9500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B6CEE4-CEE9-A244-B9D5-944F40EA216D}"/>
              </a:ext>
            </a:extLst>
          </p:cNvPr>
          <p:cNvSpPr/>
          <p:nvPr/>
        </p:nvSpPr>
        <p:spPr>
          <a:xfrm>
            <a:off x="138202" y="1318134"/>
            <a:ext cx="875917" cy="1692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Nexus 9300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055769-A06A-634A-8167-C0EF9B7A30F7}"/>
              </a:ext>
            </a:extLst>
          </p:cNvPr>
          <p:cNvSpPr/>
          <p:nvPr/>
        </p:nvSpPr>
        <p:spPr>
          <a:xfrm>
            <a:off x="1255645" y="1313366"/>
            <a:ext cx="8759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x.509</a:t>
            </a:r>
            <a:b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</a:br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Certificate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02E1D70-1F5A-7543-B8DB-4101B1D71C6D}"/>
              </a:ext>
            </a:extLst>
          </p:cNvPr>
          <p:cNvSpPr/>
          <p:nvPr/>
        </p:nvSpPr>
        <p:spPr>
          <a:xfrm>
            <a:off x="2130100" y="1432963"/>
            <a:ext cx="1329267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Hypervisor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7C02E88-F0FA-154A-A92E-3C9C8C2BEF48}"/>
              </a:ext>
            </a:extLst>
          </p:cNvPr>
          <p:cNvSpPr/>
          <p:nvPr/>
        </p:nvSpPr>
        <p:spPr>
          <a:xfrm>
            <a:off x="7962311" y="1436476"/>
            <a:ext cx="9162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UCS C-Series</a:t>
            </a:r>
            <a:b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</a:br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Server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A71BBD6-6421-6D46-AFFC-13FCB5368CAC}"/>
              </a:ext>
            </a:extLst>
          </p:cNvPr>
          <p:cNvSpPr/>
          <p:nvPr/>
        </p:nvSpPr>
        <p:spPr>
          <a:xfrm>
            <a:off x="105813" y="2231586"/>
            <a:ext cx="9178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Nexus 5K with Integrated VSM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1DEA56E-63E5-0745-9666-9FC171D30658}"/>
              </a:ext>
            </a:extLst>
          </p:cNvPr>
          <p:cNvSpPr/>
          <p:nvPr/>
        </p:nvSpPr>
        <p:spPr>
          <a:xfrm>
            <a:off x="1199447" y="2318236"/>
            <a:ext cx="875917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ACI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7DAF0E0-D9A4-C543-A33A-8F13645E529C}"/>
              </a:ext>
            </a:extLst>
          </p:cNvPr>
          <p:cNvSpPr/>
          <p:nvPr/>
        </p:nvSpPr>
        <p:spPr>
          <a:xfrm>
            <a:off x="2399522" y="2308530"/>
            <a:ext cx="763142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VTS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B760B2D-D073-6A43-9DDB-A383E9C51B5B}"/>
              </a:ext>
            </a:extLst>
          </p:cNvPr>
          <p:cNvSpPr/>
          <p:nvPr/>
        </p:nvSpPr>
        <p:spPr>
          <a:xfrm>
            <a:off x="3449185" y="2245334"/>
            <a:ext cx="8658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UCS 5108</a:t>
            </a:r>
            <a:b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</a:br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Blade Chassis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0E27A1C-4BB9-E14E-BB4E-0F5D59645404}"/>
              </a:ext>
            </a:extLst>
          </p:cNvPr>
          <p:cNvSpPr/>
          <p:nvPr/>
        </p:nvSpPr>
        <p:spPr>
          <a:xfrm>
            <a:off x="4660531" y="2293460"/>
            <a:ext cx="679938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Storage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6064F08-44B6-714C-AF0D-3747AA526EBA}"/>
              </a:ext>
            </a:extLst>
          </p:cNvPr>
          <p:cNvSpPr/>
          <p:nvPr/>
        </p:nvSpPr>
        <p:spPr>
          <a:xfrm>
            <a:off x="2274389" y="4112061"/>
            <a:ext cx="91789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Database Relational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B23D8FD-99CC-B049-B016-CCD9D5E6B0AC}"/>
              </a:ext>
            </a:extLst>
          </p:cNvPr>
          <p:cNvSpPr/>
          <p:nvPr/>
        </p:nvSpPr>
        <p:spPr>
          <a:xfrm>
            <a:off x="5658484" y="2288488"/>
            <a:ext cx="91789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UPS, RPS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7A52152-7A89-7541-8E50-EFA8D965D5F7}"/>
              </a:ext>
            </a:extLst>
          </p:cNvPr>
          <p:cNvSpPr/>
          <p:nvPr/>
        </p:nvSpPr>
        <p:spPr>
          <a:xfrm>
            <a:off x="6771136" y="2245334"/>
            <a:ext cx="91789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Nexus 2000 10GE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54517BD-1150-C046-AB9F-71F26D501ECD}"/>
              </a:ext>
            </a:extLst>
          </p:cNvPr>
          <p:cNvSpPr/>
          <p:nvPr/>
        </p:nvSpPr>
        <p:spPr>
          <a:xfrm>
            <a:off x="105449" y="3138916"/>
            <a:ext cx="91789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Nexus 5k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A1A2A93-43A3-3440-A497-10523812C82C}"/>
              </a:ext>
            </a:extLst>
          </p:cNvPr>
          <p:cNvSpPr/>
          <p:nvPr/>
        </p:nvSpPr>
        <p:spPr>
          <a:xfrm>
            <a:off x="1234620" y="3138915"/>
            <a:ext cx="91789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Nexus 4k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7EE27-3932-4C4A-A941-200738D23030}"/>
              </a:ext>
            </a:extLst>
          </p:cNvPr>
          <p:cNvSpPr/>
          <p:nvPr/>
        </p:nvSpPr>
        <p:spPr>
          <a:xfrm>
            <a:off x="2361949" y="3138915"/>
            <a:ext cx="91789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Nexus 3k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A86AFC4-B9B2-8248-AC47-73DAAC7A85AA}"/>
              </a:ext>
            </a:extLst>
          </p:cNvPr>
          <p:cNvSpPr/>
          <p:nvPr/>
        </p:nvSpPr>
        <p:spPr>
          <a:xfrm>
            <a:off x="3403797" y="3153551"/>
            <a:ext cx="922941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Nexus 2k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5B4587-A1BA-084E-BFFB-0344E39B2DB1}"/>
              </a:ext>
            </a:extLst>
          </p:cNvPr>
          <p:cNvSpPr/>
          <p:nvPr/>
        </p:nvSpPr>
        <p:spPr>
          <a:xfrm>
            <a:off x="4518574" y="3138914"/>
            <a:ext cx="963852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Nexus 1KV VSM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22D84DF-F30E-B64F-B180-C9AAC546461B}"/>
              </a:ext>
            </a:extLst>
          </p:cNvPr>
          <p:cNvSpPr/>
          <p:nvPr/>
        </p:nvSpPr>
        <p:spPr>
          <a:xfrm>
            <a:off x="5673615" y="3146341"/>
            <a:ext cx="905444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Nexus 1k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025713-B0F9-C845-99F0-A664BB6F651E}"/>
              </a:ext>
            </a:extLst>
          </p:cNvPr>
          <p:cNvSpPr/>
          <p:nvPr/>
        </p:nvSpPr>
        <p:spPr>
          <a:xfrm>
            <a:off x="6808020" y="3153551"/>
            <a:ext cx="921514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Layer 3 Nexus 5k Switch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D37F412-36D8-6044-A3A5-AB0A37591514}"/>
              </a:ext>
            </a:extLst>
          </p:cNvPr>
          <p:cNvSpPr/>
          <p:nvPr/>
        </p:nvSpPr>
        <p:spPr>
          <a:xfrm>
            <a:off x="7766560" y="2227303"/>
            <a:ext cx="13292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Blade Server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(color and subdued)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CF0A6A3-8A0D-8A45-9EA5-2FFAEB850B86}"/>
              </a:ext>
            </a:extLst>
          </p:cNvPr>
          <p:cNvSpPr/>
          <p:nvPr/>
        </p:nvSpPr>
        <p:spPr>
          <a:xfrm>
            <a:off x="5740612" y="4144537"/>
            <a:ext cx="91789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Secure Server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87FEA4-F288-3040-808E-28300ED55FD5}"/>
              </a:ext>
            </a:extLst>
          </p:cNvPr>
          <p:cNvSpPr/>
          <p:nvPr/>
        </p:nvSpPr>
        <p:spPr>
          <a:xfrm>
            <a:off x="3499933" y="4148497"/>
            <a:ext cx="763142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Server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1DB2E8-DF3A-4D48-8347-C43A4A606A17}"/>
              </a:ext>
            </a:extLst>
          </p:cNvPr>
          <p:cNvSpPr/>
          <p:nvPr/>
        </p:nvSpPr>
        <p:spPr>
          <a:xfrm>
            <a:off x="4698079" y="4135856"/>
            <a:ext cx="763142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DNS Server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FB09E0F-B009-DA4E-A97B-92368E26984D}"/>
              </a:ext>
            </a:extLst>
          </p:cNvPr>
          <p:cNvSpPr/>
          <p:nvPr/>
        </p:nvSpPr>
        <p:spPr>
          <a:xfrm>
            <a:off x="8002644" y="3115151"/>
            <a:ext cx="904250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Nexus 1010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E6391FE-6628-6941-9812-527077675112}"/>
              </a:ext>
            </a:extLst>
          </p:cNvPr>
          <p:cNvSpPr/>
          <p:nvPr/>
        </p:nvSpPr>
        <p:spPr>
          <a:xfrm>
            <a:off x="1191001" y="4207533"/>
            <a:ext cx="9279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Fibre Channel 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Fabric Switch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47D245E-529C-B449-9130-D2EF4823578E}"/>
              </a:ext>
            </a:extLst>
          </p:cNvPr>
          <p:cNvSpPr/>
          <p:nvPr/>
        </p:nvSpPr>
        <p:spPr>
          <a:xfrm>
            <a:off x="109908" y="4196699"/>
            <a:ext cx="911215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Nexus 7k</a:t>
            </a:r>
          </a:p>
        </p:txBody>
      </p:sp>
    </p:spTree>
    <p:extLst>
      <p:ext uri="{BB962C8B-B14F-4D97-AF65-F5344CB8AC3E}">
        <p14:creationId xmlns:p14="http://schemas.microsoft.com/office/powerpoint/2010/main" val="317773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1B87-194C-9D4F-BF1C-5194130A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LAN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0DA7A-13ED-234D-B8B0-24543330C4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515" r="4231" b="31577"/>
          <a:stretch/>
        </p:blipFill>
        <p:spPr>
          <a:xfrm>
            <a:off x="558053" y="1247559"/>
            <a:ext cx="264761" cy="2682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16250D-842D-FC46-831E-897EF0E563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34" b="9970"/>
          <a:stretch/>
        </p:blipFill>
        <p:spPr>
          <a:xfrm>
            <a:off x="512017" y="1970841"/>
            <a:ext cx="335923" cy="262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F03931-3520-BA40-8D8E-A4488D2845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87" b="10220"/>
          <a:stretch/>
        </p:blipFill>
        <p:spPr>
          <a:xfrm>
            <a:off x="1575642" y="1959345"/>
            <a:ext cx="338934" cy="262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A33A02-639B-B541-A346-FC0677BDF0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925" b="10220"/>
          <a:stretch/>
        </p:blipFill>
        <p:spPr>
          <a:xfrm>
            <a:off x="2606992" y="1237071"/>
            <a:ext cx="338086" cy="262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AF5D3-8185-9A4F-A358-23CE00A5D0D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1463" b="11776"/>
          <a:stretch/>
        </p:blipFill>
        <p:spPr>
          <a:xfrm>
            <a:off x="4827804" y="1231817"/>
            <a:ext cx="265660" cy="264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3FA72D-5F78-9E4A-8252-AE9E1C6269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5246" y="2199797"/>
            <a:ext cx="685800" cy="11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0D217F-87C5-7940-8CE1-44529E9D67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7891" y="1977818"/>
            <a:ext cx="508000" cy="50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07485-08E1-4E45-9CF6-FD3F76A2CC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9122" y="1943484"/>
            <a:ext cx="508000" cy="50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C60146-8729-B545-8B83-5AA444B369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3735" y="1910417"/>
            <a:ext cx="1143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12CB6F-CCD2-A548-9E34-8922EAA666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3205" y="2095828"/>
            <a:ext cx="685800" cy="114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BC6468-EB93-7949-84A7-9D13F7F94BE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08466" y="1921622"/>
            <a:ext cx="508000" cy="50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82A66A-415D-5149-8DC3-E33A64DA029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19804" y="2007742"/>
            <a:ext cx="508000" cy="50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C445EB-B134-9C4D-885C-93F8F51FE6F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29438" y="1910417"/>
            <a:ext cx="114300" cy="685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104DF5-CE8F-344C-B24E-A8533C31F74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47542" y="2102329"/>
            <a:ext cx="825500" cy="139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7706B3-FAF0-B04B-897C-A50EE076655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47542" y="2261742"/>
            <a:ext cx="825500" cy="139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77B43E-D8DB-3B44-A45D-C4A0CBDAB03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7542" y="2436224"/>
            <a:ext cx="825500" cy="139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1AA5A6-1FD9-004B-868A-F4FB1D311B0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47542" y="1936734"/>
            <a:ext cx="825500" cy="139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110564-8E52-3342-8884-1187CCA01E4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20307" y="1265390"/>
            <a:ext cx="240489" cy="2334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048C535-5A48-6E4C-9CAC-B379739F727B}"/>
              </a:ext>
            </a:extLst>
          </p:cNvPr>
          <p:cNvSpPr txBox="1"/>
          <p:nvPr/>
        </p:nvSpPr>
        <p:spPr>
          <a:xfrm>
            <a:off x="304258" y="1519846"/>
            <a:ext cx="7691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err="1">
                <a:latin typeface="+mn-lt"/>
              </a:rPr>
              <a:t>WiFi</a:t>
            </a:r>
            <a:r>
              <a:rPr lang="en-US" sz="500" dirty="0">
                <a:latin typeface="+mn-lt"/>
              </a:rPr>
              <a:t> Indicator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62FE12-E248-1545-9FCC-E714B273CCE3}"/>
              </a:ext>
            </a:extLst>
          </p:cNvPr>
          <p:cNvSpPr txBox="1"/>
          <p:nvPr/>
        </p:nvSpPr>
        <p:spPr>
          <a:xfrm>
            <a:off x="450927" y="2253616"/>
            <a:ext cx="448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Wireless Bridge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F7D591-D669-8943-A66F-E1A506858303}"/>
              </a:ext>
            </a:extLst>
          </p:cNvPr>
          <p:cNvSpPr txBox="1"/>
          <p:nvPr/>
        </p:nvSpPr>
        <p:spPr>
          <a:xfrm>
            <a:off x="2487755" y="1519846"/>
            <a:ext cx="594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Dual Mode Access Point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7D19EE-A884-5F48-A7B5-F2755EDB54D1}"/>
              </a:ext>
            </a:extLst>
          </p:cNvPr>
          <p:cNvSpPr txBox="1"/>
          <p:nvPr/>
        </p:nvSpPr>
        <p:spPr>
          <a:xfrm>
            <a:off x="1462350" y="2246651"/>
            <a:ext cx="582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Mesh Access Point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30EE0A-D259-F049-B9D6-9CBBCF5BF0D6}"/>
              </a:ext>
            </a:extLst>
          </p:cNvPr>
          <p:cNvSpPr txBox="1"/>
          <p:nvPr/>
        </p:nvSpPr>
        <p:spPr>
          <a:xfrm>
            <a:off x="3632784" y="1519846"/>
            <a:ext cx="579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Wireless Access Point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35C2BC-739B-9947-809E-895C4137131A}"/>
              </a:ext>
            </a:extLst>
          </p:cNvPr>
          <p:cNvSpPr txBox="1"/>
          <p:nvPr/>
        </p:nvSpPr>
        <p:spPr>
          <a:xfrm>
            <a:off x="1357063" y="1555376"/>
            <a:ext cx="76919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3G/4G Indicator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09C6D5-9731-0B45-A938-5DF48CED6EB8}"/>
              </a:ext>
            </a:extLst>
          </p:cNvPr>
          <p:cNvSpPr txBox="1"/>
          <p:nvPr/>
        </p:nvSpPr>
        <p:spPr>
          <a:xfrm>
            <a:off x="3612324" y="2617456"/>
            <a:ext cx="822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Wireless Connectors  (different orientations)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BCD08A-CAC2-DA4D-8945-15C2F167695B}"/>
              </a:ext>
            </a:extLst>
          </p:cNvPr>
          <p:cNvSpPr txBox="1"/>
          <p:nvPr/>
        </p:nvSpPr>
        <p:spPr>
          <a:xfrm>
            <a:off x="4647043" y="1519846"/>
            <a:ext cx="701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Wireless Location Appliance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835B2F-2E8E-3541-82BD-2D1FEC9342C6}"/>
              </a:ext>
            </a:extLst>
          </p:cNvPr>
          <p:cNvSpPr txBox="1"/>
          <p:nvPr/>
        </p:nvSpPr>
        <p:spPr>
          <a:xfrm>
            <a:off x="5849339" y="1519846"/>
            <a:ext cx="579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Wireless LAN Controller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0AEB36-20DE-FC45-BECF-654A1CD3CDC0}"/>
              </a:ext>
            </a:extLst>
          </p:cNvPr>
          <p:cNvGrpSpPr/>
          <p:nvPr/>
        </p:nvGrpSpPr>
        <p:grpSpPr>
          <a:xfrm>
            <a:off x="3790682" y="1221401"/>
            <a:ext cx="272171" cy="265817"/>
            <a:chOff x="3689712" y="2081134"/>
            <a:chExt cx="272171" cy="265817"/>
          </a:xfrm>
        </p:grpSpPr>
        <p:sp>
          <p:nvSpPr>
            <p:cNvPr id="32" name="Freeform 119">
              <a:extLst>
                <a:ext uri="{FF2B5EF4-FFF2-40B4-BE49-F238E27FC236}">
                  <a16:creationId xmlns:a16="http://schemas.microsoft.com/office/drawing/2014/main" id="{F43F8E45-7D76-E141-8B17-AACE218E5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947" y="2178565"/>
              <a:ext cx="260522" cy="163091"/>
            </a:xfrm>
            <a:custGeom>
              <a:avLst/>
              <a:gdLst>
                <a:gd name="T0" fmla="*/ 104 w 104"/>
                <a:gd name="T1" fmla="*/ 59 h 65"/>
                <a:gd name="T2" fmla="*/ 98 w 104"/>
                <a:gd name="T3" fmla="*/ 65 h 65"/>
                <a:gd name="T4" fmla="*/ 6 w 104"/>
                <a:gd name="T5" fmla="*/ 65 h 65"/>
                <a:gd name="T6" fmla="*/ 0 w 104"/>
                <a:gd name="T7" fmla="*/ 59 h 65"/>
                <a:gd name="T8" fmla="*/ 0 w 104"/>
                <a:gd name="T9" fmla="*/ 6 h 65"/>
                <a:gd name="T10" fmla="*/ 6 w 104"/>
                <a:gd name="T11" fmla="*/ 0 h 65"/>
                <a:gd name="T12" fmla="*/ 98 w 104"/>
                <a:gd name="T13" fmla="*/ 0 h 65"/>
                <a:gd name="T14" fmla="*/ 104 w 104"/>
                <a:gd name="T15" fmla="*/ 6 h 65"/>
                <a:gd name="T16" fmla="*/ 104 w 104"/>
                <a:gd name="T17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5">
                  <a:moveTo>
                    <a:pt x="104" y="59"/>
                  </a:moveTo>
                  <a:cubicBezTo>
                    <a:pt x="104" y="62"/>
                    <a:pt x="102" y="65"/>
                    <a:pt x="98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5"/>
                    <a:pt x="0" y="62"/>
                    <a:pt x="0" y="5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2" y="0"/>
                    <a:pt x="104" y="3"/>
                    <a:pt x="104" y="6"/>
                  </a:cubicBezTo>
                  <a:lnTo>
                    <a:pt x="104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20">
              <a:extLst>
                <a:ext uri="{FF2B5EF4-FFF2-40B4-BE49-F238E27FC236}">
                  <a16:creationId xmlns:a16="http://schemas.microsoft.com/office/drawing/2014/main" id="{9D2AF705-F0DD-2B4A-B2C0-26D58845E0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9712" y="2081134"/>
              <a:ext cx="272171" cy="265817"/>
            </a:xfrm>
            <a:custGeom>
              <a:avLst/>
              <a:gdLst>
                <a:gd name="T0" fmla="*/ 100 w 109"/>
                <a:gd name="T1" fmla="*/ 36 h 106"/>
                <a:gd name="T2" fmla="*/ 93 w 109"/>
                <a:gd name="T3" fmla="*/ 36 h 106"/>
                <a:gd name="T4" fmla="*/ 93 w 109"/>
                <a:gd name="T5" fmla="*/ 20 h 106"/>
                <a:gd name="T6" fmla="*/ 90 w 109"/>
                <a:gd name="T7" fmla="*/ 17 h 106"/>
                <a:gd name="T8" fmla="*/ 90 w 109"/>
                <a:gd name="T9" fmla="*/ 7 h 106"/>
                <a:gd name="T10" fmla="*/ 91 w 109"/>
                <a:gd name="T11" fmla="*/ 7 h 106"/>
                <a:gd name="T12" fmla="*/ 91 w 109"/>
                <a:gd name="T13" fmla="*/ 0 h 106"/>
                <a:gd name="T14" fmla="*/ 87 w 109"/>
                <a:gd name="T15" fmla="*/ 0 h 106"/>
                <a:gd name="T16" fmla="*/ 87 w 109"/>
                <a:gd name="T17" fmla="*/ 7 h 106"/>
                <a:gd name="T18" fmla="*/ 88 w 109"/>
                <a:gd name="T19" fmla="*/ 7 h 106"/>
                <a:gd name="T20" fmla="*/ 88 w 109"/>
                <a:gd name="T21" fmla="*/ 17 h 106"/>
                <a:gd name="T22" fmla="*/ 85 w 109"/>
                <a:gd name="T23" fmla="*/ 20 h 106"/>
                <a:gd name="T24" fmla="*/ 85 w 109"/>
                <a:gd name="T25" fmla="*/ 36 h 106"/>
                <a:gd name="T26" fmla="*/ 24 w 109"/>
                <a:gd name="T27" fmla="*/ 36 h 106"/>
                <a:gd name="T28" fmla="*/ 24 w 109"/>
                <a:gd name="T29" fmla="*/ 20 h 106"/>
                <a:gd name="T30" fmla="*/ 21 w 109"/>
                <a:gd name="T31" fmla="*/ 17 h 106"/>
                <a:gd name="T32" fmla="*/ 21 w 109"/>
                <a:gd name="T33" fmla="*/ 7 h 106"/>
                <a:gd name="T34" fmla="*/ 22 w 109"/>
                <a:gd name="T35" fmla="*/ 7 h 106"/>
                <a:gd name="T36" fmla="*/ 22 w 109"/>
                <a:gd name="T37" fmla="*/ 0 h 106"/>
                <a:gd name="T38" fmla="*/ 17 w 109"/>
                <a:gd name="T39" fmla="*/ 0 h 106"/>
                <a:gd name="T40" fmla="*/ 17 w 109"/>
                <a:gd name="T41" fmla="*/ 7 h 106"/>
                <a:gd name="T42" fmla="*/ 18 w 109"/>
                <a:gd name="T43" fmla="*/ 7 h 106"/>
                <a:gd name="T44" fmla="*/ 18 w 109"/>
                <a:gd name="T45" fmla="*/ 17 h 106"/>
                <a:gd name="T46" fmla="*/ 15 w 109"/>
                <a:gd name="T47" fmla="*/ 20 h 106"/>
                <a:gd name="T48" fmla="*/ 15 w 109"/>
                <a:gd name="T49" fmla="*/ 36 h 106"/>
                <a:gd name="T50" fmla="*/ 9 w 109"/>
                <a:gd name="T51" fmla="*/ 36 h 106"/>
                <a:gd name="T52" fmla="*/ 0 w 109"/>
                <a:gd name="T53" fmla="*/ 45 h 106"/>
                <a:gd name="T54" fmla="*/ 0 w 109"/>
                <a:gd name="T55" fmla="*/ 98 h 106"/>
                <a:gd name="T56" fmla="*/ 9 w 109"/>
                <a:gd name="T57" fmla="*/ 106 h 106"/>
                <a:gd name="T58" fmla="*/ 100 w 109"/>
                <a:gd name="T59" fmla="*/ 106 h 106"/>
                <a:gd name="T60" fmla="*/ 109 w 109"/>
                <a:gd name="T61" fmla="*/ 98 h 106"/>
                <a:gd name="T62" fmla="*/ 109 w 109"/>
                <a:gd name="T63" fmla="*/ 45 h 106"/>
                <a:gd name="T64" fmla="*/ 100 w 109"/>
                <a:gd name="T65" fmla="*/ 36 h 106"/>
                <a:gd name="T66" fmla="*/ 106 w 109"/>
                <a:gd name="T67" fmla="*/ 98 h 106"/>
                <a:gd name="T68" fmla="*/ 100 w 109"/>
                <a:gd name="T69" fmla="*/ 103 h 106"/>
                <a:gd name="T70" fmla="*/ 9 w 109"/>
                <a:gd name="T71" fmla="*/ 103 h 106"/>
                <a:gd name="T72" fmla="*/ 3 w 109"/>
                <a:gd name="T73" fmla="*/ 98 h 106"/>
                <a:gd name="T74" fmla="*/ 3 w 109"/>
                <a:gd name="T75" fmla="*/ 45 h 106"/>
                <a:gd name="T76" fmla="*/ 9 w 109"/>
                <a:gd name="T77" fmla="*/ 39 h 106"/>
                <a:gd name="T78" fmla="*/ 100 w 109"/>
                <a:gd name="T79" fmla="*/ 39 h 106"/>
                <a:gd name="T80" fmla="*/ 106 w 109"/>
                <a:gd name="T81" fmla="*/ 45 h 106"/>
                <a:gd name="T82" fmla="*/ 106 w 109"/>
                <a:gd name="T83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9" h="106">
                  <a:moveTo>
                    <a:pt x="100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8"/>
                    <a:pt x="92" y="17"/>
                    <a:pt x="90" y="1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6" y="17"/>
                    <a:pt x="85" y="18"/>
                    <a:pt x="85" y="20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18"/>
                    <a:pt x="23" y="17"/>
                    <a:pt x="21" y="1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7"/>
                    <a:pt x="15" y="18"/>
                    <a:pt x="15" y="20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4" y="36"/>
                    <a:pt x="0" y="40"/>
                    <a:pt x="0" y="45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5" y="106"/>
                    <a:pt x="109" y="102"/>
                    <a:pt x="109" y="98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0"/>
                    <a:pt x="105" y="36"/>
                    <a:pt x="100" y="36"/>
                  </a:cubicBezTo>
                  <a:moveTo>
                    <a:pt x="106" y="98"/>
                  </a:moveTo>
                  <a:cubicBezTo>
                    <a:pt x="106" y="101"/>
                    <a:pt x="103" y="103"/>
                    <a:pt x="100" y="103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5" y="103"/>
                    <a:pt x="3" y="101"/>
                    <a:pt x="3" y="98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2"/>
                    <a:pt x="5" y="39"/>
                    <a:pt x="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3" y="39"/>
                    <a:pt x="106" y="42"/>
                    <a:pt x="106" y="45"/>
                  </a:cubicBezTo>
                  <a:lnTo>
                    <a:pt x="106" y="98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1">
              <a:extLst>
                <a:ext uri="{FF2B5EF4-FFF2-40B4-BE49-F238E27FC236}">
                  <a16:creationId xmlns:a16="http://schemas.microsoft.com/office/drawing/2014/main" id="{B8A6B9E9-BE62-344C-9C4B-1772D3733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1951" y="2264346"/>
              <a:ext cx="227692" cy="31771"/>
            </a:xfrm>
            <a:custGeom>
              <a:avLst/>
              <a:gdLst>
                <a:gd name="T0" fmla="*/ 91 w 91"/>
                <a:gd name="T1" fmla="*/ 5 h 13"/>
                <a:gd name="T2" fmla="*/ 89 w 91"/>
                <a:gd name="T3" fmla="*/ 5 h 13"/>
                <a:gd name="T4" fmla="*/ 87 w 91"/>
                <a:gd name="T5" fmla="*/ 10 h 13"/>
                <a:gd name="T6" fmla="*/ 84 w 91"/>
                <a:gd name="T7" fmla="*/ 11 h 13"/>
                <a:gd name="T8" fmla="*/ 80 w 91"/>
                <a:gd name="T9" fmla="*/ 6 h 13"/>
                <a:gd name="T10" fmla="*/ 74 w 91"/>
                <a:gd name="T11" fmla="*/ 0 h 13"/>
                <a:gd name="T12" fmla="*/ 74 w 91"/>
                <a:gd name="T13" fmla="*/ 0 h 13"/>
                <a:gd name="T14" fmla="*/ 74 w 91"/>
                <a:gd name="T15" fmla="*/ 0 h 13"/>
                <a:gd name="T16" fmla="*/ 73 w 91"/>
                <a:gd name="T17" fmla="*/ 0 h 13"/>
                <a:gd name="T18" fmla="*/ 73 w 91"/>
                <a:gd name="T19" fmla="*/ 0 h 13"/>
                <a:gd name="T20" fmla="*/ 67 w 91"/>
                <a:gd name="T21" fmla="*/ 6 h 13"/>
                <a:gd name="T22" fmla="*/ 63 w 91"/>
                <a:gd name="T23" fmla="*/ 11 h 13"/>
                <a:gd name="T24" fmla="*/ 58 w 91"/>
                <a:gd name="T25" fmla="*/ 6 h 13"/>
                <a:gd name="T26" fmla="*/ 52 w 91"/>
                <a:gd name="T27" fmla="*/ 0 h 13"/>
                <a:gd name="T28" fmla="*/ 52 w 91"/>
                <a:gd name="T29" fmla="*/ 0 h 13"/>
                <a:gd name="T30" fmla="*/ 51 w 91"/>
                <a:gd name="T31" fmla="*/ 0 h 13"/>
                <a:gd name="T32" fmla="*/ 51 w 91"/>
                <a:gd name="T33" fmla="*/ 0 h 13"/>
                <a:gd name="T34" fmla="*/ 51 w 91"/>
                <a:gd name="T35" fmla="*/ 0 h 13"/>
                <a:gd name="T36" fmla="*/ 44 w 91"/>
                <a:gd name="T37" fmla="*/ 6 h 13"/>
                <a:gd name="T38" fmla="*/ 39 w 91"/>
                <a:gd name="T39" fmla="*/ 11 h 13"/>
                <a:gd name="T40" fmla="*/ 35 w 91"/>
                <a:gd name="T41" fmla="*/ 6 h 13"/>
                <a:gd name="T42" fmla="*/ 30 w 91"/>
                <a:gd name="T43" fmla="*/ 0 h 13"/>
                <a:gd name="T44" fmla="*/ 30 w 91"/>
                <a:gd name="T45" fmla="*/ 0 h 13"/>
                <a:gd name="T46" fmla="*/ 29 w 91"/>
                <a:gd name="T47" fmla="*/ 0 h 13"/>
                <a:gd name="T48" fmla="*/ 28 w 91"/>
                <a:gd name="T49" fmla="*/ 0 h 13"/>
                <a:gd name="T50" fmla="*/ 28 w 91"/>
                <a:gd name="T51" fmla="*/ 0 h 13"/>
                <a:gd name="T52" fmla="*/ 23 w 91"/>
                <a:gd name="T53" fmla="*/ 6 h 13"/>
                <a:gd name="T54" fmla="*/ 19 w 91"/>
                <a:gd name="T55" fmla="*/ 11 h 13"/>
                <a:gd name="T56" fmla="*/ 13 w 91"/>
                <a:gd name="T57" fmla="*/ 6 h 13"/>
                <a:gd name="T58" fmla="*/ 6 w 91"/>
                <a:gd name="T59" fmla="*/ 0 h 13"/>
                <a:gd name="T60" fmla="*/ 6 w 91"/>
                <a:gd name="T61" fmla="*/ 0 h 13"/>
                <a:gd name="T62" fmla="*/ 0 w 91"/>
                <a:gd name="T63" fmla="*/ 5 h 13"/>
                <a:gd name="T64" fmla="*/ 2 w 91"/>
                <a:gd name="T65" fmla="*/ 6 h 13"/>
                <a:gd name="T66" fmla="*/ 7 w 91"/>
                <a:gd name="T67" fmla="*/ 2 h 13"/>
                <a:gd name="T68" fmla="*/ 12 w 91"/>
                <a:gd name="T69" fmla="*/ 7 h 13"/>
                <a:gd name="T70" fmla="*/ 19 w 91"/>
                <a:gd name="T71" fmla="*/ 13 h 13"/>
                <a:gd name="T72" fmla="*/ 25 w 91"/>
                <a:gd name="T73" fmla="*/ 7 h 13"/>
                <a:gd name="T74" fmla="*/ 29 w 91"/>
                <a:gd name="T75" fmla="*/ 2 h 13"/>
                <a:gd name="T76" fmla="*/ 33 w 91"/>
                <a:gd name="T77" fmla="*/ 7 h 13"/>
                <a:gd name="T78" fmla="*/ 39 w 91"/>
                <a:gd name="T79" fmla="*/ 13 h 13"/>
                <a:gd name="T80" fmla="*/ 46 w 91"/>
                <a:gd name="T81" fmla="*/ 7 h 13"/>
                <a:gd name="T82" fmla="*/ 51 w 91"/>
                <a:gd name="T83" fmla="*/ 2 h 13"/>
                <a:gd name="T84" fmla="*/ 56 w 91"/>
                <a:gd name="T85" fmla="*/ 7 h 13"/>
                <a:gd name="T86" fmla="*/ 63 w 91"/>
                <a:gd name="T87" fmla="*/ 13 h 13"/>
                <a:gd name="T88" fmla="*/ 69 w 91"/>
                <a:gd name="T89" fmla="*/ 7 h 13"/>
                <a:gd name="T90" fmla="*/ 74 w 91"/>
                <a:gd name="T91" fmla="*/ 2 h 13"/>
                <a:gd name="T92" fmla="*/ 78 w 91"/>
                <a:gd name="T93" fmla="*/ 7 h 13"/>
                <a:gd name="T94" fmla="*/ 84 w 91"/>
                <a:gd name="T95" fmla="*/ 13 h 13"/>
                <a:gd name="T96" fmla="*/ 89 w 91"/>
                <a:gd name="T97" fmla="*/ 11 h 13"/>
                <a:gd name="T98" fmla="*/ 91 w 91"/>
                <a:gd name="T9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1" h="13">
                  <a:moveTo>
                    <a:pt x="91" y="5"/>
                  </a:moveTo>
                  <a:cubicBezTo>
                    <a:pt x="89" y="5"/>
                    <a:pt x="89" y="5"/>
                    <a:pt x="89" y="5"/>
                  </a:cubicBezTo>
                  <a:cubicBezTo>
                    <a:pt x="89" y="6"/>
                    <a:pt x="88" y="8"/>
                    <a:pt x="87" y="10"/>
                  </a:cubicBezTo>
                  <a:cubicBezTo>
                    <a:pt x="86" y="10"/>
                    <a:pt x="85" y="11"/>
                    <a:pt x="84" y="11"/>
                  </a:cubicBezTo>
                  <a:cubicBezTo>
                    <a:pt x="82" y="11"/>
                    <a:pt x="81" y="9"/>
                    <a:pt x="80" y="6"/>
                  </a:cubicBezTo>
                  <a:cubicBezTo>
                    <a:pt x="79" y="3"/>
                    <a:pt x="78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0" y="0"/>
                    <a:pt x="68" y="3"/>
                    <a:pt x="67" y="6"/>
                  </a:cubicBezTo>
                  <a:cubicBezTo>
                    <a:pt x="66" y="9"/>
                    <a:pt x="65" y="11"/>
                    <a:pt x="63" y="11"/>
                  </a:cubicBezTo>
                  <a:cubicBezTo>
                    <a:pt x="61" y="11"/>
                    <a:pt x="60" y="9"/>
                    <a:pt x="58" y="6"/>
                  </a:cubicBezTo>
                  <a:cubicBezTo>
                    <a:pt x="57" y="3"/>
                    <a:pt x="55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0"/>
                    <a:pt x="46" y="3"/>
                    <a:pt x="44" y="6"/>
                  </a:cubicBezTo>
                  <a:cubicBezTo>
                    <a:pt x="43" y="9"/>
                    <a:pt x="42" y="11"/>
                    <a:pt x="39" y="11"/>
                  </a:cubicBezTo>
                  <a:cubicBezTo>
                    <a:pt x="37" y="11"/>
                    <a:pt x="37" y="9"/>
                    <a:pt x="35" y="6"/>
                  </a:cubicBezTo>
                  <a:cubicBezTo>
                    <a:pt x="34" y="3"/>
                    <a:pt x="33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4" y="3"/>
                    <a:pt x="23" y="6"/>
                  </a:cubicBezTo>
                  <a:cubicBezTo>
                    <a:pt x="21" y="9"/>
                    <a:pt x="21" y="11"/>
                    <a:pt x="19" y="11"/>
                  </a:cubicBezTo>
                  <a:cubicBezTo>
                    <a:pt x="16" y="11"/>
                    <a:pt x="15" y="9"/>
                    <a:pt x="13" y="6"/>
                  </a:cubicBezTo>
                  <a:cubicBezTo>
                    <a:pt x="12" y="3"/>
                    <a:pt x="11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3"/>
                    <a:pt x="7" y="2"/>
                  </a:cubicBezTo>
                  <a:cubicBezTo>
                    <a:pt x="9" y="2"/>
                    <a:pt x="10" y="4"/>
                    <a:pt x="12" y="7"/>
                  </a:cubicBezTo>
                  <a:cubicBezTo>
                    <a:pt x="13" y="10"/>
                    <a:pt x="14" y="13"/>
                    <a:pt x="19" y="13"/>
                  </a:cubicBezTo>
                  <a:cubicBezTo>
                    <a:pt x="22" y="13"/>
                    <a:pt x="23" y="10"/>
                    <a:pt x="25" y="7"/>
                  </a:cubicBezTo>
                  <a:cubicBezTo>
                    <a:pt x="26" y="4"/>
                    <a:pt x="27" y="2"/>
                    <a:pt x="29" y="2"/>
                  </a:cubicBezTo>
                  <a:cubicBezTo>
                    <a:pt x="31" y="2"/>
                    <a:pt x="32" y="4"/>
                    <a:pt x="33" y="7"/>
                  </a:cubicBezTo>
                  <a:cubicBezTo>
                    <a:pt x="35" y="10"/>
                    <a:pt x="36" y="13"/>
                    <a:pt x="39" y="13"/>
                  </a:cubicBezTo>
                  <a:cubicBezTo>
                    <a:pt x="44" y="13"/>
                    <a:pt x="45" y="10"/>
                    <a:pt x="46" y="7"/>
                  </a:cubicBezTo>
                  <a:cubicBezTo>
                    <a:pt x="48" y="4"/>
                    <a:pt x="49" y="2"/>
                    <a:pt x="51" y="2"/>
                  </a:cubicBezTo>
                  <a:cubicBezTo>
                    <a:pt x="54" y="2"/>
                    <a:pt x="55" y="4"/>
                    <a:pt x="56" y="7"/>
                  </a:cubicBezTo>
                  <a:cubicBezTo>
                    <a:pt x="58" y="10"/>
                    <a:pt x="59" y="13"/>
                    <a:pt x="63" y="13"/>
                  </a:cubicBezTo>
                  <a:cubicBezTo>
                    <a:pt x="67" y="13"/>
                    <a:pt x="68" y="10"/>
                    <a:pt x="69" y="7"/>
                  </a:cubicBezTo>
                  <a:cubicBezTo>
                    <a:pt x="71" y="4"/>
                    <a:pt x="71" y="2"/>
                    <a:pt x="74" y="2"/>
                  </a:cubicBezTo>
                  <a:cubicBezTo>
                    <a:pt x="76" y="2"/>
                    <a:pt x="77" y="4"/>
                    <a:pt x="78" y="7"/>
                  </a:cubicBezTo>
                  <a:cubicBezTo>
                    <a:pt x="79" y="10"/>
                    <a:pt x="81" y="13"/>
                    <a:pt x="84" y="13"/>
                  </a:cubicBezTo>
                  <a:cubicBezTo>
                    <a:pt x="86" y="13"/>
                    <a:pt x="87" y="12"/>
                    <a:pt x="89" y="11"/>
                  </a:cubicBezTo>
                  <a:cubicBezTo>
                    <a:pt x="90" y="9"/>
                    <a:pt x="91" y="7"/>
                    <a:pt x="91" y="5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2">
              <a:extLst>
                <a:ext uri="{FF2B5EF4-FFF2-40B4-BE49-F238E27FC236}">
                  <a16:creationId xmlns:a16="http://schemas.microsoft.com/office/drawing/2014/main" id="{A0DCBA61-9559-5246-AE14-356A136BD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774" y="2259051"/>
              <a:ext cx="232987" cy="40243"/>
            </a:xfrm>
            <a:custGeom>
              <a:avLst/>
              <a:gdLst>
                <a:gd name="T0" fmla="*/ 78 w 93"/>
                <a:gd name="T1" fmla="*/ 8 h 16"/>
                <a:gd name="T2" fmla="*/ 75 w 93"/>
                <a:gd name="T3" fmla="*/ 12 h 16"/>
                <a:gd name="T4" fmla="*/ 74 w 93"/>
                <a:gd name="T5" fmla="*/ 12 h 16"/>
                <a:gd name="T6" fmla="*/ 64 w 93"/>
                <a:gd name="T7" fmla="*/ 1 h 16"/>
                <a:gd name="T8" fmla="*/ 52 w 93"/>
                <a:gd name="T9" fmla="*/ 12 h 16"/>
                <a:gd name="T10" fmla="*/ 52 w 93"/>
                <a:gd name="T11" fmla="*/ 12 h 16"/>
                <a:gd name="T12" fmla="*/ 40 w 93"/>
                <a:gd name="T13" fmla="*/ 1 h 16"/>
                <a:gd name="T14" fmla="*/ 30 w 93"/>
                <a:gd name="T15" fmla="*/ 12 h 16"/>
                <a:gd name="T16" fmla="*/ 30 w 93"/>
                <a:gd name="T17" fmla="*/ 12 h 16"/>
                <a:gd name="T18" fmla="*/ 30 w 93"/>
                <a:gd name="T19" fmla="*/ 12 h 16"/>
                <a:gd name="T20" fmla="*/ 20 w 93"/>
                <a:gd name="T21" fmla="*/ 1 h 16"/>
                <a:gd name="T22" fmla="*/ 8 w 93"/>
                <a:gd name="T23" fmla="*/ 12 h 16"/>
                <a:gd name="T24" fmla="*/ 5 w 93"/>
                <a:gd name="T25" fmla="*/ 11 h 16"/>
                <a:gd name="T26" fmla="*/ 0 w 93"/>
                <a:gd name="T27" fmla="*/ 7 h 16"/>
                <a:gd name="T28" fmla="*/ 7 w 93"/>
                <a:gd name="T29" fmla="*/ 16 h 16"/>
                <a:gd name="T30" fmla="*/ 7 w 93"/>
                <a:gd name="T31" fmla="*/ 16 h 16"/>
                <a:gd name="T32" fmla="*/ 8 w 93"/>
                <a:gd name="T33" fmla="*/ 16 h 16"/>
                <a:gd name="T34" fmla="*/ 20 w 93"/>
                <a:gd name="T35" fmla="*/ 5 h 16"/>
                <a:gd name="T36" fmla="*/ 29 w 93"/>
                <a:gd name="T37" fmla="*/ 16 h 16"/>
                <a:gd name="T38" fmla="*/ 30 w 93"/>
                <a:gd name="T39" fmla="*/ 16 h 16"/>
                <a:gd name="T40" fmla="*/ 30 w 93"/>
                <a:gd name="T41" fmla="*/ 16 h 16"/>
                <a:gd name="T42" fmla="*/ 30 w 93"/>
                <a:gd name="T43" fmla="*/ 16 h 16"/>
                <a:gd name="T44" fmla="*/ 31 w 93"/>
                <a:gd name="T45" fmla="*/ 16 h 16"/>
                <a:gd name="T46" fmla="*/ 40 w 93"/>
                <a:gd name="T47" fmla="*/ 5 h 16"/>
                <a:gd name="T48" fmla="*/ 52 w 93"/>
                <a:gd name="T49" fmla="*/ 16 h 16"/>
                <a:gd name="T50" fmla="*/ 52 w 93"/>
                <a:gd name="T51" fmla="*/ 16 h 16"/>
                <a:gd name="T52" fmla="*/ 53 w 93"/>
                <a:gd name="T53" fmla="*/ 16 h 16"/>
                <a:gd name="T54" fmla="*/ 64 w 93"/>
                <a:gd name="T55" fmla="*/ 5 h 16"/>
                <a:gd name="T56" fmla="*/ 74 w 93"/>
                <a:gd name="T57" fmla="*/ 16 h 16"/>
                <a:gd name="T58" fmla="*/ 74 w 93"/>
                <a:gd name="T59" fmla="*/ 16 h 16"/>
                <a:gd name="T60" fmla="*/ 75 w 93"/>
                <a:gd name="T61" fmla="*/ 16 h 16"/>
                <a:gd name="T62" fmla="*/ 75 w 93"/>
                <a:gd name="T63" fmla="*/ 16 h 16"/>
                <a:gd name="T64" fmla="*/ 75 w 93"/>
                <a:gd name="T65" fmla="*/ 16 h 16"/>
                <a:gd name="T66" fmla="*/ 85 w 93"/>
                <a:gd name="T67" fmla="*/ 5 h 16"/>
                <a:gd name="T68" fmla="*/ 93 w 93"/>
                <a:gd name="T6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3" h="16">
                  <a:moveTo>
                    <a:pt x="85" y="1"/>
                  </a:moveTo>
                  <a:cubicBezTo>
                    <a:pt x="81" y="1"/>
                    <a:pt x="79" y="5"/>
                    <a:pt x="78" y="8"/>
                  </a:cubicBezTo>
                  <a:cubicBezTo>
                    <a:pt x="77" y="11"/>
                    <a:pt x="76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3" y="12"/>
                    <a:pt x="72" y="11"/>
                    <a:pt x="71" y="7"/>
                  </a:cubicBezTo>
                  <a:cubicBezTo>
                    <a:pt x="70" y="5"/>
                    <a:pt x="69" y="1"/>
                    <a:pt x="64" y="1"/>
                  </a:cubicBezTo>
                  <a:cubicBezTo>
                    <a:pt x="59" y="1"/>
                    <a:pt x="58" y="5"/>
                    <a:pt x="56" y="7"/>
                  </a:cubicBezTo>
                  <a:cubicBezTo>
                    <a:pt x="55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0" y="11"/>
                    <a:pt x="48" y="7"/>
                  </a:cubicBezTo>
                  <a:cubicBezTo>
                    <a:pt x="47" y="5"/>
                    <a:pt x="45" y="1"/>
                    <a:pt x="40" y="1"/>
                  </a:cubicBezTo>
                  <a:cubicBezTo>
                    <a:pt x="36" y="1"/>
                    <a:pt x="35" y="5"/>
                    <a:pt x="33" y="7"/>
                  </a:cubicBezTo>
                  <a:cubicBezTo>
                    <a:pt x="32" y="11"/>
                    <a:pt x="31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2"/>
                    <a:pt x="28" y="11"/>
                    <a:pt x="27" y="7"/>
                  </a:cubicBezTo>
                  <a:cubicBezTo>
                    <a:pt x="25" y="5"/>
                    <a:pt x="24" y="1"/>
                    <a:pt x="20" y="1"/>
                  </a:cubicBezTo>
                  <a:cubicBezTo>
                    <a:pt x="15" y="1"/>
                    <a:pt x="13" y="5"/>
                    <a:pt x="12" y="7"/>
                  </a:cubicBezTo>
                  <a:cubicBezTo>
                    <a:pt x="10" y="11"/>
                    <a:pt x="9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4" y="15"/>
                    <a:pt x="5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2" y="16"/>
                    <a:pt x="14" y="12"/>
                    <a:pt x="15" y="9"/>
                  </a:cubicBezTo>
                  <a:cubicBezTo>
                    <a:pt x="17" y="6"/>
                    <a:pt x="18" y="5"/>
                    <a:pt x="20" y="5"/>
                  </a:cubicBezTo>
                  <a:cubicBezTo>
                    <a:pt x="21" y="5"/>
                    <a:pt x="22" y="6"/>
                    <a:pt x="23" y="9"/>
                  </a:cubicBezTo>
                  <a:cubicBezTo>
                    <a:pt x="24" y="12"/>
                    <a:pt x="25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6"/>
                    <a:pt x="36" y="12"/>
                    <a:pt x="37" y="9"/>
                  </a:cubicBezTo>
                  <a:cubicBezTo>
                    <a:pt x="38" y="6"/>
                    <a:pt x="39" y="5"/>
                    <a:pt x="40" y="5"/>
                  </a:cubicBezTo>
                  <a:cubicBezTo>
                    <a:pt x="42" y="5"/>
                    <a:pt x="43" y="6"/>
                    <a:pt x="45" y="9"/>
                  </a:cubicBezTo>
                  <a:cubicBezTo>
                    <a:pt x="46" y="12"/>
                    <a:pt x="48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7" y="16"/>
                    <a:pt x="59" y="12"/>
                    <a:pt x="60" y="9"/>
                  </a:cubicBezTo>
                  <a:cubicBezTo>
                    <a:pt x="62" y="6"/>
                    <a:pt x="62" y="5"/>
                    <a:pt x="64" y="5"/>
                  </a:cubicBezTo>
                  <a:cubicBezTo>
                    <a:pt x="66" y="5"/>
                    <a:pt x="66" y="6"/>
                    <a:pt x="67" y="9"/>
                  </a:cubicBezTo>
                  <a:cubicBezTo>
                    <a:pt x="68" y="12"/>
                    <a:pt x="70" y="16"/>
                    <a:pt x="74" y="16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9" y="16"/>
                    <a:pt x="81" y="12"/>
                    <a:pt x="82" y="9"/>
                  </a:cubicBezTo>
                  <a:cubicBezTo>
                    <a:pt x="83" y="6"/>
                    <a:pt x="84" y="5"/>
                    <a:pt x="85" y="5"/>
                  </a:cubicBezTo>
                  <a:cubicBezTo>
                    <a:pt x="88" y="5"/>
                    <a:pt x="89" y="7"/>
                    <a:pt x="89" y="8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2" y="4"/>
                    <a:pt x="90" y="0"/>
                    <a:pt x="85" y="1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BE70DC8-D5D2-5345-9A66-FF236A510266}"/>
              </a:ext>
            </a:extLst>
          </p:cNvPr>
          <p:cNvGrpSpPr/>
          <p:nvPr/>
        </p:nvGrpSpPr>
        <p:grpSpPr>
          <a:xfrm>
            <a:off x="5960292" y="1262478"/>
            <a:ext cx="336550" cy="254000"/>
            <a:chOff x="176174" y="1376544"/>
            <a:chExt cx="336550" cy="254000"/>
          </a:xfrm>
        </p:grpSpPr>
        <p:sp>
          <p:nvSpPr>
            <p:cNvPr id="37" name="Freeform 185">
              <a:extLst>
                <a:ext uri="{FF2B5EF4-FFF2-40B4-BE49-F238E27FC236}">
                  <a16:creationId xmlns:a16="http://schemas.microsoft.com/office/drawing/2014/main" id="{3C837677-39DF-094B-AB27-127796CF0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49" y="1379719"/>
              <a:ext cx="330200" cy="247650"/>
            </a:xfrm>
            <a:custGeom>
              <a:avLst/>
              <a:gdLst>
                <a:gd name="T0" fmla="*/ 5 w 98"/>
                <a:gd name="T1" fmla="*/ 73 h 73"/>
                <a:gd name="T2" fmla="*/ 0 w 98"/>
                <a:gd name="T3" fmla="*/ 68 h 73"/>
                <a:gd name="T4" fmla="*/ 0 w 98"/>
                <a:gd name="T5" fmla="*/ 5 h 73"/>
                <a:gd name="T6" fmla="*/ 5 w 98"/>
                <a:gd name="T7" fmla="*/ 0 h 73"/>
                <a:gd name="T8" fmla="*/ 93 w 98"/>
                <a:gd name="T9" fmla="*/ 0 h 73"/>
                <a:gd name="T10" fmla="*/ 98 w 98"/>
                <a:gd name="T11" fmla="*/ 5 h 73"/>
                <a:gd name="T12" fmla="*/ 98 w 98"/>
                <a:gd name="T13" fmla="*/ 68 h 73"/>
                <a:gd name="T14" fmla="*/ 93 w 98"/>
                <a:gd name="T15" fmla="*/ 73 h 73"/>
                <a:gd name="T16" fmla="*/ 5 w 98"/>
                <a:gd name="T1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73">
                  <a:moveTo>
                    <a:pt x="5" y="73"/>
                  </a:moveTo>
                  <a:cubicBezTo>
                    <a:pt x="2" y="73"/>
                    <a:pt x="0" y="71"/>
                    <a:pt x="0" y="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8" y="2"/>
                    <a:pt x="98" y="5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98" y="71"/>
                    <a:pt x="95" y="73"/>
                    <a:pt x="93" y="73"/>
                  </a:cubicBezTo>
                  <a:lnTo>
                    <a:pt x="5" y="73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86">
              <a:extLst>
                <a:ext uri="{FF2B5EF4-FFF2-40B4-BE49-F238E27FC236}">
                  <a16:creationId xmlns:a16="http://schemas.microsoft.com/office/drawing/2014/main" id="{0E41F26B-D15A-3543-AADF-4ED9BEEEBF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174" y="1376544"/>
              <a:ext cx="336550" cy="254000"/>
            </a:xfrm>
            <a:custGeom>
              <a:avLst/>
              <a:gdLst>
                <a:gd name="T0" fmla="*/ 94 w 100"/>
                <a:gd name="T1" fmla="*/ 2 h 75"/>
                <a:gd name="T2" fmla="*/ 98 w 100"/>
                <a:gd name="T3" fmla="*/ 6 h 75"/>
                <a:gd name="T4" fmla="*/ 98 w 100"/>
                <a:gd name="T5" fmla="*/ 69 h 75"/>
                <a:gd name="T6" fmla="*/ 94 w 100"/>
                <a:gd name="T7" fmla="*/ 73 h 75"/>
                <a:gd name="T8" fmla="*/ 6 w 100"/>
                <a:gd name="T9" fmla="*/ 73 h 75"/>
                <a:gd name="T10" fmla="*/ 2 w 100"/>
                <a:gd name="T11" fmla="*/ 69 h 75"/>
                <a:gd name="T12" fmla="*/ 2 w 100"/>
                <a:gd name="T13" fmla="*/ 6 h 75"/>
                <a:gd name="T14" fmla="*/ 6 w 100"/>
                <a:gd name="T15" fmla="*/ 2 h 75"/>
                <a:gd name="T16" fmla="*/ 94 w 100"/>
                <a:gd name="T17" fmla="*/ 2 h 75"/>
                <a:gd name="T18" fmla="*/ 94 w 100"/>
                <a:gd name="T19" fmla="*/ 0 h 75"/>
                <a:gd name="T20" fmla="*/ 6 w 100"/>
                <a:gd name="T21" fmla="*/ 0 h 75"/>
                <a:gd name="T22" fmla="*/ 0 w 100"/>
                <a:gd name="T23" fmla="*/ 6 h 75"/>
                <a:gd name="T24" fmla="*/ 0 w 100"/>
                <a:gd name="T25" fmla="*/ 69 h 75"/>
                <a:gd name="T26" fmla="*/ 6 w 100"/>
                <a:gd name="T27" fmla="*/ 75 h 75"/>
                <a:gd name="T28" fmla="*/ 94 w 100"/>
                <a:gd name="T29" fmla="*/ 75 h 75"/>
                <a:gd name="T30" fmla="*/ 100 w 100"/>
                <a:gd name="T31" fmla="*/ 69 h 75"/>
                <a:gd name="T32" fmla="*/ 100 w 100"/>
                <a:gd name="T33" fmla="*/ 6 h 75"/>
                <a:gd name="T34" fmla="*/ 94 w 100"/>
                <a:gd name="T3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0" h="75">
                  <a:moveTo>
                    <a:pt x="94" y="2"/>
                  </a:moveTo>
                  <a:cubicBezTo>
                    <a:pt x="96" y="2"/>
                    <a:pt x="98" y="3"/>
                    <a:pt x="98" y="6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8" y="71"/>
                    <a:pt x="96" y="73"/>
                    <a:pt x="94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3" y="73"/>
                    <a:pt x="2" y="71"/>
                    <a:pt x="2" y="6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3"/>
                    <a:pt x="3" y="2"/>
                    <a:pt x="6" y="2"/>
                  </a:cubicBezTo>
                  <a:cubicBezTo>
                    <a:pt x="94" y="2"/>
                    <a:pt x="94" y="2"/>
                    <a:pt x="94" y="2"/>
                  </a:cubicBezTo>
                  <a:moveTo>
                    <a:pt x="9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2"/>
                    <a:pt x="2" y="75"/>
                    <a:pt x="6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5"/>
                    <a:pt x="100" y="72"/>
                    <a:pt x="100" y="69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2"/>
                    <a:pt x="97" y="0"/>
                    <a:pt x="94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87">
              <a:extLst>
                <a:ext uri="{FF2B5EF4-FFF2-40B4-BE49-F238E27FC236}">
                  <a16:creationId xmlns:a16="http://schemas.microsoft.com/office/drawing/2014/main" id="{5AD0EEED-8211-AC40-92BC-47A75F0BA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99" y="1576569"/>
              <a:ext cx="212725" cy="30163"/>
            </a:xfrm>
            <a:custGeom>
              <a:avLst/>
              <a:gdLst>
                <a:gd name="T0" fmla="*/ 63 w 63"/>
                <a:gd name="T1" fmla="*/ 3 h 9"/>
                <a:gd name="T2" fmla="*/ 62 w 63"/>
                <a:gd name="T3" fmla="*/ 3 h 9"/>
                <a:gd name="T4" fmla="*/ 61 w 63"/>
                <a:gd name="T5" fmla="*/ 7 h 9"/>
                <a:gd name="T6" fmla="*/ 59 w 63"/>
                <a:gd name="T7" fmla="*/ 8 h 9"/>
                <a:gd name="T8" fmla="*/ 56 w 63"/>
                <a:gd name="T9" fmla="*/ 4 h 9"/>
                <a:gd name="T10" fmla="*/ 52 w 63"/>
                <a:gd name="T11" fmla="*/ 0 h 9"/>
                <a:gd name="T12" fmla="*/ 52 w 63"/>
                <a:gd name="T13" fmla="*/ 0 h 9"/>
                <a:gd name="T14" fmla="*/ 51 w 63"/>
                <a:gd name="T15" fmla="*/ 0 h 9"/>
                <a:gd name="T16" fmla="*/ 51 w 63"/>
                <a:gd name="T17" fmla="*/ 0 h 9"/>
                <a:gd name="T18" fmla="*/ 51 w 63"/>
                <a:gd name="T19" fmla="*/ 0 h 9"/>
                <a:gd name="T20" fmla="*/ 47 w 63"/>
                <a:gd name="T21" fmla="*/ 4 h 9"/>
                <a:gd name="T22" fmla="*/ 44 w 63"/>
                <a:gd name="T23" fmla="*/ 8 h 9"/>
                <a:gd name="T24" fmla="*/ 41 w 63"/>
                <a:gd name="T25" fmla="*/ 4 h 9"/>
                <a:gd name="T26" fmla="*/ 36 w 63"/>
                <a:gd name="T27" fmla="*/ 0 h 9"/>
                <a:gd name="T28" fmla="*/ 36 w 63"/>
                <a:gd name="T29" fmla="*/ 0 h 9"/>
                <a:gd name="T30" fmla="*/ 36 w 63"/>
                <a:gd name="T31" fmla="*/ 0 h 9"/>
                <a:gd name="T32" fmla="*/ 36 w 63"/>
                <a:gd name="T33" fmla="*/ 0 h 9"/>
                <a:gd name="T34" fmla="*/ 36 w 63"/>
                <a:gd name="T35" fmla="*/ 0 h 9"/>
                <a:gd name="T36" fmla="*/ 31 w 63"/>
                <a:gd name="T37" fmla="*/ 4 h 9"/>
                <a:gd name="T38" fmla="*/ 27 w 63"/>
                <a:gd name="T39" fmla="*/ 8 h 9"/>
                <a:gd name="T40" fmla="*/ 25 w 63"/>
                <a:gd name="T41" fmla="*/ 4 h 9"/>
                <a:gd name="T42" fmla="*/ 21 w 63"/>
                <a:gd name="T43" fmla="*/ 0 h 9"/>
                <a:gd name="T44" fmla="*/ 21 w 63"/>
                <a:gd name="T45" fmla="*/ 0 h 9"/>
                <a:gd name="T46" fmla="*/ 20 w 63"/>
                <a:gd name="T47" fmla="*/ 0 h 9"/>
                <a:gd name="T48" fmla="*/ 20 w 63"/>
                <a:gd name="T49" fmla="*/ 0 h 9"/>
                <a:gd name="T50" fmla="*/ 20 w 63"/>
                <a:gd name="T51" fmla="*/ 0 h 9"/>
                <a:gd name="T52" fmla="*/ 16 w 63"/>
                <a:gd name="T53" fmla="*/ 4 h 9"/>
                <a:gd name="T54" fmla="*/ 13 w 63"/>
                <a:gd name="T55" fmla="*/ 8 h 9"/>
                <a:gd name="T56" fmla="*/ 9 w 63"/>
                <a:gd name="T57" fmla="*/ 4 h 9"/>
                <a:gd name="T58" fmla="*/ 5 w 63"/>
                <a:gd name="T59" fmla="*/ 0 h 9"/>
                <a:gd name="T60" fmla="*/ 5 w 63"/>
                <a:gd name="T61" fmla="*/ 0 h 9"/>
                <a:gd name="T62" fmla="*/ 0 w 63"/>
                <a:gd name="T63" fmla="*/ 4 h 9"/>
                <a:gd name="T64" fmla="*/ 1 w 63"/>
                <a:gd name="T65" fmla="*/ 4 h 9"/>
                <a:gd name="T66" fmla="*/ 5 w 63"/>
                <a:gd name="T67" fmla="*/ 1 h 9"/>
                <a:gd name="T68" fmla="*/ 8 w 63"/>
                <a:gd name="T69" fmla="*/ 5 h 9"/>
                <a:gd name="T70" fmla="*/ 13 w 63"/>
                <a:gd name="T71" fmla="*/ 9 h 9"/>
                <a:gd name="T72" fmla="*/ 17 w 63"/>
                <a:gd name="T73" fmla="*/ 5 h 9"/>
                <a:gd name="T74" fmla="*/ 20 w 63"/>
                <a:gd name="T75" fmla="*/ 1 h 9"/>
                <a:gd name="T76" fmla="*/ 23 w 63"/>
                <a:gd name="T77" fmla="*/ 5 h 9"/>
                <a:gd name="T78" fmla="*/ 27 w 63"/>
                <a:gd name="T79" fmla="*/ 9 h 9"/>
                <a:gd name="T80" fmla="*/ 32 w 63"/>
                <a:gd name="T81" fmla="*/ 5 h 9"/>
                <a:gd name="T82" fmla="*/ 36 w 63"/>
                <a:gd name="T83" fmla="*/ 1 h 9"/>
                <a:gd name="T84" fmla="*/ 39 w 63"/>
                <a:gd name="T85" fmla="*/ 5 h 9"/>
                <a:gd name="T86" fmla="*/ 44 w 63"/>
                <a:gd name="T87" fmla="*/ 9 h 9"/>
                <a:gd name="T88" fmla="*/ 48 w 63"/>
                <a:gd name="T89" fmla="*/ 5 h 9"/>
                <a:gd name="T90" fmla="*/ 51 w 63"/>
                <a:gd name="T91" fmla="*/ 1 h 9"/>
                <a:gd name="T92" fmla="*/ 54 w 63"/>
                <a:gd name="T93" fmla="*/ 5 h 9"/>
                <a:gd name="T94" fmla="*/ 59 w 63"/>
                <a:gd name="T95" fmla="*/ 9 h 9"/>
                <a:gd name="T96" fmla="*/ 62 w 63"/>
                <a:gd name="T97" fmla="*/ 8 h 9"/>
                <a:gd name="T98" fmla="*/ 63 w 63"/>
                <a:gd name="T9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" h="9">
                  <a:moveTo>
                    <a:pt x="63" y="3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4"/>
                    <a:pt x="61" y="6"/>
                    <a:pt x="61" y="7"/>
                  </a:cubicBezTo>
                  <a:cubicBezTo>
                    <a:pt x="60" y="7"/>
                    <a:pt x="60" y="8"/>
                    <a:pt x="59" y="8"/>
                  </a:cubicBezTo>
                  <a:cubicBezTo>
                    <a:pt x="57" y="8"/>
                    <a:pt x="57" y="6"/>
                    <a:pt x="56" y="4"/>
                  </a:cubicBezTo>
                  <a:cubicBezTo>
                    <a:pt x="55" y="2"/>
                    <a:pt x="54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9" y="0"/>
                    <a:pt x="48" y="2"/>
                    <a:pt x="47" y="4"/>
                  </a:cubicBezTo>
                  <a:cubicBezTo>
                    <a:pt x="46" y="6"/>
                    <a:pt x="46" y="8"/>
                    <a:pt x="44" y="8"/>
                  </a:cubicBezTo>
                  <a:cubicBezTo>
                    <a:pt x="42" y="8"/>
                    <a:pt x="42" y="6"/>
                    <a:pt x="41" y="4"/>
                  </a:cubicBezTo>
                  <a:cubicBezTo>
                    <a:pt x="40" y="2"/>
                    <a:pt x="39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3" y="0"/>
                    <a:pt x="32" y="2"/>
                    <a:pt x="31" y="4"/>
                  </a:cubicBezTo>
                  <a:cubicBezTo>
                    <a:pt x="30" y="6"/>
                    <a:pt x="29" y="8"/>
                    <a:pt x="27" y="8"/>
                  </a:cubicBezTo>
                  <a:cubicBezTo>
                    <a:pt x="26" y="8"/>
                    <a:pt x="25" y="6"/>
                    <a:pt x="25" y="4"/>
                  </a:cubicBezTo>
                  <a:cubicBezTo>
                    <a:pt x="24" y="2"/>
                    <a:pt x="23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6" y="2"/>
                    <a:pt x="16" y="4"/>
                  </a:cubicBezTo>
                  <a:cubicBezTo>
                    <a:pt x="15" y="6"/>
                    <a:pt x="14" y="8"/>
                    <a:pt x="13" y="8"/>
                  </a:cubicBezTo>
                  <a:cubicBezTo>
                    <a:pt x="11" y="8"/>
                    <a:pt x="10" y="6"/>
                    <a:pt x="9" y="4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3" y="2"/>
                    <a:pt x="5" y="1"/>
                  </a:cubicBezTo>
                  <a:cubicBezTo>
                    <a:pt x="6" y="1"/>
                    <a:pt x="7" y="3"/>
                    <a:pt x="8" y="5"/>
                  </a:cubicBezTo>
                  <a:cubicBezTo>
                    <a:pt x="9" y="7"/>
                    <a:pt x="10" y="9"/>
                    <a:pt x="13" y="9"/>
                  </a:cubicBezTo>
                  <a:cubicBezTo>
                    <a:pt x="15" y="9"/>
                    <a:pt x="16" y="7"/>
                    <a:pt x="17" y="5"/>
                  </a:cubicBezTo>
                  <a:cubicBezTo>
                    <a:pt x="18" y="2"/>
                    <a:pt x="19" y="1"/>
                    <a:pt x="20" y="1"/>
                  </a:cubicBezTo>
                  <a:cubicBezTo>
                    <a:pt x="22" y="1"/>
                    <a:pt x="22" y="2"/>
                    <a:pt x="23" y="5"/>
                  </a:cubicBezTo>
                  <a:cubicBezTo>
                    <a:pt x="24" y="7"/>
                    <a:pt x="25" y="9"/>
                    <a:pt x="27" y="9"/>
                  </a:cubicBezTo>
                  <a:cubicBezTo>
                    <a:pt x="30" y="9"/>
                    <a:pt x="31" y="7"/>
                    <a:pt x="32" y="5"/>
                  </a:cubicBezTo>
                  <a:cubicBezTo>
                    <a:pt x="33" y="3"/>
                    <a:pt x="34" y="1"/>
                    <a:pt x="36" y="1"/>
                  </a:cubicBezTo>
                  <a:cubicBezTo>
                    <a:pt x="38" y="1"/>
                    <a:pt x="38" y="3"/>
                    <a:pt x="39" y="5"/>
                  </a:cubicBezTo>
                  <a:cubicBezTo>
                    <a:pt x="40" y="7"/>
                    <a:pt x="41" y="9"/>
                    <a:pt x="44" y="9"/>
                  </a:cubicBezTo>
                  <a:cubicBezTo>
                    <a:pt x="47" y="9"/>
                    <a:pt x="48" y="7"/>
                    <a:pt x="48" y="5"/>
                  </a:cubicBezTo>
                  <a:cubicBezTo>
                    <a:pt x="49" y="3"/>
                    <a:pt x="50" y="1"/>
                    <a:pt x="51" y="1"/>
                  </a:cubicBezTo>
                  <a:cubicBezTo>
                    <a:pt x="53" y="1"/>
                    <a:pt x="54" y="3"/>
                    <a:pt x="54" y="5"/>
                  </a:cubicBezTo>
                  <a:cubicBezTo>
                    <a:pt x="55" y="7"/>
                    <a:pt x="56" y="9"/>
                    <a:pt x="59" y="9"/>
                  </a:cubicBezTo>
                  <a:cubicBezTo>
                    <a:pt x="60" y="9"/>
                    <a:pt x="61" y="9"/>
                    <a:pt x="62" y="8"/>
                  </a:cubicBezTo>
                  <a:cubicBezTo>
                    <a:pt x="63" y="6"/>
                    <a:pt x="63" y="5"/>
                    <a:pt x="63" y="3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8">
              <a:extLst>
                <a:ext uri="{FF2B5EF4-FFF2-40B4-BE49-F238E27FC236}">
                  <a16:creationId xmlns:a16="http://schemas.microsoft.com/office/drawing/2014/main" id="{72B79EFA-B617-E24F-AF5B-3641EB0B9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324" y="1573394"/>
              <a:ext cx="219075" cy="36513"/>
            </a:xfrm>
            <a:custGeom>
              <a:avLst/>
              <a:gdLst>
                <a:gd name="T0" fmla="*/ 55 w 65"/>
                <a:gd name="T1" fmla="*/ 5 h 11"/>
                <a:gd name="T2" fmla="*/ 52 w 65"/>
                <a:gd name="T3" fmla="*/ 8 h 11"/>
                <a:gd name="T4" fmla="*/ 50 w 65"/>
                <a:gd name="T5" fmla="*/ 5 h 11"/>
                <a:gd name="T6" fmla="*/ 40 w 65"/>
                <a:gd name="T7" fmla="*/ 5 h 11"/>
                <a:gd name="T8" fmla="*/ 37 w 65"/>
                <a:gd name="T9" fmla="*/ 8 h 11"/>
                <a:gd name="T10" fmla="*/ 34 w 65"/>
                <a:gd name="T11" fmla="*/ 5 h 11"/>
                <a:gd name="T12" fmla="*/ 24 w 65"/>
                <a:gd name="T13" fmla="*/ 5 h 11"/>
                <a:gd name="T14" fmla="*/ 21 w 65"/>
                <a:gd name="T15" fmla="*/ 8 h 11"/>
                <a:gd name="T16" fmla="*/ 19 w 65"/>
                <a:gd name="T17" fmla="*/ 5 h 11"/>
                <a:gd name="T18" fmla="*/ 8 w 65"/>
                <a:gd name="T19" fmla="*/ 5 h 11"/>
                <a:gd name="T20" fmla="*/ 6 w 65"/>
                <a:gd name="T21" fmla="*/ 8 h 11"/>
                <a:gd name="T22" fmla="*/ 3 w 65"/>
                <a:gd name="T23" fmla="*/ 4 h 11"/>
                <a:gd name="T24" fmla="*/ 2 w 65"/>
                <a:gd name="T25" fmla="*/ 9 h 11"/>
                <a:gd name="T26" fmla="*/ 5 w 65"/>
                <a:gd name="T27" fmla="*/ 11 h 11"/>
                <a:gd name="T28" fmla="*/ 6 w 65"/>
                <a:gd name="T29" fmla="*/ 11 h 11"/>
                <a:gd name="T30" fmla="*/ 11 w 65"/>
                <a:gd name="T31" fmla="*/ 6 h 11"/>
                <a:gd name="T32" fmla="*/ 16 w 65"/>
                <a:gd name="T33" fmla="*/ 6 h 11"/>
                <a:gd name="T34" fmla="*/ 21 w 65"/>
                <a:gd name="T35" fmla="*/ 11 h 11"/>
                <a:gd name="T36" fmla="*/ 21 w 65"/>
                <a:gd name="T37" fmla="*/ 11 h 11"/>
                <a:gd name="T38" fmla="*/ 21 w 65"/>
                <a:gd name="T39" fmla="*/ 11 h 11"/>
                <a:gd name="T40" fmla="*/ 22 w 65"/>
                <a:gd name="T41" fmla="*/ 11 h 11"/>
                <a:gd name="T42" fmla="*/ 26 w 65"/>
                <a:gd name="T43" fmla="*/ 6 h 11"/>
                <a:gd name="T44" fmla="*/ 31 w 65"/>
                <a:gd name="T45" fmla="*/ 6 h 11"/>
                <a:gd name="T46" fmla="*/ 37 w 65"/>
                <a:gd name="T47" fmla="*/ 11 h 11"/>
                <a:gd name="T48" fmla="*/ 37 w 65"/>
                <a:gd name="T49" fmla="*/ 11 h 11"/>
                <a:gd name="T50" fmla="*/ 42 w 65"/>
                <a:gd name="T51" fmla="*/ 6 h 11"/>
                <a:gd name="T52" fmla="*/ 47 w 65"/>
                <a:gd name="T53" fmla="*/ 6 h 11"/>
                <a:gd name="T54" fmla="*/ 52 w 65"/>
                <a:gd name="T55" fmla="*/ 11 h 11"/>
                <a:gd name="T56" fmla="*/ 52 w 65"/>
                <a:gd name="T57" fmla="*/ 11 h 11"/>
                <a:gd name="T58" fmla="*/ 52 w 65"/>
                <a:gd name="T59" fmla="*/ 11 h 11"/>
                <a:gd name="T60" fmla="*/ 53 w 65"/>
                <a:gd name="T61" fmla="*/ 11 h 11"/>
                <a:gd name="T62" fmla="*/ 58 w 65"/>
                <a:gd name="T63" fmla="*/ 6 h 11"/>
                <a:gd name="T64" fmla="*/ 62 w 65"/>
                <a:gd name="T65" fmla="*/ 5 h 11"/>
                <a:gd name="T66" fmla="*/ 60 w 65"/>
                <a:gd name="T6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" h="11">
                  <a:moveTo>
                    <a:pt x="60" y="0"/>
                  </a:moveTo>
                  <a:cubicBezTo>
                    <a:pt x="57" y="0"/>
                    <a:pt x="56" y="3"/>
                    <a:pt x="55" y="5"/>
                  </a:cubicBezTo>
                  <a:cubicBezTo>
                    <a:pt x="54" y="7"/>
                    <a:pt x="53" y="8"/>
                    <a:pt x="53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1" y="8"/>
                    <a:pt x="51" y="7"/>
                    <a:pt x="50" y="5"/>
                  </a:cubicBezTo>
                  <a:cubicBezTo>
                    <a:pt x="49" y="3"/>
                    <a:pt x="48" y="0"/>
                    <a:pt x="45" y="0"/>
                  </a:cubicBezTo>
                  <a:cubicBezTo>
                    <a:pt x="42" y="0"/>
                    <a:pt x="41" y="3"/>
                    <a:pt x="40" y="5"/>
                  </a:cubicBezTo>
                  <a:cubicBezTo>
                    <a:pt x="39" y="7"/>
                    <a:pt x="38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8"/>
                    <a:pt x="35" y="7"/>
                    <a:pt x="34" y="5"/>
                  </a:cubicBezTo>
                  <a:cubicBezTo>
                    <a:pt x="33" y="3"/>
                    <a:pt x="32" y="0"/>
                    <a:pt x="28" y="0"/>
                  </a:cubicBezTo>
                  <a:cubicBezTo>
                    <a:pt x="25" y="0"/>
                    <a:pt x="24" y="3"/>
                    <a:pt x="24" y="5"/>
                  </a:cubicBezTo>
                  <a:cubicBezTo>
                    <a:pt x="23" y="7"/>
                    <a:pt x="22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7"/>
                    <a:pt x="19" y="5"/>
                  </a:cubicBezTo>
                  <a:cubicBezTo>
                    <a:pt x="18" y="3"/>
                    <a:pt x="17" y="0"/>
                    <a:pt x="14" y="0"/>
                  </a:cubicBezTo>
                  <a:cubicBezTo>
                    <a:pt x="11" y="0"/>
                    <a:pt x="9" y="3"/>
                    <a:pt x="8" y="5"/>
                  </a:cubicBezTo>
                  <a:cubicBezTo>
                    <a:pt x="7" y="7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4" y="7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7"/>
                    <a:pt x="2" y="9"/>
                  </a:cubicBezTo>
                  <a:cubicBezTo>
                    <a:pt x="3" y="10"/>
                    <a:pt x="4" y="10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11"/>
                    <a:pt x="10" y="8"/>
                    <a:pt x="11" y="6"/>
                  </a:cubicBezTo>
                  <a:cubicBezTo>
                    <a:pt x="12" y="4"/>
                    <a:pt x="13" y="3"/>
                    <a:pt x="14" y="3"/>
                  </a:cubicBezTo>
                  <a:cubicBezTo>
                    <a:pt x="15" y="3"/>
                    <a:pt x="15" y="4"/>
                    <a:pt x="16" y="6"/>
                  </a:cubicBezTo>
                  <a:cubicBezTo>
                    <a:pt x="17" y="8"/>
                    <a:pt x="18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4" y="11"/>
                    <a:pt x="26" y="8"/>
                    <a:pt x="26" y="6"/>
                  </a:cubicBezTo>
                  <a:cubicBezTo>
                    <a:pt x="27" y="4"/>
                    <a:pt x="28" y="3"/>
                    <a:pt x="28" y="3"/>
                  </a:cubicBezTo>
                  <a:cubicBezTo>
                    <a:pt x="30" y="3"/>
                    <a:pt x="30" y="4"/>
                    <a:pt x="31" y="6"/>
                  </a:cubicBezTo>
                  <a:cubicBezTo>
                    <a:pt x="32" y="8"/>
                    <a:pt x="33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0" y="11"/>
                    <a:pt x="41" y="8"/>
                    <a:pt x="42" y="6"/>
                  </a:cubicBezTo>
                  <a:cubicBezTo>
                    <a:pt x="43" y="4"/>
                    <a:pt x="44" y="3"/>
                    <a:pt x="45" y="3"/>
                  </a:cubicBezTo>
                  <a:cubicBezTo>
                    <a:pt x="46" y="3"/>
                    <a:pt x="47" y="4"/>
                    <a:pt x="47" y="6"/>
                  </a:cubicBezTo>
                  <a:cubicBezTo>
                    <a:pt x="48" y="8"/>
                    <a:pt x="49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6" y="10"/>
                    <a:pt x="57" y="8"/>
                    <a:pt x="58" y="6"/>
                  </a:cubicBezTo>
                  <a:cubicBezTo>
                    <a:pt x="58" y="4"/>
                    <a:pt x="59" y="3"/>
                    <a:pt x="60" y="3"/>
                  </a:cubicBezTo>
                  <a:cubicBezTo>
                    <a:pt x="61" y="3"/>
                    <a:pt x="62" y="4"/>
                    <a:pt x="62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0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9">
              <a:extLst>
                <a:ext uri="{FF2B5EF4-FFF2-40B4-BE49-F238E27FC236}">
                  <a16:creationId xmlns:a16="http://schemas.microsoft.com/office/drawing/2014/main" id="{34A4273C-D381-F042-A743-EE72BB460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261" y="1484494"/>
              <a:ext cx="77788" cy="44450"/>
            </a:xfrm>
            <a:custGeom>
              <a:avLst/>
              <a:gdLst>
                <a:gd name="T0" fmla="*/ 0 w 49"/>
                <a:gd name="T1" fmla="*/ 5 h 28"/>
                <a:gd name="T2" fmla="*/ 15 w 49"/>
                <a:gd name="T3" fmla="*/ 24 h 28"/>
                <a:gd name="T4" fmla="*/ 19 w 49"/>
                <a:gd name="T5" fmla="*/ 15 h 28"/>
                <a:gd name="T6" fmla="*/ 47 w 49"/>
                <a:gd name="T7" fmla="*/ 28 h 28"/>
                <a:gd name="T8" fmla="*/ 49 w 49"/>
                <a:gd name="T9" fmla="*/ 19 h 28"/>
                <a:gd name="T10" fmla="*/ 21 w 49"/>
                <a:gd name="T11" fmla="*/ 9 h 28"/>
                <a:gd name="T12" fmla="*/ 25 w 49"/>
                <a:gd name="T13" fmla="*/ 0 h 28"/>
                <a:gd name="T14" fmla="*/ 0 w 49"/>
                <a:gd name="T15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8">
                  <a:moveTo>
                    <a:pt x="0" y="5"/>
                  </a:moveTo>
                  <a:lnTo>
                    <a:pt x="15" y="24"/>
                  </a:lnTo>
                  <a:lnTo>
                    <a:pt x="19" y="15"/>
                  </a:lnTo>
                  <a:lnTo>
                    <a:pt x="47" y="28"/>
                  </a:lnTo>
                  <a:lnTo>
                    <a:pt x="49" y="19"/>
                  </a:lnTo>
                  <a:lnTo>
                    <a:pt x="21" y="9"/>
                  </a:lnTo>
                  <a:lnTo>
                    <a:pt x="2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0">
              <a:extLst>
                <a:ext uri="{FF2B5EF4-FFF2-40B4-BE49-F238E27FC236}">
                  <a16:creationId xmlns:a16="http://schemas.microsoft.com/office/drawing/2014/main" id="{274CF086-41A5-8943-91B5-A611C6D11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74" y="1484494"/>
              <a:ext cx="77788" cy="44450"/>
            </a:xfrm>
            <a:custGeom>
              <a:avLst/>
              <a:gdLst>
                <a:gd name="T0" fmla="*/ 49 w 49"/>
                <a:gd name="T1" fmla="*/ 5 h 28"/>
                <a:gd name="T2" fmla="*/ 34 w 49"/>
                <a:gd name="T3" fmla="*/ 24 h 28"/>
                <a:gd name="T4" fmla="*/ 32 w 49"/>
                <a:gd name="T5" fmla="*/ 15 h 28"/>
                <a:gd name="T6" fmla="*/ 2 w 49"/>
                <a:gd name="T7" fmla="*/ 28 h 28"/>
                <a:gd name="T8" fmla="*/ 0 w 49"/>
                <a:gd name="T9" fmla="*/ 19 h 28"/>
                <a:gd name="T10" fmla="*/ 28 w 49"/>
                <a:gd name="T11" fmla="*/ 9 h 28"/>
                <a:gd name="T12" fmla="*/ 24 w 49"/>
                <a:gd name="T13" fmla="*/ 0 h 28"/>
                <a:gd name="T14" fmla="*/ 49 w 49"/>
                <a:gd name="T15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8">
                  <a:moveTo>
                    <a:pt x="49" y="5"/>
                  </a:moveTo>
                  <a:lnTo>
                    <a:pt x="34" y="24"/>
                  </a:lnTo>
                  <a:lnTo>
                    <a:pt x="32" y="15"/>
                  </a:lnTo>
                  <a:lnTo>
                    <a:pt x="2" y="28"/>
                  </a:lnTo>
                  <a:lnTo>
                    <a:pt x="0" y="19"/>
                  </a:lnTo>
                  <a:lnTo>
                    <a:pt x="28" y="9"/>
                  </a:lnTo>
                  <a:lnTo>
                    <a:pt x="24" y="0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91">
              <a:extLst>
                <a:ext uri="{FF2B5EF4-FFF2-40B4-BE49-F238E27FC236}">
                  <a16:creationId xmlns:a16="http://schemas.microsoft.com/office/drawing/2014/main" id="{7983E88D-0A17-004B-BD5C-CC3D69766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36" y="1492432"/>
              <a:ext cx="44450" cy="69850"/>
            </a:xfrm>
            <a:custGeom>
              <a:avLst/>
              <a:gdLst>
                <a:gd name="T0" fmla="*/ 15 w 28"/>
                <a:gd name="T1" fmla="*/ 0 h 44"/>
                <a:gd name="T2" fmla="*/ 28 w 28"/>
                <a:gd name="T3" fmla="*/ 21 h 44"/>
                <a:gd name="T4" fmla="*/ 19 w 28"/>
                <a:gd name="T5" fmla="*/ 21 h 44"/>
                <a:gd name="T6" fmla="*/ 19 w 28"/>
                <a:gd name="T7" fmla="*/ 44 h 44"/>
                <a:gd name="T8" fmla="*/ 11 w 28"/>
                <a:gd name="T9" fmla="*/ 44 h 44"/>
                <a:gd name="T10" fmla="*/ 11 w 28"/>
                <a:gd name="T11" fmla="*/ 21 h 44"/>
                <a:gd name="T12" fmla="*/ 0 w 28"/>
                <a:gd name="T13" fmla="*/ 21 h 44"/>
                <a:gd name="T14" fmla="*/ 15 w 28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44">
                  <a:moveTo>
                    <a:pt x="15" y="0"/>
                  </a:moveTo>
                  <a:lnTo>
                    <a:pt x="28" y="21"/>
                  </a:lnTo>
                  <a:lnTo>
                    <a:pt x="19" y="21"/>
                  </a:lnTo>
                  <a:lnTo>
                    <a:pt x="19" y="44"/>
                  </a:lnTo>
                  <a:lnTo>
                    <a:pt x="11" y="44"/>
                  </a:lnTo>
                  <a:lnTo>
                    <a:pt x="11" y="21"/>
                  </a:lnTo>
                  <a:lnTo>
                    <a:pt x="0" y="2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92">
              <a:extLst>
                <a:ext uri="{FF2B5EF4-FFF2-40B4-BE49-F238E27FC236}">
                  <a16:creationId xmlns:a16="http://schemas.microsoft.com/office/drawing/2014/main" id="{B93D11E8-F06F-C540-9418-BE32167B0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86" y="1400357"/>
              <a:ext cx="57150" cy="80963"/>
            </a:xfrm>
            <a:custGeom>
              <a:avLst/>
              <a:gdLst>
                <a:gd name="T0" fmla="*/ 19 w 36"/>
                <a:gd name="T1" fmla="*/ 0 h 51"/>
                <a:gd name="T2" fmla="*/ 36 w 36"/>
                <a:gd name="T3" fmla="*/ 19 h 51"/>
                <a:gd name="T4" fmla="*/ 28 w 36"/>
                <a:gd name="T5" fmla="*/ 19 h 51"/>
                <a:gd name="T6" fmla="*/ 28 w 36"/>
                <a:gd name="T7" fmla="*/ 51 h 51"/>
                <a:gd name="T8" fmla="*/ 8 w 36"/>
                <a:gd name="T9" fmla="*/ 51 h 51"/>
                <a:gd name="T10" fmla="*/ 8 w 36"/>
                <a:gd name="T11" fmla="*/ 19 h 51"/>
                <a:gd name="T12" fmla="*/ 0 w 36"/>
                <a:gd name="T13" fmla="*/ 19 h 51"/>
                <a:gd name="T14" fmla="*/ 19 w 36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51">
                  <a:moveTo>
                    <a:pt x="19" y="0"/>
                  </a:moveTo>
                  <a:lnTo>
                    <a:pt x="36" y="19"/>
                  </a:lnTo>
                  <a:lnTo>
                    <a:pt x="28" y="19"/>
                  </a:lnTo>
                  <a:lnTo>
                    <a:pt x="28" y="51"/>
                  </a:lnTo>
                  <a:lnTo>
                    <a:pt x="8" y="51"/>
                  </a:lnTo>
                  <a:lnTo>
                    <a:pt x="8" y="19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77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43" y="219471"/>
            <a:ext cx="6644352" cy="465525"/>
          </a:xfrm>
        </p:spPr>
        <p:txBody>
          <a:bodyPr/>
          <a:lstStyle/>
          <a:p>
            <a:r>
              <a:rPr lang="en-US" dirty="0"/>
              <a:t>Collaboration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9D6E417-353C-3A4A-BD22-D1BEBDDA66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4" b="52536"/>
          <a:stretch/>
        </p:blipFill>
        <p:spPr>
          <a:xfrm>
            <a:off x="4982418" y="1782604"/>
            <a:ext cx="454796" cy="3520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C4C4A8B-E2EC-C044-9668-D43D556515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751" b="11671"/>
          <a:stretch/>
        </p:blipFill>
        <p:spPr>
          <a:xfrm>
            <a:off x="6492696" y="847543"/>
            <a:ext cx="457302" cy="3520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F3F4FB4-FEAE-4B4E-B08C-0EA847C6DB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11674" b="11674"/>
          <a:stretch/>
        </p:blipFill>
        <p:spPr>
          <a:xfrm>
            <a:off x="619970" y="847789"/>
            <a:ext cx="352044" cy="3520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0A7E44B-87CB-6D4A-9118-9F0B63A597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3" b="11712"/>
          <a:stretch/>
        </p:blipFill>
        <p:spPr>
          <a:xfrm>
            <a:off x="535923" y="1784796"/>
            <a:ext cx="456972" cy="35204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307D0F-2A13-CB46-B5E4-5EA0A794ED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726" b="2153"/>
          <a:stretch/>
        </p:blipFill>
        <p:spPr>
          <a:xfrm>
            <a:off x="1389875" y="2703879"/>
            <a:ext cx="404422" cy="35204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B5960D5-5FB4-2A47-9686-43798C2DD4E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815" b="11612"/>
          <a:stretch/>
        </p:blipFill>
        <p:spPr>
          <a:xfrm>
            <a:off x="4008987" y="2703684"/>
            <a:ext cx="462250" cy="35633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6AE2A6D-CCF7-214A-AA90-DEBD06C220D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0" b="11712"/>
          <a:stretch/>
        </p:blipFill>
        <p:spPr>
          <a:xfrm>
            <a:off x="2261364" y="2703879"/>
            <a:ext cx="456551" cy="3520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6D8C948-4B2A-B144-842E-66EB5054185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5" b="11720"/>
          <a:stretch/>
        </p:blipFill>
        <p:spPr>
          <a:xfrm>
            <a:off x="2258360" y="843697"/>
            <a:ext cx="462558" cy="35633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6D53DD6-F8DA-F540-8968-D98750EA900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7" b="11769"/>
          <a:stretch/>
        </p:blipFill>
        <p:spPr>
          <a:xfrm>
            <a:off x="1363469" y="847789"/>
            <a:ext cx="457234" cy="35204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56F7142-784F-2B4A-BC2F-663BEEA163C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7" b="2018"/>
          <a:stretch/>
        </p:blipFill>
        <p:spPr>
          <a:xfrm>
            <a:off x="3155237" y="847789"/>
            <a:ext cx="404584" cy="35204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E198883-9B33-874C-BEF7-96BD5FF9953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9"/>
          <a:stretch/>
        </p:blipFill>
        <p:spPr>
          <a:xfrm>
            <a:off x="7972615" y="3415738"/>
            <a:ext cx="672481" cy="35204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03D54DC-469E-7140-BC70-BB23CD37F4A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166" b="11708"/>
          <a:stretch/>
        </p:blipFill>
        <p:spPr>
          <a:xfrm>
            <a:off x="3886644" y="847789"/>
            <a:ext cx="706937" cy="35204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6A90DEE-0ED5-F04D-ABBD-2E356E3604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1" b="5923"/>
          <a:stretch/>
        </p:blipFill>
        <p:spPr>
          <a:xfrm>
            <a:off x="4994204" y="847789"/>
            <a:ext cx="431225" cy="35204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7BE9FA0-2CBB-5446-A006-B0ED6F0E14D9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1" b="11479"/>
          <a:stretch/>
        </p:blipFill>
        <p:spPr>
          <a:xfrm>
            <a:off x="7315768" y="1784550"/>
            <a:ext cx="456933" cy="35204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C437982-21DE-644C-A96D-90C9D0D438E7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85" b="11628"/>
          <a:stretch/>
        </p:blipFill>
        <p:spPr>
          <a:xfrm>
            <a:off x="7367723" y="846391"/>
            <a:ext cx="353023" cy="35325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356FD57-ED8A-5241-9E12-180A30C5D346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7" b="11464"/>
          <a:stretch/>
        </p:blipFill>
        <p:spPr>
          <a:xfrm>
            <a:off x="5714385" y="847789"/>
            <a:ext cx="458236" cy="352044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F66423E2-CDED-6C41-92E5-9F8A5FF43DA6}"/>
              </a:ext>
            </a:extLst>
          </p:cNvPr>
          <p:cNvSpPr/>
          <p:nvPr/>
        </p:nvSpPr>
        <p:spPr>
          <a:xfrm>
            <a:off x="437982" y="1175121"/>
            <a:ext cx="703654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Arial" pitchFamily="34" charset="0"/>
              </a:rPr>
              <a:t>Video Call Server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2A5BA5-90A2-E04F-8FEE-0782563DEF22}"/>
              </a:ext>
            </a:extLst>
          </p:cNvPr>
          <p:cNvSpPr/>
          <p:nvPr/>
        </p:nvSpPr>
        <p:spPr>
          <a:xfrm>
            <a:off x="1998035" y="1175367"/>
            <a:ext cx="983208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Secondary Codec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EB561F4-2B9A-3E4F-AD74-669A08E1B9FD}"/>
              </a:ext>
            </a:extLst>
          </p:cNvPr>
          <p:cNvSpPr/>
          <p:nvPr/>
        </p:nvSpPr>
        <p:spPr>
          <a:xfrm>
            <a:off x="1150240" y="1175367"/>
            <a:ext cx="883692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Primary Codec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8594776-2EBF-E44B-BA1B-E171A9A1FBAB}"/>
              </a:ext>
            </a:extLst>
          </p:cNvPr>
          <p:cNvSpPr/>
          <p:nvPr/>
        </p:nvSpPr>
        <p:spPr>
          <a:xfrm>
            <a:off x="2898581" y="1175367"/>
            <a:ext cx="917896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Laptop Video Client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7A39A65-1D22-864B-A975-B8D4C4018569}"/>
              </a:ext>
            </a:extLst>
          </p:cNvPr>
          <p:cNvSpPr/>
          <p:nvPr/>
        </p:nvSpPr>
        <p:spPr>
          <a:xfrm>
            <a:off x="3651217" y="1171520"/>
            <a:ext cx="1177791" cy="27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Immersive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Telepresence Endpoint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ED84B1-342E-C648-8744-5CB0BFD777E0}"/>
              </a:ext>
            </a:extLst>
          </p:cNvPr>
          <p:cNvSpPr/>
          <p:nvPr/>
        </p:nvSpPr>
        <p:spPr>
          <a:xfrm>
            <a:off x="4750868" y="1175367"/>
            <a:ext cx="917896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HDTV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745B4-3F28-314E-8832-721F73249381}"/>
              </a:ext>
            </a:extLst>
          </p:cNvPr>
          <p:cNvSpPr/>
          <p:nvPr/>
        </p:nvSpPr>
        <p:spPr>
          <a:xfrm>
            <a:off x="5417283" y="1175367"/>
            <a:ext cx="1052440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Virtual Desktop Service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E017384-0F50-E040-8E29-2765902F88B4}"/>
              </a:ext>
            </a:extLst>
          </p:cNvPr>
          <p:cNvSpPr/>
          <p:nvPr/>
        </p:nvSpPr>
        <p:spPr>
          <a:xfrm>
            <a:off x="6132452" y="1175367"/>
            <a:ext cx="1177791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Video Gateway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E8BB30A-E5E9-604B-9E30-EE725EFE69C4}"/>
              </a:ext>
            </a:extLst>
          </p:cNvPr>
          <p:cNvSpPr/>
          <p:nvPr/>
        </p:nvSpPr>
        <p:spPr>
          <a:xfrm>
            <a:off x="6955339" y="1175121"/>
            <a:ext cx="1177791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Telepresence Endpoint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2AC0B5A-BF9C-6341-A3A4-BE29C172834C}"/>
              </a:ext>
            </a:extLst>
          </p:cNvPr>
          <p:cNvSpPr/>
          <p:nvPr/>
        </p:nvSpPr>
        <p:spPr>
          <a:xfrm>
            <a:off x="7849907" y="3743316"/>
            <a:ext cx="917896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Joystick Keyboard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65FB033-33EB-FF42-82BD-F1732BECD6DD}"/>
              </a:ext>
            </a:extLst>
          </p:cNvPr>
          <p:cNvSpPr/>
          <p:nvPr/>
        </p:nvSpPr>
        <p:spPr>
          <a:xfrm>
            <a:off x="392382" y="2114480"/>
            <a:ext cx="744055" cy="186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Arial" pitchFamily="34" charset="0"/>
              </a:rPr>
              <a:t>Video Analytics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74EBE0-C815-3A45-B88C-2FFC1EC714D1}"/>
              </a:ext>
            </a:extLst>
          </p:cNvPr>
          <p:cNvSpPr/>
          <p:nvPr/>
        </p:nvSpPr>
        <p:spPr>
          <a:xfrm>
            <a:off x="4800821" y="3813446"/>
            <a:ext cx="679938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IP Phone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1F94777-16F2-E441-829D-B314FFE67F83}"/>
              </a:ext>
            </a:extLst>
          </p:cNvPr>
          <p:cNvSpPr/>
          <p:nvPr/>
        </p:nvSpPr>
        <p:spPr>
          <a:xfrm>
            <a:off x="6132452" y="3036869"/>
            <a:ext cx="1177791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IP-IP Gateway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3504361-0EF8-3045-941B-65D1C43C8CE1}"/>
              </a:ext>
            </a:extLst>
          </p:cNvPr>
          <p:cNvSpPr/>
          <p:nvPr/>
        </p:nvSpPr>
        <p:spPr>
          <a:xfrm>
            <a:off x="3651217" y="3036869"/>
            <a:ext cx="1177791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Transcoder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4A9DEF6-E49F-2A4E-B4C3-2193BEC55F85}"/>
              </a:ext>
            </a:extLst>
          </p:cNvPr>
          <p:cNvSpPr/>
          <p:nvPr/>
        </p:nvSpPr>
        <p:spPr>
          <a:xfrm>
            <a:off x="3752723" y="3813446"/>
            <a:ext cx="917896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Set Top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FB133A2-0BFF-1944-8FDE-F9095AF983C6}"/>
              </a:ext>
            </a:extLst>
          </p:cNvPr>
          <p:cNvSpPr/>
          <p:nvPr/>
        </p:nvSpPr>
        <p:spPr>
          <a:xfrm>
            <a:off x="363941" y="3828040"/>
            <a:ext cx="744055" cy="186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Arial" pitchFamily="34" charset="0"/>
              </a:rPr>
              <a:t>Phone Polycom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75871B2-7FF1-C041-9577-93B6D4982B46}"/>
              </a:ext>
            </a:extLst>
          </p:cNvPr>
          <p:cNvSpPr/>
          <p:nvPr/>
        </p:nvSpPr>
        <p:spPr>
          <a:xfrm>
            <a:off x="7874113" y="3077221"/>
            <a:ext cx="917896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Clock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722727-A0A5-2744-8FF8-2C301F460719}"/>
              </a:ext>
            </a:extLst>
          </p:cNvPr>
          <p:cNvSpPr/>
          <p:nvPr/>
        </p:nvSpPr>
        <p:spPr>
          <a:xfrm>
            <a:off x="5589201" y="3813446"/>
            <a:ext cx="654307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Camera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4E9F5E-3875-0D4E-80D0-E97042C4380C}"/>
              </a:ext>
            </a:extLst>
          </p:cNvPr>
          <p:cNvSpPr/>
          <p:nvPr/>
        </p:nvSpPr>
        <p:spPr>
          <a:xfrm>
            <a:off x="2002250" y="3813446"/>
            <a:ext cx="917896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Shield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C110934-17BA-7E46-8757-440771B0796E}"/>
              </a:ext>
            </a:extLst>
          </p:cNvPr>
          <p:cNvSpPr/>
          <p:nvPr/>
        </p:nvSpPr>
        <p:spPr>
          <a:xfrm>
            <a:off x="1915240" y="3019311"/>
            <a:ext cx="1148799" cy="27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Telepresence Endpoint </a:t>
            </a:r>
            <a:b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</a:br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(twin data display)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C3E931C-BEEA-C347-AF67-09D87FED2212}"/>
              </a:ext>
            </a:extLst>
          </p:cNvPr>
          <p:cNvSpPr/>
          <p:nvPr/>
        </p:nvSpPr>
        <p:spPr>
          <a:xfrm>
            <a:off x="1003191" y="2114738"/>
            <a:ext cx="1177791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Telepresence Exchange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9114544-663D-BD43-BE55-D4AC46231B9B}"/>
              </a:ext>
            </a:extLst>
          </p:cNvPr>
          <p:cNvSpPr/>
          <p:nvPr/>
        </p:nvSpPr>
        <p:spPr>
          <a:xfrm>
            <a:off x="2028030" y="2110891"/>
            <a:ext cx="923218" cy="27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Meeting Scheduling and Management Server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7BDC5D1-ED53-504E-AD7B-013F197DD9D3}"/>
              </a:ext>
            </a:extLst>
          </p:cNvPr>
          <p:cNvSpPr/>
          <p:nvPr/>
        </p:nvSpPr>
        <p:spPr>
          <a:xfrm>
            <a:off x="2847827" y="2114738"/>
            <a:ext cx="1019405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Multipoint Meeting Server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27DCF29-C5AE-F942-885A-2F60F429169E}"/>
              </a:ext>
            </a:extLst>
          </p:cNvPr>
          <p:cNvSpPr/>
          <p:nvPr/>
        </p:nvSpPr>
        <p:spPr>
          <a:xfrm>
            <a:off x="3651217" y="2110891"/>
            <a:ext cx="1177791" cy="27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Content Recording/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Streaming Server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2ED0008-53E1-B640-B3BB-D811515E6FC2}"/>
              </a:ext>
            </a:extLst>
          </p:cNvPr>
          <p:cNvSpPr/>
          <p:nvPr/>
        </p:nvSpPr>
        <p:spPr>
          <a:xfrm>
            <a:off x="6586813" y="4370077"/>
            <a:ext cx="917896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Decoders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C520137-7BA9-E64E-81EF-265817E3F355}"/>
              </a:ext>
            </a:extLst>
          </p:cNvPr>
          <p:cNvSpPr>
            <a:spLocks noChangeAspect="1"/>
          </p:cNvSpPr>
          <p:nvPr/>
        </p:nvSpPr>
        <p:spPr>
          <a:xfrm>
            <a:off x="6541231" y="3804193"/>
            <a:ext cx="1009686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Encoders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E9EEBE8-619C-A749-925D-84CEC94CDB71}"/>
              </a:ext>
            </a:extLst>
          </p:cNvPr>
          <p:cNvSpPr/>
          <p:nvPr/>
        </p:nvSpPr>
        <p:spPr>
          <a:xfrm>
            <a:off x="1262312" y="3813446"/>
            <a:ext cx="602666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Unity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A5CAAF4-F044-CB4E-AA98-47EA6FEE0CEE}"/>
              </a:ext>
            </a:extLst>
          </p:cNvPr>
          <p:cNvSpPr/>
          <p:nvPr/>
        </p:nvSpPr>
        <p:spPr>
          <a:xfrm>
            <a:off x="2870140" y="3836418"/>
            <a:ext cx="917896" cy="27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Cisco MeetingPlace Express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4B3BBDE-ED89-2F45-810F-38931081D53D}"/>
              </a:ext>
            </a:extLst>
          </p:cNvPr>
          <p:cNvSpPr/>
          <p:nvPr/>
        </p:nvSpPr>
        <p:spPr>
          <a:xfrm>
            <a:off x="2898581" y="3036869"/>
            <a:ext cx="917896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Operations Manager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2C6F4DB-2A6F-EE48-9AA0-B3B7E5FE606E}"/>
              </a:ext>
            </a:extLst>
          </p:cNvPr>
          <p:cNvSpPr/>
          <p:nvPr/>
        </p:nvSpPr>
        <p:spPr>
          <a:xfrm>
            <a:off x="4768956" y="3036869"/>
            <a:ext cx="881721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Contact Center Express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133FD8-70B2-3349-BD8B-F0D649BFEF79}"/>
              </a:ext>
            </a:extLst>
          </p:cNvPr>
          <p:cNvSpPr/>
          <p:nvPr/>
        </p:nvSpPr>
        <p:spPr>
          <a:xfrm>
            <a:off x="5530454" y="3036869"/>
            <a:ext cx="826098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Media Server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26B7F6D-28C8-2642-9CC7-A6799E89745A}"/>
              </a:ext>
            </a:extLst>
          </p:cNvPr>
          <p:cNvSpPr/>
          <p:nvPr/>
        </p:nvSpPr>
        <p:spPr>
          <a:xfrm>
            <a:off x="7048511" y="3088987"/>
            <a:ext cx="963852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WebEx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BFAE14D-6FC6-754C-AACB-165389272191}"/>
              </a:ext>
            </a:extLst>
          </p:cNvPr>
          <p:cNvSpPr/>
          <p:nvPr/>
        </p:nvSpPr>
        <p:spPr>
          <a:xfrm>
            <a:off x="7882777" y="2114738"/>
            <a:ext cx="917896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Surveillance Camera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A530461-4B6D-6846-A436-E2ACBE40081B}"/>
              </a:ext>
            </a:extLst>
          </p:cNvPr>
          <p:cNvSpPr/>
          <p:nvPr/>
        </p:nvSpPr>
        <p:spPr>
          <a:xfrm>
            <a:off x="7085286" y="2114492"/>
            <a:ext cx="917896" cy="186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H.323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E0BC807-6FE7-E24B-878F-EEEEFC83144B}"/>
              </a:ext>
            </a:extLst>
          </p:cNvPr>
          <p:cNvSpPr/>
          <p:nvPr/>
        </p:nvSpPr>
        <p:spPr>
          <a:xfrm>
            <a:off x="6131948" y="2110891"/>
            <a:ext cx="1178798" cy="27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Cisco Unified Contact Center Enterprise and Hosted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BFC9705-6D99-D242-9FF3-5CF0D1269DF2}"/>
              </a:ext>
            </a:extLst>
          </p:cNvPr>
          <p:cNvSpPr/>
          <p:nvPr/>
        </p:nvSpPr>
        <p:spPr>
          <a:xfrm>
            <a:off x="5429154" y="2110891"/>
            <a:ext cx="1028699" cy="27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Cisco Unified Presence Server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A1A8A05-85E1-404B-950B-E53476EC2134}"/>
              </a:ext>
            </a:extLst>
          </p:cNvPr>
          <p:cNvSpPr/>
          <p:nvPr/>
        </p:nvSpPr>
        <p:spPr>
          <a:xfrm>
            <a:off x="1110160" y="3019311"/>
            <a:ext cx="963852" cy="27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UPC Unified Personal Communicator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F8C8FEB8-9414-654B-B510-FFC19D9142A3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881" b="11782"/>
          <a:stretch/>
        </p:blipFill>
        <p:spPr>
          <a:xfrm>
            <a:off x="1363462" y="1784796"/>
            <a:ext cx="457248" cy="352044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5F702488-21F2-A34F-A6FD-9B96E4FBC98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7" b="11738"/>
          <a:stretch/>
        </p:blipFill>
        <p:spPr>
          <a:xfrm>
            <a:off x="2261194" y="1784796"/>
            <a:ext cx="456891" cy="352044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D9C40C97-9801-5642-9509-0CC12418D913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67" b="11919"/>
          <a:stretch/>
        </p:blipFill>
        <p:spPr>
          <a:xfrm>
            <a:off x="3181202" y="1784796"/>
            <a:ext cx="352655" cy="352044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F6DD9339-EEEA-E943-B314-827C45357353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5" b="11820"/>
          <a:stretch/>
        </p:blipFill>
        <p:spPr>
          <a:xfrm>
            <a:off x="4011424" y="1784796"/>
            <a:ext cx="457377" cy="35204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3987D393-43FC-BF44-AD9B-21ECF0AA00B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" b="11845"/>
          <a:stretch/>
        </p:blipFill>
        <p:spPr>
          <a:xfrm>
            <a:off x="5715457" y="1784796"/>
            <a:ext cx="456093" cy="35204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D7321BF8-D8FD-B442-8A0B-1A54D5939126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8" b="11675"/>
          <a:stretch/>
        </p:blipFill>
        <p:spPr>
          <a:xfrm>
            <a:off x="6493237" y="1784796"/>
            <a:ext cx="456221" cy="35204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33EA3111-112A-3444-847C-42832DB2CF7D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6" b="7051"/>
          <a:stretch/>
        </p:blipFill>
        <p:spPr>
          <a:xfrm>
            <a:off x="8101583" y="1784796"/>
            <a:ext cx="480285" cy="352044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92416217-BA19-9D44-8282-2A7BC2C2DFCB}"/>
              </a:ext>
            </a:extLst>
          </p:cNvPr>
          <p:cNvSpPr/>
          <p:nvPr/>
        </p:nvSpPr>
        <p:spPr>
          <a:xfrm>
            <a:off x="4667369" y="2110891"/>
            <a:ext cx="1084895" cy="27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Communications</a:t>
            </a:r>
            <a:b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</a:br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Manager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AF4F897B-5C80-2D43-B391-557D07190884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95" b="4848"/>
          <a:stretch/>
        </p:blipFill>
        <p:spPr>
          <a:xfrm>
            <a:off x="524873" y="2703879"/>
            <a:ext cx="479073" cy="352044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9032D40F-CAC5-514B-8574-924C955500D0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5" b="11737"/>
          <a:stretch/>
        </p:blipFill>
        <p:spPr>
          <a:xfrm>
            <a:off x="3128940" y="2703879"/>
            <a:ext cx="457179" cy="352044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4D49ACC-6DED-EF4F-B064-142662C931BE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2" b="11790"/>
          <a:stretch/>
        </p:blipFill>
        <p:spPr>
          <a:xfrm>
            <a:off x="4981224" y="2703879"/>
            <a:ext cx="457185" cy="352044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0AC71698-609B-054F-A3F6-02F0BC175CA7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1" b="11725"/>
          <a:stretch/>
        </p:blipFill>
        <p:spPr>
          <a:xfrm>
            <a:off x="5715178" y="2703879"/>
            <a:ext cx="456650" cy="35204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FC3963E8-9CF6-3044-B354-804129C8580F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3" b="11796"/>
          <a:stretch/>
        </p:blipFill>
        <p:spPr>
          <a:xfrm>
            <a:off x="6492862" y="2703879"/>
            <a:ext cx="456971" cy="352044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BAE2E8A2-00D2-A14F-9490-3249797D1F3E}"/>
              </a:ext>
            </a:extLst>
          </p:cNvPr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" b="11542"/>
          <a:stretch/>
        </p:blipFill>
        <p:spPr>
          <a:xfrm>
            <a:off x="6541756" y="3460583"/>
            <a:ext cx="1008636" cy="352044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A0322C5B-86B8-7249-8292-B5519B6ED1F3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1" b="8778"/>
          <a:stretch/>
        </p:blipFill>
        <p:spPr>
          <a:xfrm>
            <a:off x="570698" y="3469836"/>
            <a:ext cx="330541" cy="35204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FC038CF-F6AB-5446-BB85-A2CED9AA6C0C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99" b="11841"/>
          <a:stretch/>
        </p:blipFill>
        <p:spPr>
          <a:xfrm>
            <a:off x="1387539" y="3469836"/>
            <a:ext cx="352213" cy="352044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1A529BAB-2A2E-B244-BCE8-03371D0F21C6}"/>
              </a:ext>
            </a:extLst>
          </p:cNvPr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867" b="11709"/>
          <a:stretch/>
        </p:blipFill>
        <p:spPr>
          <a:xfrm>
            <a:off x="2232734" y="3469836"/>
            <a:ext cx="456929" cy="352044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1FEFB04-14AF-5148-B9C6-872E138F4099}"/>
              </a:ext>
            </a:extLst>
          </p:cNvPr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8" b="11795"/>
          <a:stretch/>
        </p:blipFill>
        <p:spPr>
          <a:xfrm>
            <a:off x="3100524" y="3469836"/>
            <a:ext cx="457128" cy="352044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6DB625AB-027E-CD4A-9CD3-580153851052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0" b="11259"/>
          <a:stretch/>
        </p:blipFill>
        <p:spPr>
          <a:xfrm>
            <a:off x="6545283" y="4026467"/>
            <a:ext cx="1000956" cy="352044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01DD1D3-FCDE-1F40-8F93-290A5D88FE2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039" y="2711543"/>
            <a:ext cx="352044" cy="352044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3292134E-34DF-5043-A51D-092638D09699}"/>
              </a:ext>
            </a:extLst>
          </p:cNvPr>
          <p:cNvPicPr>
            <a:picLocks noChangeAspect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74" b="6150"/>
          <a:stretch/>
        </p:blipFill>
        <p:spPr>
          <a:xfrm>
            <a:off x="5552266" y="3469836"/>
            <a:ext cx="625766" cy="352044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7D42E34E-F6A7-D345-8110-1FBDA3D19470}"/>
              </a:ext>
            </a:extLst>
          </p:cNvPr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75" b="9494"/>
          <a:stretch/>
        </p:blipFill>
        <p:spPr>
          <a:xfrm>
            <a:off x="4944846" y="3469836"/>
            <a:ext cx="391889" cy="352044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25A056C9-E0DB-6B4D-806B-76BE5E83F4FE}"/>
              </a:ext>
            </a:extLst>
          </p:cNvPr>
          <p:cNvPicPr>
            <a:picLocks noChangeAspect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4" b="11536"/>
          <a:stretch/>
        </p:blipFill>
        <p:spPr>
          <a:xfrm>
            <a:off x="3978082" y="3465561"/>
            <a:ext cx="467178" cy="360595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2442AC14-8867-3D43-955A-8A7774557157}"/>
              </a:ext>
            </a:extLst>
          </p:cNvPr>
          <p:cNvPicPr>
            <a:picLocks noChangeAspect="1"/>
          </p:cNvPicPr>
          <p:nvPr/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4" b="3378"/>
          <a:stretch/>
        </p:blipFill>
        <p:spPr>
          <a:xfrm>
            <a:off x="7354007" y="2712895"/>
            <a:ext cx="352860" cy="352044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6C62A644-4E09-8E46-A543-93308F078ECD}"/>
              </a:ext>
            </a:extLst>
          </p:cNvPr>
          <p:cNvSpPr/>
          <p:nvPr/>
        </p:nvSpPr>
        <p:spPr>
          <a:xfrm>
            <a:off x="564276" y="3030174"/>
            <a:ext cx="400267" cy="27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Monitor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CiscoSansTT ExtraLight" panose="020B0503020201020303" pitchFamily="34" charset="0"/>
              </a:rPr>
              <a:t>(???)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4342CDAF-A273-A543-9EF8-E4B5ED8B3DDA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208593" y="829918"/>
            <a:ext cx="321310" cy="39116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F5CD7032-51BA-794D-984B-BABE6335E248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2265618" y="4209422"/>
            <a:ext cx="391160" cy="321310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201C53E9-B88D-F748-966A-0F39D9B95A11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417595" y="4243077"/>
            <a:ext cx="292100" cy="25400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8E90962C-87F8-1E4A-B1A0-12CE802FC04F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545639" y="4224027"/>
            <a:ext cx="3556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0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89" y="121556"/>
            <a:ext cx="8345488" cy="731837"/>
          </a:xfrm>
        </p:spPr>
        <p:txBody>
          <a:bodyPr/>
          <a:lstStyle/>
          <a:p>
            <a:r>
              <a:rPr lang="en-US" dirty="0"/>
              <a:t>Security, Clouds, and Connectors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224A0-7031-CC40-A237-A1B8F85B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031" y="2376392"/>
            <a:ext cx="254000" cy="25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EC0DA4-D350-8D47-A11A-545168600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328" y="2363111"/>
            <a:ext cx="546100" cy="35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71B888-FA85-8647-B61B-8B604F9FC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116" y="1080379"/>
            <a:ext cx="355600" cy="292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CD183-E2C5-E44C-A220-E30913AA49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277" b="10636"/>
          <a:stretch/>
        </p:blipFill>
        <p:spPr>
          <a:xfrm>
            <a:off x="4232020" y="1093613"/>
            <a:ext cx="328883" cy="254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5760BC-4774-9442-BBD7-1BEB4F341F2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217" b="10647"/>
          <a:stretch/>
        </p:blipFill>
        <p:spPr>
          <a:xfrm>
            <a:off x="5218567" y="1090177"/>
            <a:ext cx="324420" cy="2512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D4A0D-CC31-034E-954B-59A8E3FC12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031" y="2376392"/>
            <a:ext cx="254000" cy="254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AD3E5D-59A6-A647-ABB1-CFC2EEA3D6F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337" b="11586"/>
          <a:stretch/>
        </p:blipFill>
        <p:spPr>
          <a:xfrm>
            <a:off x="6151280" y="1144416"/>
            <a:ext cx="296893" cy="2277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8624433-9E28-0747-8AD1-FA61CDFA374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439" b="11274"/>
          <a:stretch/>
        </p:blipFill>
        <p:spPr>
          <a:xfrm>
            <a:off x="378524" y="1722763"/>
            <a:ext cx="359890" cy="2773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AA80852-A519-3847-93CB-1B0AD574A9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5371" y="1778702"/>
            <a:ext cx="330200" cy="139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816B548-FF30-1E4D-8B83-1BF29591A5C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5741" b="10179"/>
          <a:stretch/>
        </p:blipFill>
        <p:spPr>
          <a:xfrm>
            <a:off x="1268869" y="1703785"/>
            <a:ext cx="387758" cy="3035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B58A0B2-34BD-DC43-9FDC-38AB3E2F295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-1" r="5614" b="10965"/>
          <a:stretch/>
        </p:blipFill>
        <p:spPr>
          <a:xfrm>
            <a:off x="2209189" y="1056535"/>
            <a:ext cx="352189" cy="2728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316A374-8C03-AB4C-8FF4-1E6F321F16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32218" y="1761345"/>
            <a:ext cx="177800" cy="177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A8314E1-369E-F146-8BDA-03155BDF21E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7938" y="2353924"/>
            <a:ext cx="546100" cy="3556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D7ABDD7-42A6-0340-9FD8-8AC50A4D09A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8588" y="2353924"/>
            <a:ext cx="546100" cy="355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E68D77B-0943-F64E-8944-FCC0CB7507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40995" y="2379324"/>
            <a:ext cx="546100" cy="3556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F38B48A-2836-DD4A-B15C-7CB70FDACB7D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7948" b="9378"/>
          <a:stretch/>
        </p:blipFill>
        <p:spPr>
          <a:xfrm>
            <a:off x="5217251" y="1709997"/>
            <a:ext cx="368633" cy="32103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14277A9-FF44-094A-8E75-7629C2900681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" r="5584" b="10608"/>
          <a:stretch/>
        </p:blipFill>
        <p:spPr>
          <a:xfrm>
            <a:off x="2208279" y="1702451"/>
            <a:ext cx="393697" cy="30618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6F81508-E35B-BE49-B40E-1ACC836D324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r="5584" b="10870"/>
          <a:stretch/>
        </p:blipFill>
        <p:spPr>
          <a:xfrm>
            <a:off x="4241917" y="1763653"/>
            <a:ext cx="279596" cy="21681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A00076C-F338-034B-A0C2-AE0C947AE028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r="5384" b="11286"/>
          <a:stretch/>
        </p:blipFill>
        <p:spPr>
          <a:xfrm>
            <a:off x="330979" y="1056535"/>
            <a:ext cx="342200" cy="26356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D0CDF85-6E44-624D-9B5A-F39B92474B0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183509" y="2379324"/>
            <a:ext cx="546100" cy="3302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EDEA16D3-81F2-0A49-8673-98CC07346657}"/>
              </a:ext>
            </a:extLst>
          </p:cNvPr>
          <p:cNvGrpSpPr/>
          <p:nvPr/>
        </p:nvGrpSpPr>
        <p:grpSpPr>
          <a:xfrm>
            <a:off x="1307867" y="1061595"/>
            <a:ext cx="257507" cy="254452"/>
            <a:chOff x="3367998" y="503727"/>
            <a:chExt cx="364369" cy="360046"/>
          </a:xfrm>
        </p:grpSpPr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687DB6F1-CD9D-6C4D-B8E4-57AD69292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879" y="506607"/>
              <a:ext cx="357168" cy="354285"/>
            </a:xfrm>
            <a:custGeom>
              <a:avLst/>
              <a:gdLst>
                <a:gd name="T0" fmla="*/ 5 w 105"/>
                <a:gd name="T1" fmla="*/ 104 h 104"/>
                <a:gd name="T2" fmla="*/ 0 w 105"/>
                <a:gd name="T3" fmla="*/ 99 h 104"/>
                <a:gd name="T4" fmla="*/ 0 w 105"/>
                <a:gd name="T5" fmla="*/ 5 h 104"/>
                <a:gd name="T6" fmla="*/ 5 w 105"/>
                <a:gd name="T7" fmla="*/ 0 h 104"/>
                <a:gd name="T8" fmla="*/ 100 w 105"/>
                <a:gd name="T9" fmla="*/ 0 h 104"/>
                <a:gd name="T10" fmla="*/ 105 w 105"/>
                <a:gd name="T11" fmla="*/ 5 h 104"/>
                <a:gd name="T12" fmla="*/ 105 w 105"/>
                <a:gd name="T13" fmla="*/ 99 h 104"/>
                <a:gd name="T14" fmla="*/ 100 w 105"/>
                <a:gd name="T15" fmla="*/ 104 h 104"/>
                <a:gd name="T16" fmla="*/ 5 w 105"/>
                <a:gd name="T1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04">
                  <a:moveTo>
                    <a:pt x="5" y="104"/>
                  </a:moveTo>
                  <a:cubicBezTo>
                    <a:pt x="2" y="104"/>
                    <a:pt x="0" y="102"/>
                    <a:pt x="0" y="9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5" y="2"/>
                    <a:pt x="105" y="5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102"/>
                    <a:pt x="102" y="104"/>
                    <a:pt x="100" y="104"/>
                  </a:cubicBezTo>
                  <a:lnTo>
                    <a:pt x="5" y="10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E58E1E06-EEC6-644B-A774-0512040A55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7998" y="503727"/>
              <a:ext cx="364369" cy="360046"/>
            </a:xfrm>
            <a:custGeom>
              <a:avLst/>
              <a:gdLst>
                <a:gd name="T0" fmla="*/ 101 w 107"/>
                <a:gd name="T1" fmla="*/ 2 h 106"/>
                <a:gd name="T2" fmla="*/ 105 w 107"/>
                <a:gd name="T3" fmla="*/ 6 h 106"/>
                <a:gd name="T4" fmla="*/ 105 w 107"/>
                <a:gd name="T5" fmla="*/ 100 h 106"/>
                <a:gd name="T6" fmla="*/ 101 w 107"/>
                <a:gd name="T7" fmla="*/ 104 h 106"/>
                <a:gd name="T8" fmla="*/ 6 w 107"/>
                <a:gd name="T9" fmla="*/ 104 h 106"/>
                <a:gd name="T10" fmla="*/ 2 w 107"/>
                <a:gd name="T11" fmla="*/ 100 h 106"/>
                <a:gd name="T12" fmla="*/ 2 w 107"/>
                <a:gd name="T13" fmla="*/ 6 h 106"/>
                <a:gd name="T14" fmla="*/ 6 w 107"/>
                <a:gd name="T15" fmla="*/ 2 h 106"/>
                <a:gd name="T16" fmla="*/ 101 w 107"/>
                <a:gd name="T17" fmla="*/ 2 h 106"/>
                <a:gd name="T18" fmla="*/ 101 w 107"/>
                <a:gd name="T19" fmla="*/ 0 h 106"/>
                <a:gd name="T20" fmla="*/ 6 w 107"/>
                <a:gd name="T21" fmla="*/ 0 h 106"/>
                <a:gd name="T22" fmla="*/ 0 w 107"/>
                <a:gd name="T23" fmla="*/ 6 h 106"/>
                <a:gd name="T24" fmla="*/ 0 w 107"/>
                <a:gd name="T25" fmla="*/ 100 h 106"/>
                <a:gd name="T26" fmla="*/ 6 w 107"/>
                <a:gd name="T27" fmla="*/ 106 h 106"/>
                <a:gd name="T28" fmla="*/ 101 w 107"/>
                <a:gd name="T29" fmla="*/ 106 h 106"/>
                <a:gd name="T30" fmla="*/ 107 w 107"/>
                <a:gd name="T31" fmla="*/ 100 h 106"/>
                <a:gd name="T32" fmla="*/ 107 w 107"/>
                <a:gd name="T33" fmla="*/ 6 h 106"/>
                <a:gd name="T34" fmla="*/ 101 w 107"/>
                <a:gd name="T3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7" h="106">
                  <a:moveTo>
                    <a:pt x="101" y="2"/>
                  </a:moveTo>
                  <a:cubicBezTo>
                    <a:pt x="103" y="2"/>
                    <a:pt x="105" y="4"/>
                    <a:pt x="105" y="6"/>
                  </a:cubicBezTo>
                  <a:cubicBezTo>
                    <a:pt x="105" y="100"/>
                    <a:pt x="105" y="100"/>
                    <a:pt x="105" y="100"/>
                  </a:cubicBezTo>
                  <a:cubicBezTo>
                    <a:pt x="105" y="103"/>
                    <a:pt x="103" y="104"/>
                    <a:pt x="101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4" y="104"/>
                    <a:pt x="2" y="103"/>
                    <a:pt x="2" y="10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ubicBezTo>
                    <a:pt x="101" y="2"/>
                    <a:pt x="101" y="2"/>
                    <a:pt x="101" y="2"/>
                  </a:cubicBezTo>
                  <a:moveTo>
                    <a:pt x="10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4"/>
                    <a:pt x="3" y="106"/>
                    <a:pt x="6" y="106"/>
                  </a:cubicBezTo>
                  <a:cubicBezTo>
                    <a:pt x="101" y="106"/>
                    <a:pt x="101" y="106"/>
                    <a:pt x="101" y="106"/>
                  </a:cubicBezTo>
                  <a:cubicBezTo>
                    <a:pt x="104" y="106"/>
                    <a:pt x="107" y="104"/>
                    <a:pt x="107" y="100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2"/>
                    <a:pt x="104" y="0"/>
                    <a:pt x="101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C2F1EEAB-1A87-8842-91FF-379979A93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807" y="561334"/>
              <a:ext cx="230431" cy="240511"/>
            </a:xfrm>
            <a:custGeom>
              <a:avLst/>
              <a:gdLst>
                <a:gd name="T0" fmla="*/ 24 w 68"/>
                <a:gd name="T1" fmla="*/ 0 h 71"/>
                <a:gd name="T2" fmla="*/ 6 w 68"/>
                <a:gd name="T3" fmla="*/ 10 h 71"/>
                <a:gd name="T4" fmla="*/ 32 w 68"/>
                <a:gd name="T5" fmla="*/ 66 h 71"/>
                <a:gd name="T6" fmla="*/ 45 w 68"/>
                <a:gd name="T7" fmla="*/ 71 h 71"/>
                <a:gd name="T8" fmla="*/ 34 w 68"/>
                <a:gd name="T9" fmla="*/ 63 h 71"/>
                <a:gd name="T10" fmla="*/ 32 w 68"/>
                <a:gd name="T11" fmla="*/ 60 h 71"/>
                <a:gd name="T12" fmla="*/ 25 w 68"/>
                <a:gd name="T13" fmla="*/ 43 h 71"/>
                <a:gd name="T14" fmla="*/ 25 w 68"/>
                <a:gd name="T15" fmla="*/ 22 h 71"/>
                <a:gd name="T16" fmla="*/ 42 w 68"/>
                <a:gd name="T17" fmla="*/ 25 h 71"/>
                <a:gd name="T18" fmla="*/ 52 w 68"/>
                <a:gd name="T19" fmla="*/ 24 h 71"/>
                <a:gd name="T20" fmla="*/ 37 w 68"/>
                <a:gd name="T21" fmla="*/ 18 h 71"/>
                <a:gd name="T22" fmla="*/ 15 w 68"/>
                <a:gd name="T23" fmla="*/ 33 h 71"/>
                <a:gd name="T24" fmla="*/ 24 w 68"/>
                <a:gd name="T25" fmla="*/ 47 h 71"/>
                <a:gd name="T26" fmla="*/ 9 w 68"/>
                <a:gd name="T27" fmla="*/ 35 h 71"/>
                <a:gd name="T28" fmla="*/ 11 w 68"/>
                <a:gd name="T29" fmla="*/ 33 h 71"/>
                <a:gd name="T30" fmla="*/ 20 w 68"/>
                <a:gd name="T31" fmla="*/ 11 h 71"/>
                <a:gd name="T32" fmla="*/ 35 w 68"/>
                <a:gd name="T33" fmla="*/ 12 h 71"/>
                <a:gd name="T34" fmla="*/ 23 w 68"/>
                <a:gd name="T35" fmla="*/ 12 h 71"/>
                <a:gd name="T36" fmla="*/ 14 w 68"/>
                <a:gd name="T37" fmla="*/ 42 h 71"/>
                <a:gd name="T38" fmla="*/ 24 w 68"/>
                <a:gd name="T39" fmla="*/ 54 h 71"/>
                <a:gd name="T40" fmla="*/ 27 w 68"/>
                <a:gd name="T41" fmla="*/ 54 h 71"/>
                <a:gd name="T42" fmla="*/ 16 w 68"/>
                <a:gd name="T43" fmla="*/ 40 h 71"/>
                <a:gd name="T44" fmla="*/ 24 w 68"/>
                <a:gd name="T45" fmla="*/ 15 h 71"/>
                <a:gd name="T46" fmla="*/ 42 w 68"/>
                <a:gd name="T47" fmla="*/ 19 h 71"/>
                <a:gd name="T48" fmla="*/ 46 w 68"/>
                <a:gd name="T49" fmla="*/ 22 h 71"/>
                <a:gd name="T50" fmla="*/ 49 w 68"/>
                <a:gd name="T51" fmla="*/ 19 h 71"/>
                <a:gd name="T52" fmla="*/ 47 w 68"/>
                <a:gd name="T53" fmla="*/ 18 h 71"/>
                <a:gd name="T54" fmla="*/ 38 w 68"/>
                <a:gd name="T55" fmla="*/ 13 h 71"/>
                <a:gd name="T56" fmla="*/ 37 w 68"/>
                <a:gd name="T57" fmla="*/ 10 h 71"/>
                <a:gd name="T58" fmla="*/ 19 w 68"/>
                <a:gd name="T59" fmla="*/ 8 h 71"/>
                <a:gd name="T60" fmla="*/ 6 w 68"/>
                <a:gd name="T61" fmla="*/ 27 h 71"/>
                <a:gd name="T62" fmla="*/ 24 w 68"/>
                <a:gd name="T63" fmla="*/ 3 h 71"/>
                <a:gd name="T64" fmla="*/ 62 w 68"/>
                <a:gd name="T65" fmla="*/ 41 h 71"/>
                <a:gd name="T66" fmla="*/ 51 w 68"/>
                <a:gd name="T67" fmla="*/ 49 h 71"/>
                <a:gd name="T68" fmla="*/ 61 w 68"/>
                <a:gd name="T69" fmla="*/ 40 h 71"/>
                <a:gd name="T70" fmla="*/ 49 w 68"/>
                <a:gd name="T71" fmla="*/ 45 h 71"/>
                <a:gd name="T72" fmla="*/ 49 w 68"/>
                <a:gd name="T73" fmla="*/ 46 h 71"/>
                <a:gd name="T74" fmla="*/ 46 w 68"/>
                <a:gd name="T75" fmla="*/ 41 h 71"/>
                <a:gd name="T76" fmla="*/ 59 w 68"/>
                <a:gd name="T77" fmla="*/ 34 h 71"/>
                <a:gd name="T78" fmla="*/ 54 w 68"/>
                <a:gd name="T79" fmla="*/ 34 h 71"/>
                <a:gd name="T80" fmla="*/ 42 w 68"/>
                <a:gd name="T81" fmla="*/ 37 h 71"/>
                <a:gd name="T82" fmla="*/ 39 w 68"/>
                <a:gd name="T83" fmla="*/ 63 h 71"/>
                <a:gd name="T84" fmla="*/ 42 w 68"/>
                <a:gd name="T85" fmla="*/ 65 h 71"/>
                <a:gd name="T86" fmla="*/ 44 w 68"/>
                <a:gd name="T87" fmla="*/ 66 h 71"/>
                <a:gd name="T88" fmla="*/ 53 w 68"/>
                <a:gd name="T89" fmla="*/ 51 h 71"/>
                <a:gd name="T90" fmla="*/ 64 w 68"/>
                <a:gd name="T91" fmla="*/ 43 h 71"/>
                <a:gd name="T92" fmla="*/ 68 w 68"/>
                <a:gd name="T93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71">
                  <a:moveTo>
                    <a:pt x="68" y="45"/>
                  </a:moveTo>
                  <a:cubicBezTo>
                    <a:pt x="63" y="22"/>
                    <a:pt x="34" y="0"/>
                    <a:pt x="24" y="0"/>
                  </a:cubicBezTo>
                  <a:cubicBezTo>
                    <a:pt x="15" y="0"/>
                    <a:pt x="13" y="3"/>
                    <a:pt x="7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3" y="16"/>
                    <a:pt x="0" y="22"/>
                    <a:pt x="7" y="36"/>
                  </a:cubicBezTo>
                  <a:cubicBezTo>
                    <a:pt x="13" y="50"/>
                    <a:pt x="27" y="63"/>
                    <a:pt x="32" y="66"/>
                  </a:cubicBezTo>
                  <a:cubicBezTo>
                    <a:pt x="36" y="68"/>
                    <a:pt x="42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3" y="68"/>
                    <a:pt x="40" y="67"/>
                    <a:pt x="34" y="63"/>
                  </a:cubicBezTo>
                  <a:cubicBezTo>
                    <a:pt x="32" y="62"/>
                    <a:pt x="31" y="61"/>
                    <a:pt x="29" y="59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4" y="52"/>
                    <a:pt x="30" y="48"/>
                    <a:pt x="27" y="45"/>
                  </a:cubicBezTo>
                  <a:cubicBezTo>
                    <a:pt x="26" y="44"/>
                    <a:pt x="25" y="44"/>
                    <a:pt x="25" y="43"/>
                  </a:cubicBezTo>
                  <a:cubicBezTo>
                    <a:pt x="22" y="40"/>
                    <a:pt x="18" y="37"/>
                    <a:pt x="18" y="34"/>
                  </a:cubicBezTo>
                  <a:cubicBezTo>
                    <a:pt x="19" y="28"/>
                    <a:pt x="21" y="24"/>
                    <a:pt x="25" y="22"/>
                  </a:cubicBezTo>
                  <a:cubicBezTo>
                    <a:pt x="29" y="19"/>
                    <a:pt x="33" y="20"/>
                    <a:pt x="36" y="21"/>
                  </a:cubicBezTo>
                  <a:cubicBezTo>
                    <a:pt x="39" y="22"/>
                    <a:pt x="42" y="24"/>
                    <a:pt x="42" y="25"/>
                  </a:cubicBezTo>
                  <a:cubicBezTo>
                    <a:pt x="42" y="26"/>
                    <a:pt x="43" y="28"/>
                    <a:pt x="52" y="27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49" y="24"/>
                    <a:pt x="46" y="24"/>
                    <a:pt x="45" y="24"/>
                  </a:cubicBezTo>
                  <a:cubicBezTo>
                    <a:pt x="44" y="21"/>
                    <a:pt x="41" y="19"/>
                    <a:pt x="37" y="18"/>
                  </a:cubicBezTo>
                  <a:cubicBezTo>
                    <a:pt x="33" y="17"/>
                    <a:pt x="29" y="16"/>
                    <a:pt x="23" y="19"/>
                  </a:cubicBezTo>
                  <a:cubicBezTo>
                    <a:pt x="19" y="22"/>
                    <a:pt x="16" y="27"/>
                    <a:pt x="15" y="33"/>
                  </a:cubicBezTo>
                  <a:cubicBezTo>
                    <a:pt x="15" y="38"/>
                    <a:pt x="19" y="42"/>
                    <a:pt x="23" y="45"/>
                  </a:cubicBezTo>
                  <a:cubicBezTo>
                    <a:pt x="23" y="46"/>
                    <a:pt x="24" y="47"/>
                    <a:pt x="24" y="47"/>
                  </a:cubicBezTo>
                  <a:cubicBezTo>
                    <a:pt x="28" y="51"/>
                    <a:pt x="30" y="54"/>
                    <a:pt x="29" y="59"/>
                  </a:cubicBezTo>
                  <a:cubicBezTo>
                    <a:pt x="23" y="54"/>
                    <a:pt x="14" y="45"/>
                    <a:pt x="9" y="35"/>
                  </a:cubicBezTo>
                  <a:cubicBezTo>
                    <a:pt x="9" y="34"/>
                    <a:pt x="9" y="34"/>
                    <a:pt x="9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8" y="26"/>
                    <a:pt x="9" y="22"/>
                    <a:pt x="11" y="18"/>
                  </a:cubicBezTo>
                  <a:cubicBezTo>
                    <a:pt x="13" y="15"/>
                    <a:pt x="17" y="12"/>
                    <a:pt x="20" y="11"/>
                  </a:cubicBezTo>
                  <a:cubicBezTo>
                    <a:pt x="23" y="9"/>
                    <a:pt x="26" y="9"/>
                    <a:pt x="28" y="10"/>
                  </a:cubicBezTo>
                  <a:cubicBezTo>
                    <a:pt x="31" y="10"/>
                    <a:pt x="34" y="12"/>
                    <a:pt x="35" y="12"/>
                  </a:cubicBezTo>
                  <a:cubicBezTo>
                    <a:pt x="31" y="11"/>
                    <a:pt x="26" y="12"/>
                    <a:pt x="24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0" y="14"/>
                    <a:pt x="15" y="17"/>
                    <a:pt x="12" y="26"/>
                  </a:cubicBezTo>
                  <a:cubicBezTo>
                    <a:pt x="10" y="30"/>
                    <a:pt x="11" y="37"/>
                    <a:pt x="14" y="42"/>
                  </a:cubicBezTo>
                  <a:cubicBezTo>
                    <a:pt x="15" y="44"/>
                    <a:pt x="18" y="47"/>
                    <a:pt x="20" y="49"/>
                  </a:cubicBezTo>
                  <a:cubicBezTo>
                    <a:pt x="22" y="51"/>
                    <a:pt x="24" y="53"/>
                    <a:pt x="24" y="54"/>
                  </a:cubicBezTo>
                  <a:cubicBezTo>
                    <a:pt x="24" y="54"/>
                    <a:pt x="24" y="53"/>
                    <a:pt x="24" y="53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2"/>
                    <a:pt x="26" y="50"/>
                    <a:pt x="22" y="47"/>
                  </a:cubicBezTo>
                  <a:cubicBezTo>
                    <a:pt x="20" y="45"/>
                    <a:pt x="17" y="42"/>
                    <a:pt x="16" y="40"/>
                  </a:cubicBezTo>
                  <a:cubicBezTo>
                    <a:pt x="14" y="36"/>
                    <a:pt x="14" y="30"/>
                    <a:pt x="15" y="27"/>
                  </a:cubicBezTo>
                  <a:cubicBezTo>
                    <a:pt x="17" y="19"/>
                    <a:pt x="21" y="16"/>
                    <a:pt x="24" y="15"/>
                  </a:cubicBezTo>
                  <a:cubicBezTo>
                    <a:pt x="27" y="15"/>
                    <a:pt x="33" y="14"/>
                    <a:pt x="36" y="16"/>
                  </a:cubicBezTo>
                  <a:cubicBezTo>
                    <a:pt x="39" y="17"/>
                    <a:pt x="41" y="18"/>
                    <a:pt x="42" y="19"/>
                  </a:cubicBezTo>
                  <a:cubicBezTo>
                    <a:pt x="44" y="20"/>
                    <a:pt x="45" y="21"/>
                    <a:pt x="46" y="21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7" y="22"/>
                    <a:pt x="49" y="23"/>
                    <a:pt x="50" y="22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8"/>
                    <a:pt x="45" y="18"/>
                    <a:pt x="44" y="17"/>
                  </a:cubicBezTo>
                  <a:cubicBezTo>
                    <a:pt x="42" y="16"/>
                    <a:pt x="40" y="14"/>
                    <a:pt x="38" y="13"/>
                  </a:cubicBezTo>
                  <a:cubicBezTo>
                    <a:pt x="37" y="13"/>
                    <a:pt x="36" y="12"/>
                    <a:pt x="36" y="12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9"/>
                    <a:pt x="32" y="7"/>
                    <a:pt x="29" y="7"/>
                  </a:cubicBezTo>
                  <a:cubicBezTo>
                    <a:pt x="26" y="6"/>
                    <a:pt x="22" y="6"/>
                    <a:pt x="19" y="8"/>
                  </a:cubicBezTo>
                  <a:cubicBezTo>
                    <a:pt x="15" y="9"/>
                    <a:pt x="11" y="13"/>
                    <a:pt x="9" y="17"/>
                  </a:cubicBezTo>
                  <a:cubicBezTo>
                    <a:pt x="7" y="20"/>
                    <a:pt x="6" y="24"/>
                    <a:pt x="6" y="27"/>
                  </a:cubicBezTo>
                  <a:cubicBezTo>
                    <a:pt x="4" y="20"/>
                    <a:pt x="6" y="16"/>
                    <a:pt x="9" y="11"/>
                  </a:cubicBezTo>
                  <a:cubicBezTo>
                    <a:pt x="15" y="5"/>
                    <a:pt x="17" y="3"/>
                    <a:pt x="24" y="3"/>
                  </a:cubicBezTo>
                  <a:cubicBezTo>
                    <a:pt x="32" y="3"/>
                    <a:pt x="58" y="21"/>
                    <a:pt x="64" y="42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59" y="44"/>
                    <a:pt x="56" y="46"/>
                    <a:pt x="53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8"/>
                    <a:pt x="52" y="47"/>
                    <a:pt x="52" y="47"/>
                  </a:cubicBezTo>
                  <a:cubicBezTo>
                    <a:pt x="55" y="45"/>
                    <a:pt x="58" y="43"/>
                    <a:pt x="61" y="4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6" y="41"/>
                    <a:pt x="53" y="43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47"/>
                    <a:pt x="47" y="52"/>
                    <a:pt x="44" y="58"/>
                  </a:cubicBezTo>
                  <a:cubicBezTo>
                    <a:pt x="46" y="52"/>
                    <a:pt x="47" y="45"/>
                    <a:pt x="46" y="41"/>
                  </a:cubicBezTo>
                  <a:cubicBezTo>
                    <a:pt x="49" y="41"/>
                    <a:pt x="53" y="38"/>
                    <a:pt x="56" y="37"/>
                  </a:cubicBezTo>
                  <a:cubicBezTo>
                    <a:pt x="57" y="36"/>
                    <a:pt x="58" y="35"/>
                    <a:pt x="59" y="34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6" y="32"/>
                    <a:pt x="55" y="33"/>
                    <a:pt x="54" y="34"/>
                  </a:cubicBezTo>
                  <a:cubicBezTo>
                    <a:pt x="51" y="36"/>
                    <a:pt x="47" y="38"/>
                    <a:pt x="45" y="38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3"/>
                    <a:pt x="43" y="56"/>
                    <a:pt x="39" y="63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2" y="64"/>
                    <a:pt x="42" y="64"/>
                    <a:pt x="42" y="65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4"/>
                    <a:pt x="51" y="57"/>
                    <a:pt x="53" y="51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8" y="48"/>
                    <a:pt x="61" y="46"/>
                    <a:pt x="64" y="43"/>
                  </a:cubicBezTo>
                  <a:cubicBezTo>
                    <a:pt x="64" y="44"/>
                    <a:pt x="65" y="44"/>
                    <a:pt x="65" y="45"/>
                  </a:cubicBezTo>
                  <a:lnTo>
                    <a:pt x="68" y="45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B2FB3216-CA66-FD48-97F4-0922672DB5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7616" y="636224"/>
              <a:ext cx="80651" cy="142578"/>
            </a:xfrm>
            <a:custGeom>
              <a:avLst/>
              <a:gdLst>
                <a:gd name="T0" fmla="*/ 19 w 24"/>
                <a:gd name="T1" fmla="*/ 42 h 42"/>
                <a:gd name="T2" fmla="*/ 20 w 24"/>
                <a:gd name="T3" fmla="*/ 4 h 42"/>
                <a:gd name="T4" fmla="*/ 9 w 24"/>
                <a:gd name="T5" fmla="*/ 1 h 42"/>
                <a:gd name="T6" fmla="*/ 2 w 24"/>
                <a:gd name="T7" fmla="*/ 12 h 42"/>
                <a:gd name="T8" fmla="*/ 10 w 24"/>
                <a:gd name="T9" fmla="*/ 22 h 42"/>
                <a:gd name="T10" fmla="*/ 12 w 24"/>
                <a:gd name="T11" fmla="*/ 24 h 42"/>
                <a:gd name="T12" fmla="*/ 18 w 24"/>
                <a:gd name="T13" fmla="*/ 36 h 42"/>
                <a:gd name="T14" fmla="*/ 18 w 24"/>
                <a:gd name="T15" fmla="*/ 36 h 42"/>
                <a:gd name="T16" fmla="*/ 16 w 24"/>
                <a:gd name="T17" fmla="*/ 41 h 42"/>
                <a:gd name="T18" fmla="*/ 19 w 24"/>
                <a:gd name="T19" fmla="*/ 42 h 42"/>
                <a:gd name="T20" fmla="*/ 17 w 24"/>
                <a:gd name="T21" fmla="*/ 26 h 42"/>
                <a:gd name="T22" fmla="*/ 18 w 24"/>
                <a:gd name="T23" fmla="*/ 21 h 42"/>
                <a:gd name="T24" fmla="*/ 16 w 24"/>
                <a:gd name="T25" fmla="*/ 7 h 42"/>
                <a:gd name="T26" fmla="*/ 12 w 24"/>
                <a:gd name="T27" fmla="*/ 5 h 42"/>
                <a:gd name="T28" fmla="*/ 7 w 24"/>
                <a:gd name="T29" fmla="*/ 9 h 42"/>
                <a:gd name="T30" fmla="*/ 12 w 24"/>
                <a:gd name="T31" fmla="*/ 17 h 42"/>
                <a:gd name="T32" fmla="*/ 16 w 24"/>
                <a:gd name="T33" fmla="*/ 21 h 42"/>
                <a:gd name="T34" fmla="*/ 17 w 24"/>
                <a:gd name="T35" fmla="*/ 26 h 42"/>
                <a:gd name="T36" fmla="*/ 14 w 24"/>
                <a:gd name="T37" fmla="*/ 22 h 42"/>
                <a:gd name="T38" fmla="*/ 12 w 24"/>
                <a:gd name="T39" fmla="*/ 20 h 42"/>
                <a:gd name="T40" fmla="*/ 5 w 24"/>
                <a:gd name="T41" fmla="*/ 11 h 42"/>
                <a:gd name="T42" fmla="*/ 10 w 24"/>
                <a:gd name="T43" fmla="*/ 4 h 42"/>
                <a:gd name="T44" fmla="*/ 13 w 24"/>
                <a:gd name="T45" fmla="*/ 3 h 42"/>
                <a:gd name="T46" fmla="*/ 17 w 24"/>
                <a:gd name="T47" fmla="*/ 6 h 42"/>
                <a:gd name="T48" fmla="*/ 19 w 24"/>
                <a:gd name="T49" fmla="*/ 28 h 42"/>
                <a:gd name="T50" fmla="*/ 17 w 24"/>
                <a:gd name="T51" fmla="*/ 26 h 42"/>
                <a:gd name="T52" fmla="*/ 16 w 24"/>
                <a:gd name="T53" fmla="*/ 17 h 42"/>
                <a:gd name="T54" fmla="*/ 14 w 24"/>
                <a:gd name="T55" fmla="*/ 15 h 42"/>
                <a:gd name="T56" fmla="*/ 10 w 24"/>
                <a:gd name="T57" fmla="*/ 10 h 42"/>
                <a:gd name="T58" fmla="*/ 12 w 24"/>
                <a:gd name="T59" fmla="*/ 8 h 42"/>
                <a:gd name="T60" fmla="*/ 14 w 24"/>
                <a:gd name="T61" fmla="*/ 9 h 42"/>
                <a:gd name="T62" fmla="*/ 16 w 24"/>
                <a:gd name="T63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42">
                  <a:moveTo>
                    <a:pt x="19" y="42"/>
                  </a:moveTo>
                  <a:cubicBezTo>
                    <a:pt x="24" y="26"/>
                    <a:pt x="22" y="8"/>
                    <a:pt x="20" y="4"/>
                  </a:cubicBezTo>
                  <a:cubicBezTo>
                    <a:pt x="18" y="0"/>
                    <a:pt x="12" y="0"/>
                    <a:pt x="9" y="1"/>
                  </a:cubicBezTo>
                  <a:cubicBezTo>
                    <a:pt x="5" y="2"/>
                    <a:pt x="0" y="8"/>
                    <a:pt x="2" y="12"/>
                  </a:cubicBezTo>
                  <a:cubicBezTo>
                    <a:pt x="3" y="15"/>
                    <a:pt x="6" y="19"/>
                    <a:pt x="10" y="22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6"/>
                    <a:pt x="19" y="31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7"/>
                    <a:pt x="17" y="39"/>
                    <a:pt x="16" y="41"/>
                  </a:cubicBezTo>
                  <a:lnTo>
                    <a:pt x="19" y="42"/>
                  </a:lnTo>
                  <a:close/>
                  <a:moveTo>
                    <a:pt x="17" y="26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0" y="14"/>
                    <a:pt x="18" y="8"/>
                    <a:pt x="16" y="7"/>
                  </a:cubicBezTo>
                  <a:cubicBezTo>
                    <a:pt x="15" y="5"/>
                    <a:pt x="13" y="5"/>
                    <a:pt x="12" y="5"/>
                  </a:cubicBezTo>
                  <a:cubicBezTo>
                    <a:pt x="10" y="5"/>
                    <a:pt x="8" y="7"/>
                    <a:pt x="7" y="9"/>
                  </a:cubicBezTo>
                  <a:cubicBezTo>
                    <a:pt x="6" y="12"/>
                    <a:pt x="9" y="15"/>
                    <a:pt x="12" y="17"/>
                  </a:cubicBezTo>
                  <a:cubicBezTo>
                    <a:pt x="13" y="19"/>
                    <a:pt x="15" y="20"/>
                    <a:pt x="16" y="21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4"/>
                    <a:pt x="15" y="23"/>
                    <a:pt x="14" y="22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0" y="18"/>
                    <a:pt x="5" y="13"/>
                    <a:pt x="5" y="11"/>
                  </a:cubicBezTo>
                  <a:cubicBezTo>
                    <a:pt x="4" y="9"/>
                    <a:pt x="8" y="5"/>
                    <a:pt x="10" y="4"/>
                  </a:cubicBezTo>
                  <a:cubicBezTo>
                    <a:pt x="11" y="3"/>
                    <a:pt x="12" y="3"/>
                    <a:pt x="13" y="3"/>
                  </a:cubicBezTo>
                  <a:cubicBezTo>
                    <a:pt x="14" y="3"/>
                    <a:pt x="17" y="4"/>
                    <a:pt x="17" y="6"/>
                  </a:cubicBezTo>
                  <a:cubicBezTo>
                    <a:pt x="18" y="8"/>
                    <a:pt x="20" y="17"/>
                    <a:pt x="19" y="28"/>
                  </a:cubicBezTo>
                  <a:cubicBezTo>
                    <a:pt x="18" y="27"/>
                    <a:pt x="18" y="27"/>
                    <a:pt x="17" y="26"/>
                  </a:cubicBezTo>
                  <a:moveTo>
                    <a:pt x="16" y="17"/>
                  </a:moveTo>
                  <a:cubicBezTo>
                    <a:pt x="15" y="16"/>
                    <a:pt x="15" y="15"/>
                    <a:pt x="14" y="15"/>
                  </a:cubicBezTo>
                  <a:cubicBezTo>
                    <a:pt x="12" y="13"/>
                    <a:pt x="10" y="11"/>
                    <a:pt x="10" y="10"/>
                  </a:cubicBezTo>
                  <a:cubicBezTo>
                    <a:pt x="10" y="9"/>
                    <a:pt x="11" y="8"/>
                    <a:pt x="12" y="8"/>
                  </a:cubicBezTo>
                  <a:cubicBezTo>
                    <a:pt x="13" y="8"/>
                    <a:pt x="14" y="8"/>
                    <a:pt x="14" y="9"/>
                  </a:cubicBezTo>
                  <a:cubicBezTo>
                    <a:pt x="15" y="10"/>
                    <a:pt x="16" y="12"/>
                    <a:pt x="16" y="17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DA130599-BEE7-7F40-B200-638F5EE09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066" y="656387"/>
              <a:ext cx="54727" cy="12962"/>
            </a:xfrm>
            <a:custGeom>
              <a:avLst/>
              <a:gdLst>
                <a:gd name="T0" fmla="*/ 9 w 16"/>
                <a:gd name="T1" fmla="*/ 4 h 4"/>
                <a:gd name="T2" fmla="*/ 16 w 16"/>
                <a:gd name="T3" fmla="*/ 2 h 4"/>
                <a:gd name="T4" fmla="*/ 14 w 16"/>
                <a:gd name="T5" fmla="*/ 0 h 4"/>
                <a:gd name="T6" fmla="*/ 2 w 16"/>
                <a:gd name="T7" fmla="*/ 0 h 4"/>
                <a:gd name="T8" fmla="*/ 0 w 16"/>
                <a:gd name="T9" fmla="*/ 2 h 4"/>
                <a:gd name="T10" fmla="*/ 7 w 16"/>
                <a:gd name="T11" fmla="*/ 4 h 4"/>
                <a:gd name="T12" fmla="*/ 9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9" y="4"/>
                  </a:moveTo>
                  <a:cubicBezTo>
                    <a:pt x="11" y="4"/>
                    <a:pt x="15" y="3"/>
                    <a:pt x="16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1"/>
                    <a:pt x="4" y="2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4"/>
                    <a:pt x="5" y="4"/>
                    <a:pt x="7" y="4"/>
                  </a:cubicBezTo>
                  <a:cubicBezTo>
                    <a:pt x="8" y="4"/>
                    <a:pt x="9" y="4"/>
                    <a:pt x="9" y="4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112CE15-E5A5-A042-87E0-C3B8BF234FB2}"/>
              </a:ext>
            </a:extLst>
          </p:cNvPr>
          <p:cNvGrpSpPr/>
          <p:nvPr/>
        </p:nvGrpSpPr>
        <p:grpSpPr>
          <a:xfrm>
            <a:off x="6125446" y="2348406"/>
            <a:ext cx="365366" cy="262640"/>
            <a:chOff x="3146428" y="2084310"/>
            <a:chExt cx="365366" cy="262640"/>
          </a:xfrm>
        </p:grpSpPr>
        <p:sp>
          <p:nvSpPr>
            <p:cNvPr id="56" name="Freeform 59">
              <a:extLst>
                <a:ext uri="{FF2B5EF4-FFF2-40B4-BE49-F238E27FC236}">
                  <a16:creationId xmlns:a16="http://schemas.microsoft.com/office/drawing/2014/main" id="{8C9A3B7D-E181-4F41-A09B-39C7FC319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85" y="2088546"/>
              <a:ext cx="270053" cy="183213"/>
            </a:xfrm>
            <a:custGeom>
              <a:avLst/>
              <a:gdLst>
                <a:gd name="T0" fmla="*/ 104 w 108"/>
                <a:gd name="T1" fmla="*/ 0 h 73"/>
                <a:gd name="T2" fmla="*/ 4 w 108"/>
                <a:gd name="T3" fmla="*/ 0 h 73"/>
                <a:gd name="T4" fmla="*/ 0 w 108"/>
                <a:gd name="T5" fmla="*/ 5 h 73"/>
                <a:gd name="T6" fmla="*/ 0 w 108"/>
                <a:gd name="T7" fmla="*/ 7 h 73"/>
                <a:gd name="T8" fmla="*/ 0 w 108"/>
                <a:gd name="T9" fmla="*/ 69 h 73"/>
                <a:gd name="T10" fmla="*/ 4 w 108"/>
                <a:gd name="T11" fmla="*/ 73 h 73"/>
                <a:gd name="T12" fmla="*/ 6 w 108"/>
                <a:gd name="T13" fmla="*/ 73 h 73"/>
                <a:gd name="T14" fmla="*/ 102 w 108"/>
                <a:gd name="T15" fmla="*/ 73 h 73"/>
                <a:gd name="T16" fmla="*/ 104 w 108"/>
                <a:gd name="T17" fmla="*/ 73 h 73"/>
                <a:gd name="T18" fmla="*/ 108 w 108"/>
                <a:gd name="T19" fmla="*/ 69 h 73"/>
                <a:gd name="T20" fmla="*/ 108 w 108"/>
                <a:gd name="T21" fmla="*/ 7 h 73"/>
                <a:gd name="T22" fmla="*/ 108 w 108"/>
                <a:gd name="T23" fmla="*/ 5 h 73"/>
                <a:gd name="T24" fmla="*/ 104 w 108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73">
                  <a:moveTo>
                    <a:pt x="10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1"/>
                    <a:pt x="2" y="73"/>
                    <a:pt x="4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6" y="73"/>
                    <a:pt x="108" y="71"/>
                    <a:pt x="108" y="69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2"/>
                    <a:pt x="106" y="0"/>
                    <a:pt x="104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0">
              <a:extLst>
                <a:ext uri="{FF2B5EF4-FFF2-40B4-BE49-F238E27FC236}">
                  <a16:creationId xmlns:a16="http://schemas.microsoft.com/office/drawing/2014/main" id="{1BC2F5B0-6902-D849-A4FB-ED34A9BBB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1723" y="2275995"/>
              <a:ext cx="354776" cy="65660"/>
            </a:xfrm>
            <a:custGeom>
              <a:avLst/>
              <a:gdLst>
                <a:gd name="T0" fmla="*/ 125 w 142"/>
                <a:gd name="T1" fmla="*/ 1 h 26"/>
                <a:gd name="T2" fmla="*/ 122 w 142"/>
                <a:gd name="T3" fmla="*/ 0 h 26"/>
                <a:gd name="T4" fmla="*/ 20 w 142"/>
                <a:gd name="T5" fmla="*/ 0 h 26"/>
                <a:gd name="T6" fmla="*/ 17 w 142"/>
                <a:gd name="T7" fmla="*/ 1 h 26"/>
                <a:gd name="T8" fmla="*/ 0 w 142"/>
                <a:gd name="T9" fmla="*/ 18 h 26"/>
                <a:gd name="T10" fmla="*/ 0 w 142"/>
                <a:gd name="T11" fmla="*/ 21 h 26"/>
                <a:gd name="T12" fmla="*/ 4 w 142"/>
                <a:gd name="T13" fmla="*/ 26 h 26"/>
                <a:gd name="T14" fmla="*/ 138 w 142"/>
                <a:gd name="T15" fmla="*/ 26 h 26"/>
                <a:gd name="T16" fmla="*/ 142 w 142"/>
                <a:gd name="T17" fmla="*/ 21 h 26"/>
                <a:gd name="T18" fmla="*/ 142 w 142"/>
                <a:gd name="T19" fmla="*/ 18 h 26"/>
                <a:gd name="T20" fmla="*/ 125 w 142"/>
                <a:gd name="T2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26">
                  <a:moveTo>
                    <a:pt x="125" y="1"/>
                  </a:moveTo>
                  <a:cubicBezTo>
                    <a:pt x="124" y="1"/>
                    <a:pt x="123" y="0"/>
                    <a:pt x="12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7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6"/>
                    <a:pt x="4" y="26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42" y="26"/>
                    <a:pt x="142" y="21"/>
                    <a:pt x="142" y="21"/>
                  </a:cubicBezTo>
                  <a:cubicBezTo>
                    <a:pt x="142" y="18"/>
                    <a:pt x="142" y="18"/>
                    <a:pt x="142" y="18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1">
              <a:extLst>
                <a:ext uri="{FF2B5EF4-FFF2-40B4-BE49-F238E27FC236}">
                  <a16:creationId xmlns:a16="http://schemas.microsoft.com/office/drawing/2014/main" id="{9C00513E-8D05-A04E-ACA0-D3A3C44ED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511" y="2303530"/>
              <a:ext cx="110139" cy="12708"/>
            </a:xfrm>
            <a:custGeom>
              <a:avLst/>
              <a:gdLst>
                <a:gd name="T0" fmla="*/ 8 w 104"/>
                <a:gd name="T1" fmla="*/ 0 h 12"/>
                <a:gd name="T2" fmla="*/ 97 w 104"/>
                <a:gd name="T3" fmla="*/ 0 h 12"/>
                <a:gd name="T4" fmla="*/ 104 w 104"/>
                <a:gd name="T5" fmla="*/ 12 h 12"/>
                <a:gd name="T6" fmla="*/ 0 w 104"/>
                <a:gd name="T7" fmla="*/ 12 h 12"/>
                <a:gd name="T8" fmla="*/ 8 w 10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2">
                  <a:moveTo>
                    <a:pt x="8" y="0"/>
                  </a:moveTo>
                  <a:lnTo>
                    <a:pt x="97" y="0"/>
                  </a:lnTo>
                  <a:lnTo>
                    <a:pt x="104" y="12"/>
                  </a:lnTo>
                  <a:lnTo>
                    <a:pt x="0" y="1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2">
              <a:extLst>
                <a:ext uri="{FF2B5EF4-FFF2-40B4-BE49-F238E27FC236}">
                  <a16:creationId xmlns:a16="http://schemas.microsoft.com/office/drawing/2014/main" id="{A0F5AF43-FBFE-5141-AFF7-33D2D5895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223" y="2321533"/>
              <a:ext cx="49774" cy="7413"/>
            </a:xfrm>
            <a:custGeom>
              <a:avLst/>
              <a:gdLst>
                <a:gd name="T0" fmla="*/ 20 w 20"/>
                <a:gd name="T1" fmla="*/ 2 h 3"/>
                <a:gd name="T2" fmla="*/ 19 w 20"/>
                <a:gd name="T3" fmla="*/ 3 h 3"/>
                <a:gd name="T4" fmla="*/ 1 w 20"/>
                <a:gd name="T5" fmla="*/ 3 h 3"/>
                <a:gd name="T6" fmla="*/ 0 w 20"/>
                <a:gd name="T7" fmla="*/ 2 h 3"/>
                <a:gd name="T8" fmla="*/ 0 w 20"/>
                <a:gd name="T9" fmla="*/ 0 h 3"/>
                <a:gd name="T10" fmla="*/ 20 w 20"/>
                <a:gd name="T11" fmla="*/ 0 h 3"/>
                <a:gd name="T12" fmla="*/ 20 w 20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">
                  <a:moveTo>
                    <a:pt x="20" y="2"/>
                  </a:moveTo>
                  <a:cubicBezTo>
                    <a:pt x="20" y="3"/>
                    <a:pt x="19" y="3"/>
                    <a:pt x="19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3">
              <a:extLst>
                <a:ext uri="{FF2B5EF4-FFF2-40B4-BE49-F238E27FC236}">
                  <a16:creationId xmlns:a16="http://schemas.microsoft.com/office/drawing/2014/main" id="{B6EFDC04-E56E-AE45-9380-5DF4B21EA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85" y="2088546"/>
              <a:ext cx="270053" cy="183213"/>
            </a:xfrm>
            <a:custGeom>
              <a:avLst/>
              <a:gdLst>
                <a:gd name="T0" fmla="*/ 104 w 108"/>
                <a:gd name="T1" fmla="*/ 0 h 73"/>
                <a:gd name="T2" fmla="*/ 4 w 108"/>
                <a:gd name="T3" fmla="*/ 0 h 73"/>
                <a:gd name="T4" fmla="*/ 0 w 108"/>
                <a:gd name="T5" fmla="*/ 5 h 73"/>
                <a:gd name="T6" fmla="*/ 0 w 108"/>
                <a:gd name="T7" fmla="*/ 7 h 73"/>
                <a:gd name="T8" fmla="*/ 0 w 108"/>
                <a:gd name="T9" fmla="*/ 69 h 73"/>
                <a:gd name="T10" fmla="*/ 4 w 108"/>
                <a:gd name="T11" fmla="*/ 73 h 73"/>
                <a:gd name="T12" fmla="*/ 6 w 108"/>
                <a:gd name="T13" fmla="*/ 73 h 73"/>
                <a:gd name="T14" fmla="*/ 102 w 108"/>
                <a:gd name="T15" fmla="*/ 73 h 73"/>
                <a:gd name="T16" fmla="*/ 104 w 108"/>
                <a:gd name="T17" fmla="*/ 73 h 73"/>
                <a:gd name="T18" fmla="*/ 108 w 108"/>
                <a:gd name="T19" fmla="*/ 69 h 73"/>
                <a:gd name="T20" fmla="*/ 108 w 108"/>
                <a:gd name="T21" fmla="*/ 7 h 73"/>
                <a:gd name="T22" fmla="*/ 108 w 108"/>
                <a:gd name="T23" fmla="*/ 5 h 73"/>
                <a:gd name="T24" fmla="*/ 104 w 108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73">
                  <a:moveTo>
                    <a:pt x="10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1"/>
                    <a:pt x="2" y="73"/>
                    <a:pt x="4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6" y="73"/>
                    <a:pt x="108" y="71"/>
                    <a:pt x="108" y="69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2"/>
                    <a:pt x="106" y="0"/>
                    <a:pt x="10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4">
              <a:extLst>
                <a:ext uri="{FF2B5EF4-FFF2-40B4-BE49-F238E27FC236}">
                  <a16:creationId xmlns:a16="http://schemas.microsoft.com/office/drawing/2014/main" id="{56E51F73-2070-6E4C-9DD3-274CDD311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1723" y="2275995"/>
              <a:ext cx="354776" cy="65660"/>
            </a:xfrm>
            <a:custGeom>
              <a:avLst/>
              <a:gdLst>
                <a:gd name="T0" fmla="*/ 125 w 142"/>
                <a:gd name="T1" fmla="*/ 1 h 26"/>
                <a:gd name="T2" fmla="*/ 122 w 142"/>
                <a:gd name="T3" fmla="*/ 0 h 26"/>
                <a:gd name="T4" fmla="*/ 20 w 142"/>
                <a:gd name="T5" fmla="*/ 0 h 26"/>
                <a:gd name="T6" fmla="*/ 17 w 142"/>
                <a:gd name="T7" fmla="*/ 1 h 26"/>
                <a:gd name="T8" fmla="*/ 0 w 142"/>
                <a:gd name="T9" fmla="*/ 18 h 26"/>
                <a:gd name="T10" fmla="*/ 0 w 142"/>
                <a:gd name="T11" fmla="*/ 21 h 26"/>
                <a:gd name="T12" fmla="*/ 4 w 142"/>
                <a:gd name="T13" fmla="*/ 26 h 26"/>
                <a:gd name="T14" fmla="*/ 138 w 142"/>
                <a:gd name="T15" fmla="*/ 26 h 26"/>
                <a:gd name="T16" fmla="*/ 142 w 142"/>
                <a:gd name="T17" fmla="*/ 21 h 26"/>
                <a:gd name="T18" fmla="*/ 142 w 142"/>
                <a:gd name="T19" fmla="*/ 18 h 26"/>
                <a:gd name="T20" fmla="*/ 125 w 142"/>
                <a:gd name="T2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26">
                  <a:moveTo>
                    <a:pt x="125" y="1"/>
                  </a:moveTo>
                  <a:cubicBezTo>
                    <a:pt x="124" y="1"/>
                    <a:pt x="123" y="0"/>
                    <a:pt x="12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7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6"/>
                    <a:pt x="4" y="26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42" y="26"/>
                    <a:pt x="142" y="21"/>
                    <a:pt x="142" y="21"/>
                  </a:cubicBezTo>
                  <a:cubicBezTo>
                    <a:pt x="142" y="18"/>
                    <a:pt x="142" y="18"/>
                    <a:pt x="142" y="18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5">
              <a:extLst>
                <a:ext uri="{FF2B5EF4-FFF2-40B4-BE49-F238E27FC236}">
                  <a16:creationId xmlns:a16="http://schemas.microsoft.com/office/drawing/2014/main" id="{CA1E05E6-85F5-F849-9DD5-F1B29067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511" y="2303530"/>
              <a:ext cx="110139" cy="12708"/>
            </a:xfrm>
            <a:custGeom>
              <a:avLst/>
              <a:gdLst>
                <a:gd name="T0" fmla="*/ 8 w 104"/>
                <a:gd name="T1" fmla="*/ 0 h 12"/>
                <a:gd name="T2" fmla="*/ 97 w 104"/>
                <a:gd name="T3" fmla="*/ 0 h 12"/>
                <a:gd name="T4" fmla="*/ 104 w 104"/>
                <a:gd name="T5" fmla="*/ 12 h 12"/>
                <a:gd name="T6" fmla="*/ 0 w 104"/>
                <a:gd name="T7" fmla="*/ 12 h 12"/>
                <a:gd name="T8" fmla="*/ 8 w 10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2">
                  <a:moveTo>
                    <a:pt x="8" y="0"/>
                  </a:moveTo>
                  <a:lnTo>
                    <a:pt x="97" y="0"/>
                  </a:lnTo>
                  <a:lnTo>
                    <a:pt x="104" y="12"/>
                  </a:lnTo>
                  <a:lnTo>
                    <a:pt x="0" y="1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6">
              <a:extLst>
                <a:ext uri="{FF2B5EF4-FFF2-40B4-BE49-F238E27FC236}">
                  <a16:creationId xmlns:a16="http://schemas.microsoft.com/office/drawing/2014/main" id="{00881424-E980-684F-839B-9DA212939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223" y="2321533"/>
              <a:ext cx="49774" cy="7413"/>
            </a:xfrm>
            <a:custGeom>
              <a:avLst/>
              <a:gdLst>
                <a:gd name="T0" fmla="*/ 20 w 20"/>
                <a:gd name="T1" fmla="*/ 2 h 3"/>
                <a:gd name="T2" fmla="*/ 19 w 20"/>
                <a:gd name="T3" fmla="*/ 3 h 3"/>
                <a:gd name="T4" fmla="*/ 1 w 20"/>
                <a:gd name="T5" fmla="*/ 3 h 3"/>
                <a:gd name="T6" fmla="*/ 0 w 20"/>
                <a:gd name="T7" fmla="*/ 2 h 3"/>
                <a:gd name="T8" fmla="*/ 0 w 20"/>
                <a:gd name="T9" fmla="*/ 0 h 3"/>
                <a:gd name="T10" fmla="*/ 20 w 20"/>
                <a:gd name="T11" fmla="*/ 0 h 3"/>
                <a:gd name="T12" fmla="*/ 20 w 20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">
                  <a:moveTo>
                    <a:pt x="20" y="2"/>
                  </a:moveTo>
                  <a:cubicBezTo>
                    <a:pt x="20" y="3"/>
                    <a:pt x="19" y="3"/>
                    <a:pt x="19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2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7">
              <a:extLst>
                <a:ext uri="{FF2B5EF4-FFF2-40B4-BE49-F238E27FC236}">
                  <a16:creationId xmlns:a16="http://schemas.microsoft.com/office/drawing/2014/main" id="{46F932F8-A150-094B-9C20-177582D3C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8789" y="2084310"/>
              <a:ext cx="280644" cy="191685"/>
            </a:xfrm>
            <a:custGeom>
              <a:avLst/>
              <a:gdLst>
                <a:gd name="T0" fmla="*/ 106 w 112"/>
                <a:gd name="T1" fmla="*/ 2 h 77"/>
                <a:gd name="T2" fmla="*/ 110 w 112"/>
                <a:gd name="T3" fmla="*/ 7 h 77"/>
                <a:gd name="T4" fmla="*/ 110 w 112"/>
                <a:gd name="T5" fmla="*/ 9 h 77"/>
                <a:gd name="T6" fmla="*/ 110 w 112"/>
                <a:gd name="T7" fmla="*/ 71 h 77"/>
                <a:gd name="T8" fmla="*/ 106 w 112"/>
                <a:gd name="T9" fmla="*/ 75 h 77"/>
                <a:gd name="T10" fmla="*/ 104 w 112"/>
                <a:gd name="T11" fmla="*/ 75 h 77"/>
                <a:gd name="T12" fmla="*/ 8 w 112"/>
                <a:gd name="T13" fmla="*/ 75 h 77"/>
                <a:gd name="T14" fmla="*/ 6 w 112"/>
                <a:gd name="T15" fmla="*/ 75 h 77"/>
                <a:gd name="T16" fmla="*/ 2 w 112"/>
                <a:gd name="T17" fmla="*/ 71 h 77"/>
                <a:gd name="T18" fmla="*/ 2 w 112"/>
                <a:gd name="T19" fmla="*/ 9 h 77"/>
                <a:gd name="T20" fmla="*/ 2 w 112"/>
                <a:gd name="T21" fmla="*/ 7 h 77"/>
                <a:gd name="T22" fmla="*/ 6 w 112"/>
                <a:gd name="T23" fmla="*/ 2 h 77"/>
                <a:gd name="T24" fmla="*/ 106 w 112"/>
                <a:gd name="T25" fmla="*/ 2 h 77"/>
                <a:gd name="T26" fmla="*/ 106 w 112"/>
                <a:gd name="T27" fmla="*/ 0 h 77"/>
                <a:gd name="T28" fmla="*/ 6 w 112"/>
                <a:gd name="T29" fmla="*/ 0 h 77"/>
                <a:gd name="T30" fmla="*/ 0 w 112"/>
                <a:gd name="T31" fmla="*/ 7 h 77"/>
                <a:gd name="T32" fmla="*/ 0 w 112"/>
                <a:gd name="T33" fmla="*/ 9 h 77"/>
                <a:gd name="T34" fmla="*/ 0 w 112"/>
                <a:gd name="T35" fmla="*/ 71 h 77"/>
                <a:gd name="T36" fmla="*/ 6 w 112"/>
                <a:gd name="T37" fmla="*/ 77 h 77"/>
                <a:gd name="T38" fmla="*/ 8 w 112"/>
                <a:gd name="T39" fmla="*/ 77 h 77"/>
                <a:gd name="T40" fmla="*/ 104 w 112"/>
                <a:gd name="T41" fmla="*/ 77 h 77"/>
                <a:gd name="T42" fmla="*/ 106 w 112"/>
                <a:gd name="T43" fmla="*/ 77 h 77"/>
                <a:gd name="T44" fmla="*/ 112 w 112"/>
                <a:gd name="T45" fmla="*/ 71 h 77"/>
                <a:gd name="T46" fmla="*/ 112 w 112"/>
                <a:gd name="T47" fmla="*/ 9 h 77"/>
                <a:gd name="T48" fmla="*/ 112 w 112"/>
                <a:gd name="T49" fmla="*/ 7 h 77"/>
                <a:gd name="T50" fmla="*/ 106 w 112"/>
                <a:gd name="T5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2" h="77">
                  <a:moveTo>
                    <a:pt x="106" y="2"/>
                  </a:moveTo>
                  <a:cubicBezTo>
                    <a:pt x="108" y="2"/>
                    <a:pt x="110" y="4"/>
                    <a:pt x="110" y="7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0" y="73"/>
                    <a:pt x="108" y="75"/>
                    <a:pt x="106" y="75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4" y="75"/>
                    <a:pt x="2" y="73"/>
                    <a:pt x="2" y="7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ubicBezTo>
                    <a:pt x="106" y="2"/>
                    <a:pt x="106" y="2"/>
                    <a:pt x="106" y="2"/>
                  </a:cubicBezTo>
                  <a:moveTo>
                    <a:pt x="10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3" y="77"/>
                    <a:pt x="6" y="77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104" y="77"/>
                    <a:pt x="104" y="77"/>
                    <a:pt x="104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9" y="77"/>
                    <a:pt x="112" y="74"/>
                    <a:pt x="112" y="71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2" y="3"/>
                    <a:pt x="109" y="0"/>
                    <a:pt x="106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8">
              <a:extLst>
                <a:ext uri="{FF2B5EF4-FFF2-40B4-BE49-F238E27FC236}">
                  <a16:creationId xmlns:a16="http://schemas.microsoft.com/office/drawing/2014/main" id="{2F06C452-7B53-984F-AA46-B5D4FDA004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6428" y="2271759"/>
              <a:ext cx="365366" cy="75191"/>
            </a:xfrm>
            <a:custGeom>
              <a:avLst/>
              <a:gdLst>
                <a:gd name="T0" fmla="*/ 124 w 146"/>
                <a:gd name="T1" fmla="*/ 2 h 30"/>
                <a:gd name="T2" fmla="*/ 127 w 146"/>
                <a:gd name="T3" fmla="*/ 3 h 30"/>
                <a:gd name="T4" fmla="*/ 144 w 146"/>
                <a:gd name="T5" fmla="*/ 20 h 30"/>
                <a:gd name="T6" fmla="*/ 144 w 146"/>
                <a:gd name="T7" fmla="*/ 23 h 30"/>
                <a:gd name="T8" fmla="*/ 140 w 146"/>
                <a:gd name="T9" fmla="*/ 28 h 30"/>
                <a:gd name="T10" fmla="*/ 6 w 146"/>
                <a:gd name="T11" fmla="*/ 28 h 30"/>
                <a:gd name="T12" fmla="*/ 2 w 146"/>
                <a:gd name="T13" fmla="*/ 23 h 30"/>
                <a:gd name="T14" fmla="*/ 2 w 146"/>
                <a:gd name="T15" fmla="*/ 20 h 30"/>
                <a:gd name="T16" fmla="*/ 19 w 146"/>
                <a:gd name="T17" fmla="*/ 3 h 30"/>
                <a:gd name="T18" fmla="*/ 22 w 146"/>
                <a:gd name="T19" fmla="*/ 2 h 30"/>
                <a:gd name="T20" fmla="*/ 124 w 146"/>
                <a:gd name="T21" fmla="*/ 2 h 30"/>
                <a:gd name="T22" fmla="*/ 124 w 146"/>
                <a:gd name="T23" fmla="*/ 0 h 30"/>
                <a:gd name="T24" fmla="*/ 22 w 146"/>
                <a:gd name="T25" fmla="*/ 0 h 30"/>
                <a:gd name="T26" fmla="*/ 17 w 146"/>
                <a:gd name="T27" fmla="*/ 2 h 30"/>
                <a:gd name="T28" fmla="*/ 0 w 146"/>
                <a:gd name="T29" fmla="*/ 19 h 30"/>
                <a:gd name="T30" fmla="*/ 0 w 146"/>
                <a:gd name="T31" fmla="*/ 19 h 30"/>
                <a:gd name="T32" fmla="*/ 0 w 146"/>
                <a:gd name="T33" fmla="*/ 20 h 30"/>
                <a:gd name="T34" fmla="*/ 0 w 146"/>
                <a:gd name="T35" fmla="*/ 23 h 30"/>
                <a:gd name="T36" fmla="*/ 6 w 146"/>
                <a:gd name="T37" fmla="*/ 30 h 30"/>
                <a:gd name="T38" fmla="*/ 140 w 146"/>
                <a:gd name="T39" fmla="*/ 30 h 30"/>
                <a:gd name="T40" fmla="*/ 146 w 146"/>
                <a:gd name="T41" fmla="*/ 23 h 30"/>
                <a:gd name="T42" fmla="*/ 146 w 146"/>
                <a:gd name="T43" fmla="*/ 20 h 30"/>
                <a:gd name="T44" fmla="*/ 146 w 146"/>
                <a:gd name="T45" fmla="*/ 19 h 30"/>
                <a:gd name="T46" fmla="*/ 146 w 146"/>
                <a:gd name="T47" fmla="*/ 19 h 30"/>
                <a:gd name="T48" fmla="*/ 129 w 146"/>
                <a:gd name="T49" fmla="*/ 2 h 30"/>
                <a:gd name="T50" fmla="*/ 124 w 146"/>
                <a:gd name="T5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30">
                  <a:moveTo>
                    <a:pt x="124" y="2"/>
                  </a:moveTo>
                  <a:cubicBezTo>
                    <a:pt x="125" y="2"/>
                    <a:pt x="126" y="3"/>
                    <a:pt x="127" y="3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44" y="23"/>
                    <a:pt x="144" y="28"/>
                    <a:pt x="140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2" y="28"/>
                    <a:pt x="2" y="23"/>
                    <a:pt x="2" y="23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1" y="2"/>
                    <a:pt x="22" y="2"/>
                  </a:cubicBezTo>
                  <a:cubicBezTo>
                    <a:pt x="124" y="2"/>
                    <a:pt x="124" y="2"/>
                    <a:pt x="124" y="2"/>
                  </a:cubicBezTo>
                  <a:moveTo>
                    <a:pt x="124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19" y="1"/>
                    <a:pt x="17" y="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6"/>
                    <a:pt x="1" y="30"/>
                    <a:pt x="6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5" y="30"/>
                    <a:pt x="146" y="26"/>
                    <a:pt x="146" y="23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7" y="1"/>
                    <a:pt x="125" y="0"/>
                    <a:pt x="124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9">
              <a:extLst>
                <a:ext uri="{FF2B5EF4-FFF2-40B4-BE49-F238E27FC236}">
                  <a16:creationId xmlns:a16="http://schemas.microsoft.com/office/drawing/2014/main" id="{45C43602-85E4-3948-A2BF-45AA49E7E5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6098" y="2299294"/>
              <a:ext cx="124966" cy="22240"/>
            </a:xfrm>
            <a:custGeom>
              <a:avLst/>
              <a:gdLst>
                <a:gd name="T0" fmla="*/ 104 w 118"/>
                <a:gd name="T1" fmla="*/ 4 h 21"/>
                <a:gd name="T2" fmla="*/ 111 w 118"/>
                <a:gd name="T3" fmla="*/ 16 h 21"/>
                <a:gd name="T4" fmla="*/ 7 w 118"/>
                <a:gd name="T5" fmla="*/ 16 h 21"/>
                <a:gd name="T6" fmla="*/ 15 w 118"/>
                <a:gd name="T7" fmla="*/ 4 h 21"/>
                <a:gd name="T8" fmla="*/ 104 w 118"/>
                <a:gd name="T9" fmla="*/ 4 h 21"/>
                <a:gd name="T10" fmla="*/ 107 w 118"/>
                <a:gd name="T11" fmla="*/ 0 h 21"/>
                <a:gd name="T12" fmla="*/ 104 w 118"/>
                <a:gd name="T13" fmla="*/ 0 h 21"/>
                <a:gd name="T14" fmla="*/ 15 w 118"/>
                <a:gd name="T15" fmla="*/ 0 h 21"/>
                <a:gd name="T16" fmla="*/ 12 w 118"/>
                <a:gd name="T17" fmla="*/ 0 h 21"/>
                <a:gd name="T18" fmla="*/ 12 w 118"/>
                <a:gd name="T19" fmla="*/ 2 h 21"/>
                <a:gd name="T20" fmla="*/ 5 w 118"/>
                <a:gd name="T21" fmla="*/ 14 h 21"/>
                <a:gd name="T22" fmla="*/ 0 w 118"/>
                <a:gd name="T23" fmla="*/ 21 h 21"/>
                <a:gd name="T24" fmla="*/ 7 w 118"/>
                <a:gd name="T25" fmla="*/ 21 h 21"/>
                <a:gd name="T26" fmla="*/ 111 w 118"/>
                <a:gd name="T27" fmla="*/ 21 h 21"/>
                <a:gd name="T28" fmla="*/ 118 w 118"/>
                <a:gd name="T29" fmla="*/ 21 h 21"/>
                <a:gd name="T30" fmla="*/ 114 w 118"/>
                <a:gd name="T31" fmla="*/ 14 h 21"/>
                <a:gd name="T32" fmla="*/ 107 w 118"/>
                <a:gd name="T33" fmla="*/ 2 h 21"/>
                <a:gd name="T34" fmla="*/ 107 w 118"/>
                <a:gd name="T3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21">
                  <a:moveTo>
                    <a:pt x="104" y="4"/>
                  </a:moveTo>
                  <a:lnTo>
                    <a:pt x="111" y="16"/>
                  </a:lnTo>
                  <a:lnTo>
                    <a:pt x="7" y="16"/>
                  </a:lnTo>
                  <a:lnTo>
                    <a:pt x="15" y="4"/>
                  </a:lnTo>
                  <a:lnTo>
                    <a:pt x="104" y="4"/>
                  </a:lnTo>
                  <a:close/>
                  <a:moveTo>
                    <a:pt x="107" y="0"/>
                  </a:moveTo>
                  <a:lnTo>
                    <a:pt x="104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5" y="14"/>
                  </a:lnTo>
                  <a:lnTo>
                    <a:pt x="0" y="21"/>
                  </a:lnTo>
                  <a:lnTo>
                    <a:pt x="7" y="21"/>
                  </a:lnTo>
                  <a:lnTo>
                    <a:pt x="111" y="21"/>
                  </a:lnTo>
                  <a:lnTo>
                    <a:pt x="118" y="21"/>
                  </a:lnTo>
                  <a:lnTo>
                    <a:pt x="114" y="14"/>
                  </a:lnTo>
                  <a:lnTo>
                    <a:pt x="107" y="2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0">
              <a:extLst>
                <a:ext uri="{FF2B5EF4-FFF2-40B4-BE49-F238E27FC236}">
                  <a16:creationId xmlns:a16="http://schemas.microsoft.com/office/drawing/2014/main" id="{43F765FD-B274-884C-9DC0-2247452EB4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8928" y="2316239"/>
              <a:ext cx="60365" cy="18003"/>
            </a:xfrm>
            <a:custGeom>
              <a:avLst/>
              <a:gdLst>
                <a:gd name="T0" fmla="*/ 22 w 24"/>
                <a:gd name="T1" fmla="*/ 2 h 7"/>
                <a:gd name="T2" fmla="*/ 22 w 24"/>
                <a:gd name="T3" fmla="*/ 4 h 7"/>
                <a:gd name="T4" fmla="*/ 21 w 24"/>
                <a:gd name="T5" fmla="*/ 5 h 7"/>
                <a:gd name="T6" fmla="*/ 3 w 24"/>
                <a:gd name="T7" fmla="*/ 5 h 7"/>
                <a:gd name="T8" fmla="*/ 2 w 24"/>
                <a:gd name="T9" fmla="*/ 4 h 7"/>
                <a:gd name="T10" fmla="*/ 2 w 24"/>
                <a:gd name="T11" fmla="*/ 2 h 7"/>
                <a:gd name="T12" fmla="*/ 22 w 24"/>
                <a:gd name="T13" fmla="*/ 2 h 7"/>
                <a:gd name="T14" fmla="*/ 24 w 24"/>
                <a:gd name="T15" fmla="*/ 0 h 7"/>
                <a:gd name="T16" fmla="*/ 22 w 24"/>
                <a:gd name="T17" fmla="*/ 0 h 7"/>
                <a:gd name="T18" fmla="*/ 2 w 24"/>
                <a:gd name="T19" fmla="*/ 0 h 7"/>
                <a:gd name="T20" fmla="*/ 0 w 24"/>
                <a:gd name="T21" fmla="*/ 0 h 7"/>
                <a:gd name="T22" fmla="*/ 0 w 24"/>
                <a:gd name="T23" fmla="*/ 2 h 7"/>
                <a:gd name="T24" fmla="*/ 0 w 24"/>
                <a:gd name="T25" fmla="*/ 4 h 7"/>
                <a:gd name="T26" fmla="*/ 3 w 24"/>
                <a:gd name="T27" fmla="*/ 7 h 7"/>
                <a:gd name="T28" fmla="*/ 21 w 24"/>
                <a:gd name="T29" fmla="*/ 7 h 7"/>
                <a:gd name="T30" fmla="*/ 24 w 24"/>
                <a:gd name="T31" fmla="*/ 4 h 7"/>
                <a:gd name="T32" fmla="*/ 24 w 24"/>
                <a:gd name="T33" fmla="*/ 2 h 7"/>
                <a:gd name="T34" fmla="*/ 24 w 24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7">
                  <a:moveTo>
                    <a:pt x="22" y="2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5"/>
                    <a:pt x="21" y="5"/>
                    <a:pt x="21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2" y="2"/>
                    <a:pt x="22" y="2"/>
                    <a:pt x="22" y="2"/>
                  </a:cubicBezTo>
                  <a:moveTo>
                    <a:pt x="24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7"/>
                    <a:pt x="3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4" y="6"/>
                    <a:pt x="24" y="4"/>
                  </a:cubicBezTo>
                  <a:cubicBezTo>
                    <a:pt x="24" y="2"/>
                    <a:pt x="24" y="2"/>
                    <a:pt x="24" y="2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71">
              <a:extLst>
                <a:ext uri="{FF2B5EF4-FFF2-40B4-BE49-F238E27FC236}">
                  <a16:creationId xmlns:a16="http://schemas.microsoft.com/office/drawing/2014/main" id="{3EB81235-9777-E84A-B0E0-AD8377D25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910" y="2106551"/>
              <a:ext cx="240401" cy="150383"/>
            </a:xfrm>
            <a:prstGeom prst="rect">
              <a:avLst/>
            </a:pr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2">
              <a:extLst>
                <a:ext uri="{FF2B5EF4-FFF2-40B4-BE49-F238E27FC236}">
                  <a16:creationId xmlns:a16="http://schemas.microsoft.com/office/drawing/2014/main" id="{7F1E9888-D127-F141-A858-2D0279C28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397" y="2134085"/>
              <a:ext cx="79428" cy="95313"/>
            </a:xfrm>
            <a:custGeom>
              <a:avLst/>
              <a:gdLst>
                <a:gd name="T0" fmla="*/ 8 w 32"/>
                <a:gd name="T1" fmla="*/ 17 h 38"/>
                <a:gd name="T2" fmla="*/ 8 w 32"/>
                <a:gd name="T3" fmla="*/ 10 h 38"/>
                <a:gd name="T4" fmla="*/ 16 w 32"/>
                <a:gd name="T5" fmla="*/ 2 h 38"/>
                <a:gd name="T6" fmla="*/ 24 w 32"/>
                <a:gd name="T7" fmla="*/ 10 h 38"/>
                <a:gd name="T8" fmla="*/ 24 w 32"/>
                <a:gd name="T9" fmla="*/ 17 h 38"/>
                <a:gd name="T10" fmla="*/ 26 w 32"/>
                <a:gd name="T11" fmla="*/ 17 h 38"/>
                <a:gd name="T12" fmla="*/ 26 w 32"/>
                <a:gd name="T13" fmla="*/ 10 h 38"/>
                <a:gd name="T14" fmla="*/ 16 w 32"/>
                <a:gd name="T15" fmla="*/ 0 h 38"/>
                <a:gd name="T16" fmla="*/ 6 w 32"/>
                <a:gd name="T17" fmla="*/ 10 h 38"/>
                <a:gd name="T18" fmla="*/ 6 w 32"/>
                <a:gd name="T19" fmla="*/ 17 h 38"/>
                <a:gd name="T20" fmla="*/ 0 w 32"/>
                <a:gd name="T21" fmla="*/ 17 h 38"/>
                <a:gd name="T22" fmla="*/ 0 w 32"/>
                <a:gd name="T23" fmla="*/ 38 h 38"/>
                <a:gd name="T24" fmla="*/ 32 w 32"/>
                <a:gd name="T25" fmla="*/ 38 h 38"/>
                <a:gd name="T26" fmla="*/ 32 w 32"/>
                <a:gd name="T27" fmla="*/ 17 h 38"/>
                <a:gd name="T28" fmla="*/ 8 w 32"/>
                <a:gd name="T2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8">
                  <a:moveTo>
                    <a:pt x="8" y="17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6"/>
                    <a:pt x="12" y="2"/>
                    <a:pt x="16" y="2"/>
                  </a:cubicBezTo>
                  <a:cubicBezTo>
                    <a:pt x="20" y="2"/>
                    <a:pt x="24" y="6"/>
                    <a:pt x="24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5"/>
                    <a:pt x="21" y="0"/>
                    <a:pt x="16" y="0"/>
                  </a:cubicBezTo>
                  <a:cubicBezTo>
                    <a:pt x="11" y="0"/>
                    <a:pt x="6" y="5"/>
                    <a:pt x="6" y="10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17"/>
                    <a:pt x="32" y="17"/>
                    <a:pt x="32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3">
              <a:extLst>
                <a:ext uri="{FF2B5EF4-FFF2-40B4-BE49-F238E27FC236}">
                  <a16:creationId xmlns:a16="http://schemas.microsoft.com/office/drawing/2014/main" id="{D6CFDD05-D0BF-D640-BCB5-86F6D902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345" y="2194450"/>
              <a:ext cx="9532" cy="22240"/>
            </a:xfrm>
            <a:custGeom>
              <a:avLst/>
              <a:gdLst>
                <a:gd name="T0" fmla="*/ 4 w 4"/>
                <a:gd name="T1" fmla="*/ 2 h 9"/>
                <a:gd name="T2" fmla="*/ 2 w 4"/>
                <a:gd name="T3" fmla="*/ 0 h 9"/>
                <a:gd name="T4" fmla="*/ 0 w 4"/>
                <a:gd name="T5" fmla="*/ 2 h 9"/>
                <a:gd name="T6" fmla="*/ 1 w 4"/>
                <a:gd name="T7" fmla="*/ 4 h 9"/>
                <a:gd name="T8" fmla="*/ 1 w 4"/>
                <a:gd name="T9" fmla="*/ 9 h 9"/>
                <a:gd name="T10" fmla="*/ 3 w 4"/>
                <a:gd name="T11" fmla="*/ 9 h 9"/>
                <a:gd name="T12" fmla="*/ 3 w 4"/>
                <a:gd name="T13" fmla="*/ 4 h 9"/>
                <a:gd name="T14" fmla="*/ 4 w 4"/>
                <a:gd name="T1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9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3"/>
                    <a:pt x="4" y="2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A5DEE6A-02BF-234D-88D1-D547C7B6A023}"/>
              </a:ext>
            </a:extLst>
          </p:cNvPr>
          <p:cNvGrpSpPr/>
          <p:nvPr/>
        </p:nvGrpSpPr>
        <p:grpSpPr>
          <a:xfrm>
            <a:off x="3268024" y="1760158"/>
            <a:ext cx="284163" cy="233363"/>
            <a:chOff x="230642" y="194583"/>
            <a:chExt cx="284163" cy="233363"/>
          </a:xfrm>
        </p:grpSpPr>
        <p:sp>
          <p:nvSpPr>
            <p:cNvPr id="72" name="Freeform 214">
              <a:extLst>
                <a:ext uri="{FF2B5EF4-FFF2-40B4-BE49-F238E27FC236}">
                  <a16:creationId xmlns:a16="http://schemas.microsoft.com/office/drawing/2014/main" id="{138176D2-4576-934B-8B2B-E9A848AE40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643" y="194583"/>
              <a:ext cx="249238" cy="233363"/>
            </a:xfrm>
            <a:custGeom>
              <a:avLst/>
              <a:gdLst>
                <a:gd name="T0" fmla="*/ 100 w 179"/>
                <a:gd name="T1" fmla="*/ 11 h 147"/>
                <a:gd name="T2" fmla="*/ 102 w 179"/>
                <a:gd name="T3" fmla="*/ 147 h 147"/>
                <a:gd name="T4" fmla="*/ 143 w 179"/>
                <a:gd name="T5" fmla="*/ 147 h 147"/>
                <a:gd name="T6" fmla="*/ 128 w 179"/>
                <a:gd name="T7" fmla="*/ 104 h 147"/>
                <a:gd name="T8" fmla="*/ 136 w 179"/>
                <a:gd name="T9" fmla="*/ 102 h 147"/>
                <a:gd name="T10" fmla="*/ 151 w 179"/>
                <a:gd name="T11" fmla="*/ 147 h 147"/>
                <a:gd name="T12" fmla="*/ 179 w 179"/>
                <a:gd name="T13" fmla="*/ 147 h 147"/>
                <a:gd name="T14" fmla="*/ 179 w 179"/>
                <a:gd name="T15" fmla="*/ 68 h 147"/>
                <a:gd name="T16" fmla="*/ 113 w 179"/>
                <a:gd name="T17" fmla="*/ 68 h 147"/>
                <a:gd name="T18" fmla="*/ 113 w 179"/>
                <a:gd name="T19" fmla="*/ 60 h 147"/>
                <a:gd name="T20" fmla="*/ 179 w 179"/>
                <a:gd name="T21" fmla="*/ 60 h 147"/>
                <a:gd name="T22" fmla="*/ 179 w 179"/>
                <a:gd name="T23" fmla="*/ 26 h 147"/>
                <a:gd name="T24" fmla="*/ 100 w 179"/>
                <a:gd name="T25" fmla="*/ 11 h 147"/>
                <a:gd name="T26" fmla="*/ 51 w 179"/>
                <a:gd name="T27" fmla="*/ 0 h 147"/>
                <a:gd name="T28" fmla="*/ 0 w 179"/>
                <a:gd name="T29" fmla="*/ 0 h 147"/>
                <a:gd name="T30" fmla="*/ 0 w 179"/>
                <a:gd name="T31" fmla="*/ 79 h 147"/>
                <a:gd name="T32" fmla="*/ 47 w 179"/>
                <a:gd name="T33" fmla="*/ 94 h 147"/>
                <a:gd name="T34" fmla="*/ 45 w 179"/>
                <a:gd name="T35" fmla="*/ 102 h 147"/>
                <a:gd name="T36" fmla="*/ 0 w 179"/>
                <a:gd name="T37" fmla="*/ 89 h 147"/>
                <a:gd name="T38" fmla="*/ 0 w 179"/>
                <a:gd name="T39" fmla="*/ 147 h 147"/>
                <a:gd name="T40" fmla="*/ 94 w 179"/>
                <a:gd name="T41" fmla="*/ 147 h 147"/>
                <a:gd name="T42" fmla="*/ 92 w 179"/>
                <a:gd name="T43" fmla="*/ 9 h 147"/>
                <a:gd name="T44" fmla="*/ 51 w 179"/>
                <a:gd name="T45" fmla="*/ 0 h 147"/>
                <a:gd name="T46" fmla="*/ 179 w 179"/>
                <a:gd name="T47" fmla="*/ 0 h 147"/>
                <a:gd name="T48" fmla="*/ 100 w 179"/>
                <a:gd name="T49" fmla="*/ 0 h 147"/>
                <a:gd name="T50" fmla="*/ 100 w 179"/>
                <a:gd name="T51" fmla="*/ 0 h 147"/>
                <a:gd name="T52" fmla="*/ 179 w 179"/>
                <a:gd name="T53" fmla="*/ 17 h 147"/>
                <a:gd name="T54" fmla="*/ 179 w 179"/>
                <a:gd name="T55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9" h="147">
                  <a:moveTo>
                    <a:pt x="100" y="11"/>
                  </a:moveTo>
                  <a:lnTo>
                    <a:pt x="102" y="147"/>
                  </a:lnTo>
                  <a:lnTo>
                    <a:pt x="143" y="147"/>
                  </a:lnTo>
                  <a:lnTo>
                    <a:pt x="128" y="104"/>
                  </a:lnTo>
                  <a:lnTo>
                    <a:pt x="136" y="102"/>
                  </a:lnTo>
                  <a:lnTo>
                    <a:pt x="151" y="147"/>
                  </a:lnTo>
                  <a:lnTo>
                    <a:pt x="179" y="147"/>
                  </a:lnTo>
                  <a:lnTo>
                    <a:pt x="179" y="68"/>
                  </a:lnTo>
                  <a:lnTo>
                    <a:pt x="113" y="68"/>
                  </a:lnTo>
                  <a:lnTo>
                    <a:pt x="113" y="60"/>
                  </a:lnTo>
                  <a:lnTo>
                    <a:pt x="179" y="60"/>
                  </a:lnTo>
                  <a:lnTo>
                    <a:pt x="179" y="26"/>
                  </a:lnTo>
                  <a:lnTo>
                    <a:pt x="100" y="11"/>
                  </a:lnTo>
                  <a:close/>
                  <a:moveTo>
                    <a:pt x="51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47" y="94"/>
                  </a:lnTo>
                  <a:lnTo>
                    <a:pt x="45" y="102"/>
                  </a:lnTo>
                  <a:lnTo>
                    <a:pt x="0" y="89"/>
                  </a:lnTo>
                  <a:lnTo>
                    <a:pt x="0" y="147"/>
                  </a:lnTo>
                  <a:lnTo>
                    <a:pt x="94" y="147"/>
                  </a:lnTo>
                  <a:lnTo>
                    <a:pt x="92" y="9"/>
                  </a:lnTo>
                  <a:lnTo>
                    <a:pt x="51" y="0"/>
                  </a:lnTo>
                  <a:close/>
                  <a:moveTo>
                    <a:pt x="179" y="0"/>
                  </a:moveTo>
                  <a:lnTo>
                    <a:pt x="100" y="0"/>
                  </a:lnTo>
                  <a:lnTo>
                    <a:pt x="100" y="0"/>
                  </a:lnTo>
                  <a:lnTo>
                    <a:pt x="179" y="17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15">
              <a:extLst>
                <a:ext uri="{FF2B5EF4-FFF2-40B4-BE49-F238E27FC236}">
                  <a16:creationId xmlns:a16="http://schemas.microsoft.com/office/drawing/2014/main" id="{A5C4915B-961D-4E4F-B953-47AC566CE2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642" y="194583"/>
              <a:ext cx="284163" cy="233363"/>
            </a:xfrm>
            <a:custGeom>
              <a:avLst/>
              <a:gdLst>
                <a:gd name="T0" fmla="*/ 100 w 179"/>
                <a:gd name="T1" fmla="*/ 11 h 147"/>
                <a:gd name="T2" fmla="*/ 102 w 179"/>
                <a:gd name="T3" fmla="*/ 147 h 147"/>
                <a:gd name="T4" fmla="*/ 143 w 179"/>
                <a:gd name="T5" fmla="*/ 147 h 147"/>
                <a:gd name="T6" fmla="*/ 128 w 179"/>
                <a:gd name="T7" fmla="*/ 104 h 147"/>
                <a:gd name="T8" fmla="*/ 136 w 179"/>
                <a:gd name="T9" fmla="*/ 102 h 147"/>
                <a:gd name="T10" fmla="*/ 151 w 179"/>
                <a:gd name="T11" fmla="*/ 147 h 147"/>
                <a:gd name="T12" fmla="*/ 179 w 179"/>
                <a:gd name="T13" fmla="*/ 147 h 147"/>
                <a:gd name="T14" fmla="*/ 179 w 179"/>
                <a:gd name="T15" fmla="*/ 68 h 147"/>
                <a:gd name="T16" fmla="*/ 113 w 179"/>
                <a:gd name="T17" fmla="*/ 68 h 147"/>
                <a:gd name="T18" fmla="*/ 113 w 179"/>
                <a:gd name="T19" fmla="*/ 60 h 147"/>
                <a:gd name="T20" fmla="*/ 179 w 179"/>
                <a:gd name="T21" fmla="*/ 60 h 147"/>
                <a:gd name="T22" fmla="*/ 179 w 179"/>
                <a:gd name="T23" fmla="*/ 26 h 147"/>
                <a:gd name="T24" fmla="*/ 100 w 179"/>
                <a:gd name="T25" fmla="*/ 11 h 147"/>
                <a:gd name="T26" fmla="*/ 51 w 179"/>
                <a:gd name="T27" fmla="*/ 0 h 147"/>
                <a:gd name="T28" fmla="*/ 0 w 179"/>
                <a:gd name="T29" fmla="*/ 0 h 147"/>
                <a:gd name="T30" fmla="*/ 0 w 179"/>
                <a:gd name="T31" fmla="*/ 79 h 147"/>
                <a:gd name="T32" fmla="*/ 47 w 179"/>
                <a:gd name="T33" fmla="*/ 94 h 147"/>
                <a:gd name="T34" fmla="*/ 45 w 179"/>
                <a:gd name="T35" fmla="*/ 102 h 147"/>
                <a:gd name="T36" fmla="*/ 0 w 179"/>
                <a:gd name="T37" fmla="*/ 89 h 147"/>
                <a:gd name="T38" fmla="*/ 0 w 179"/>
                <a:gd name="T39" fmla="*/ 147 h 147"/>
                <a:gd name="T40" fmla="*/ 94 w 179"/>
                <a:gd name="T41" fmla="*/ 147 h 147"/>
                <a:gd name="T42" fmla="*/ 92 w 179"/>
                <a:gd name="T43" fmla="*/ 9 h 147"/>
                <a:gd name="T44" fmla="*/ 51 w 179"/>
                <a:gd name="T45" fmla="*/ 0 h 147"/>
                <a:gd name="T46" fmla="*/ 179 w 179"/>
                <a:gd name="T47" fmla="*/ 0 h 147"/>
                <a:gd name="T48" fmla="*/ 100 w 179"/>
                <a:gd name="T49" fmla="*/ 0 h 147"/>
                <a:gd name="T50" fmla="*/ 100 w 179"/>
                <a:gd name="T51" fmla="*/ 0 h 147"/>
                <a:gd name="T52" fmla="*/ 179 w 179"/>
                <a:gd name="T53" fmla="*/ 17 h 147"/>
                <a:gd name="T54" fmla="*/ 179 w 179"/>
                <a:gd name="T55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9" h="147">
                  <a:moveTo>
                    <a:pt x="100" y="11"/>
                  </a:moveTo>
                  <a:lnTo>
                    <a:pt x="102" y="147"/>
                  </a:lnTo>
                  <a:lnTo>
                    <a:pt x="143" y="147"/>
                  </a:lnTo>
                  <a:lnTo>
                    <a:pt x="128" y="104"/>
                  </a:lnTo>
                  <a:lnTo>
                    <a:pt x="136" y="102"/>
                  </a:lnTo>
                  <a:lnTo>
                    <a:pt x="151" y="147"/>
                  </a:lnTo>
                  <a:lnTo>
                    <a:pt x="179" y="147"/>
                  </a:lnTo>
                  <a:lnTo>
                    <a:pt x="179" y="68"/>
                  </a:lnTo>
                  <a:lnTo>
                    <a:pt x="113" y="68"/>
                  </a:lnTo>
                  <a:lnTo>
                    <a:pt x="113" y="60"/>
                  </a:lnTo>
                  <a:lnTo>
                    <a:pt x="179" y="60"/>
                  </a:lnTo>
                  <a:lnTo>
                    <a:pt x="179" y="26"/>
                  </a:lnTo>
                  <a:lnTo>
                    <a:pt x="100" y="11"/>
                  </a:lnTo>
                  <a:moveTo>
                    <a:pt x="51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47" y="94"/>
                  </a:lnTo>
                  <a:lnTo>
                    <a:pt x="45" y="102"/>
                  </a:lnTo>
                  <a:lnTo>
                    <a:pt x="0" y="89"/>
                  </a:lnTo>
                  <a:lnTo>
                    <a:pt x="0" y="147"/>
                  </a:lnTo>
                  <a:lnTo>
                    <a:pt x="94" y="147"/>
                  </a:lnTo>
                  <a:lnTo>
                    <a:pt x="92" y="9"/>
                  </a:lnTo>
                  <a:lnTo>
                    <a:pt x="51" y="0"/>
                  </a:lnTo>
                  <a:moveTo>
                    <a:pt x="179" y="0"/>
                  </a:moveTo>
                  <a:lnTo>
                    <a:pt x="100" y="0"/>
                  </a:lnTo>
                  <a:lnTo>
                    <a:pt x="100" y="0"/>
                  </a:lnTo>
                  <a:lnTo>
                    <a:pt x="179" y="17"/>
                  </a:lnTo>
                  <a:lnTo>
                    <a:pt x="1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2">
              <a:extLst>
                <a:ext uri="{FF2B5EF4-FFF2-40B4-BE49-F238E27FC236}">
                  <a16:creationId xmlns:a16="http://schemas.microsoft.com/office/drawing/2014/main" id="{AEEBD814-0FE7-8E45-8C62-4EA1C0A7B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642" y="319995"/>
              <a:ext cx="74613" cy="36513"/>
            </a:xfrm>
            <a:custGeom>
              <a:avLst/>
              <a:gdLst>
                <a:gd name="T0" fmla="*/ 0 w 47"/>
                <a:gd name="T1" fmla="*/ 0 h 23"/>
                <a:gd name="T2" fmla="*/ 0 w 47"/>
                <a:gd name="T3" fmla="*/ 10 h 23"/>
                <a:gd name="T4" fmla="*/ 45 w 47"/>
                <a:gd name="T5" fmla="*/ 23 h 23"/>
                <a:gd name="T6" fmla="*/ 47 w 47"/>
                <a:gd name="T7" fmla="*/ 15 h 23"/>
                <a:gd name="T8" fmla="*/ 0 w 47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3">
                  <a:moveTo>
                    <a:pt x="0" y="0"/>
                  </a:moveTo>
                  <a:lnTo>
                    <a:pt x="0" y="10"/>
                  </a:lnTo>
                  <a:lnTo>
                    <a:pt x="45" y="23"/>
                  </a:lnTo>
                  <a:lnTo>
                    <a:pt x="47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24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3">
              <a:extLst>
                <a:ext uri="{FF2B5EF4-FFF2-40B4-BE49-F238E27FC236}">
                  <a16:creationId xmlns:a16="http://schemas.microsoft.com/office/drawing/2014/main" id="{8F17F0F0-0CE0-2241-AA97-3CA024C39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642" y="319995"/>
              <a:ext cx="74613" cy="36513"/>
            </a:xfrm>
            <a:custGeom>
              <a:avLst/>
              <a:gdLst>
                <a:gd name="T0" fmla="*/ 0 w 47"/>
                <a:gd name="T1" fmla="*/ 0 h 23"/>
                <a:gd name="T2" fmla="*/ 0 w 47"/>
                <a:gd name="T3" fmla="*/ 10 h 23"/>
                <a:gd name="T4" fmla="*/ 45 w 47"/>
                <a:gd name="T5" fmla="*/ 23 h 23"/>
                <a:gd name="T6" fmla="*/ 47 w 47"/>
                <a:gd name="T7" fmla="*/ 15 h 23"/>
                <a:gd name="T8" fmla="*/ 0 w 47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3">
                  <a:moveTo>
                    <a:pt x="0" y="0"/>
                  </a:moveTo>
                  <a:lnTo>
                    <a:pt x="0" y="10"/>
                  </a:lnTo>
                  <a:lnTo>
                    <a:pt x="45" y="23"/>
                  </a:lnTo>
                  <a:lnTo>
                    <a:pt x="47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6">
              <a:extLst>
                <a:ext uri="{FF2B5EF4-FFF2-40B4-BE49-F238E27FC236}">
                  <a16:creationId xmlns:a16="http://schemas.microsoft.com/office/drawing/2014/main" id="{D1434DAA-F21B-5F42-B426-49C29729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17" y="197758"/>
              <a:ext cx="254000" cy="195263"/>
            </a:xfrm>
            <a:custGeom>
              <a:avLst/>
              <a:gdLst>
                <a:gd name="T0" fmla="*/ 3 w 75"/>
                <a:gd name="T1" fmla="*/ 0 h 58"/>
                <a:gd name="T2" fmla="*/ 72 w 75"/>
                <a:gd name="T3" fmla="*/ 0 h 58"/>
                <a:gd name="T4" fmla="*/ 75 w 75"/>
                <a:gd name="T5" fmla="*/ 3 h 58"/>
                <a:gd name="T6" fmla="*/ 75 w 75"/>
                <a:gd name="T7" fmla="*/ 55 h 58"/>
                <a:gd name="T8" fmla="*/ 72 w 75"/>
                <a:gd name="T9" fmla="*/ 58 h 58"/>
                <a:gd name="T10" fmla="*/ 3 w 75"/>
                <a:gd name="T11" fmla="*/ 58 h 58"/>
                <a:gd name="T12" fmla="*/ 0 w 75"/>
                <a:gd name="T13" fmla="*/ 55 h 58"/>
                <a:gd name="T14" fmla="*/ 0 w 75"/>
                <a:gd name="T15" fmla="*/ 3 h 58"/>
                <a:gd name="T16" fmla="*/ 3 w 75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58">
                  <a:moveTo>
                    <a:pt x="3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5" y="2"/>
                    <a:pt x="75" y="3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7"/>
                    <a:pt x="74" y="58"/>
                    <a:pt x="72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8"/>
                    <a:pt x="0" y="57"/>
                    <a:pt x="0" y="5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227">
              <a:extLst>
                <a:ext uri="{FF2B5EF4-FFF2-40B4-BE49-F238E27FC236}">
                  <a16:creationId xmlns:a16="http://schemas.microsoft.com/office/drawing/2014/main" id="{45D5F344-B629-C44F-8488-34FC8E57F6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642" y="210458"/>
              <a:ext cx="260350" cy="200025"/>
            </a:xfrm>
            <a:custGeom>
              <a:avLst/>
              <a:gdLst>
                <a:gd name="T0" fmla="*/ 73 w 77"/>
                <a:gd name="T1" fmla="*/ 0 h 59"/>
                <a:gd name="T2" fmla="*/ 4 w 77"/>
                <a:gd name="T3" fmla="*/ 0 h 59"/>
                <a:gd name="T4" fmla="*/ 0 w 77"/>
                <a:gd name="T5" fmla="*/ 3 h 59"/>
                <a:gd name="T6" fmla="*/ 0 w 77"/>
                <a:gd name="T7" fmla="*/ 55 h 59"/>
                <a:gd name="T8" fmla="*/ 4 w 77"/>
                <a:gd name="T9" fmla="*/ 59 h 59"/>
                <a:gd name="T10" fmla="*/ 73 w 77"/>
                <a:gd name="T11" fmla="*/ 59 h 59"/>
                <a:gd name="T12" fmla="*/ 77 w 77"/>
                <a:gd name="T13" fmla="*/ 55 h 59"/>
                <a:gd name="T14" fmla="*/ 77 w 77"/>
                <a:gd name="T15" fmla="*/ 3 h 59"/>
                <a:gd name="T16" fmla="*/ 73 w 77"/>
                <a:gd name="T17" fmla="*/ 0 h 59"/>
                <a:gd name="T18" fmla="*/ 73 w 77"/>
                <a:gd name="T19" fmla="*/ 1 h 59"/>
                <a:gd name="T20" fmla="*/ 76 w 77"/>
                <a:gd name="T21" fmla="*/ 3 h 59"/>
                <a:gd name="T22" fmla="*/ 76 w 77"/>
                <a:gd name="T23" fmla="*/ 55 h 59"/>
                <a:gd name="T24" fmla="*/ 73 w 77"/>
                <a:gd name="T25" fmla="*/ 57 h 59"/>
                <a:gd name="T26" fmla="*/ 4 w 77"/>
                <a:gd name="T27" fmla="*/ 57 h 59"/>
                <a:gd name="T28" fmla="*/ 1 w 77"/>
                <a:gd name="T29" fmla="*/ 55 h 59"/>
                <a:gd name="T30" fmla="*/ 1 w 77"/>
                <a:gd name="T31" fmla="*/ 3 h 59"/>
                <a:gd name="T32" fmla="*/ 4 w 77"/>
                <a:gd name="T33" fmla="*/ 1 h 59"/>
                <a:gd name="T34" fmla="*/ 73 w 77"/>
                <a:gd name="T35" fmla="*/ 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59">
                  <a:moveTo>
                    <a:pt x="7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7"/>
                    <a:pt x="2" y="59"/>
                    <a:pt x="4" y="59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5" y="59"/>
                    <a:pt x="77" y="57"/>
                    <a:pt x="77" y="55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1"/>
                    <a:pt x="75" y="0"/>
                    <a:pt x="73" y="0"/>
                  </a:cubicBezTo>
                  <a:moveTo>
                    <a:pt x="73" y="1"/>
                  </a:moveTo>
                  <a:cubicBezTo>
                    <a:pt x="75" y="1"/>
                    <a:pt x="76" y="2"/>
                    <a:pt x="76" y="3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6"/>
                    <a:pt x="75" y="57"/>
                    <a:pt x="73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1" y="56"/>
                    <a:pt x="1" y="5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1"/>
                    <a:pt x="4" y="1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8">
              <a:extLst>
                <a:ext uri="{FF2B5EF4-FFF2-40B4-BE49-F238E27FC236}">
                  <a16:creationId xmlns:a16="http://schemas.microsoft.com/office/drawing/2014/main" id="{5EAECB54-488E-6C42-9ED0-085EDAEE4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755" y="221570"/>
              <a:ext cx="238125" cy="174625"/>
            </a:xfrm>
            <a:custGeom>
              <a:avLst/>
              <a:gdLst>
                <a:gd name="T0" fmla="*/ 102 w 150"/>
                <a:gd name="T1" fmla="*/ 6 h 110"/>
                <a:gd name="T2" fmla="*/ 48 w 150"/>
                <a:gd name="T3" fmla="*/ 21 h 110"/>
                <a:gd name="T4" fmla="*/ 131 w 150"/>
                <a:gd name="T5" fmla="*/ 42 h 110"/>
                <a:gd name="T6" fmla="*/ 78 w 150"/>
                <a:gd name="T7" fmla="*/ 25 h 110"/>
                <a:gd name="T8" fmla="*/ 131 w 150"/>
                <a:gd name="T9" fmla="*/ 42 h 110"/>
                <a:gd name="T10" fmla="*/ 48 w 150"/>
                <a:gd name="T11" fmla="*/ 63 h 110"/>
                <a:gd name="T12" fmla="*/ 102 w 150"/>
                <a:gd name="T13" fmla="*/ 46 h 110"/>
                <a:gd name="T14" fmla="*/ 21 w 150"/>
                <a:gd name="T15" fmla="*/ 25 h 110"/>
                <a:gd name="T16" fmla="*/ 74 w 150"/>
                <a:gd name="T17" fmla="*/ 42 h 110"/>
                <a:gd name="T18" fmla="*/ 21 w 150"/>
                <a:gd name="T19" fmla="*/ 25 h 110"/>
                <a:gd name="T20" fmla="*/ 78 w 150"/>
                <a:gd name="T21" fmla="*/ 85 h 110"/>
                <a:gd name="T22" fmla="*/ 131 w 150"/>
                <a:gd name="T23" fmla="*/ 68 h 110"/>
                <a:gd name="T24" fmla="*/ 102 w 150"/>
                <a:gd name="T25" fmla="*/ 106 h 110"/>
                <a:gd name="T26" fmla="*/ 48 w 150"/>
                <a:gd name="T27" fmla="*/ 89 h 110"/>
                <a:gd name="T28" fmla="*/ 102 w 150"/>
                <a:gd name="T29" fmla="*/ 106 h 110"/>
                <a:gd name="T30" fmla="*/ 74 w 150"/>
                <a:gd name="T31" fmla="*/ 68 h 110"/>
                <a:gd name="T32" fmla="*/ 21 w 150"/>
                <a:gd name="T33" fmla="*/ 85 h 110"/>
                <a:gd name="T34" fmla="*/ 150 w 150"/>
                <a:gd name="T35" fmla="*/ 6 h 110"/>
                <a:gd name="T36" fmla="*/ 0 w 150"/>
                <a:gd name="T37" fmla="*/ 0 h 110"/>
                <a:gd name="T38" fmla="*/ 44 w 150"/>
                <a:gd name="T39" fmla="*/ 6 h 110"/>
                <a:gd name="T40" fmla="*/ 0 w 150"/>
                <a:gd name="T41" fmla="*/ 21 h 110"/>
                <a:gd name="T42" fmla="*/ 14 w 150"/>
                <a:gd name="T43" fmla="*/ 25 h 110"/>
                <a:gd name="T44" fmla="*/ 0 w 150"/>
                <a:gd name="T45" fmla="*/ 42 h 110"/>
                <a:gd name="T46" fmla="*/ 44 w 150"/>
                <a:gd name="T47" fmla="*/ 46 h 110"/>
                <a:gd name="T48" fmla="*/ 0 w 150"/>
                <a:gd name="T49" fmla="*/ 63 h 110"/>
                <a:gd name="T50" fmla="*/ 14 w 150"/>
                <a:gd name="T51" fmla="*/ 68 h 110"/>
                <a:gd name="T52" fmla="*/ 0 w 150"/>
                <a:gd name="T53" fmla="*/ 85 h 110"/>
                <a:gd name="T54" fmla="*/ 44 w 150"/>
                <a:gd name="T55" fmla="*/ 89 h 110"/>
                <a:gd name="T56" fmla="*/ 0 w 150"/>
                <a:gd name="T57" fmla="*/ 106 h 110"/>
                <a:gd name="T58" fmla="*/ 150 w 150"/>
                <a:gd name="T59" fmla="*/ 110 h 110"/>
                <a:gd name="T60" fmla="*/ 108 w 150"/>
                <a:gd name="T61" fmla="*/ 106 h 110"/>
                <a:gd name="T62" fmla="*/ 150 w 150"/>
                <a:gd name="T63" fmla="*/ 89 h 110"/>
                <a:gd name="T64" fmla="*/ 136 w 150"/>
                <a:gd name="T65" fmla="*/ 85 h 110"/>
                <a:gd name="T66" fmla="*/ 150 w 150"/>
                <a:gd name="T67" fmla="*/ 68 h 110"/>
                <a:gd name="T68" fmla="*/ 108 w 150"/>
                <a:gd name="T69" fmla="*/ 63 h 110"/>
                <a:gd name="T70" fmla="*/ 150 w 150"/>
                <a:gd name="T71" fmla="*/ 46 h 110"/>
                <a:gd name="T72" fmla="*/ 136 w 150"/>
                <a:gd name="T73" fmla="*/ 42 h 110"/>
                <a:gd name="T74" fmla="*/ 150 w 150"/>
                <a:gd name="T75" fmla="*/ 25 h 110"/>
                <a:gd name="T76" fmla="*/ 108 w 150"/>
                <a:gd name="T77" fmla="*/ 21 h 110"/>
                <a:gd name="T78" fmla="*/ 150 w 150"/>
                <a:gd name="T79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0" h="110">
                  <a:moveTo>
                    <a:pt x="48" y="6"/>
                  </a:moveTo>
                  <a:lnTo>
                    <a:pt x="102" y="6"/>
                  </a:lnTo>
                  <a:lnTo>
                    <a:pt x="102" y="21"/>
                  </a:lnTo>
                  <a:lnTo>
                    <a:pt x="48" y="21"/>
                  </a:lnTo>
                  <a:lnTo>
                    <a:pt x="48" y="6"/>
                  </a:lnTo>
                  <a:close/>
                  <a:moveTo>
                    <a:pt x="131" y="42"/>
                  </a:moveTo>
                  <a:lnTo>
                    <a:pt x="78" y="42"/>
                  </a:lnTo>
                  <a:lnTo>
                    <a:pt x="78" y="25"/>
                  </a:lnTo>
                  <a:lnTo>
                    <a:pt x="131" y="25"/>
                  </a:lnTo>
                  <a:lnTo>
                    <a:pt x="131" y="42"/>
                  </a:lnTo>
                  <a:close/>
                  <a:moveTo>
                    <a:pt x="102" y="63"/>
                  </a:moveTo>
                  <a:lnTo>
                    <a:pt x="48" y="63"/>
                  </a:lnTo>
                  <a:lnTo>
                    <a:pt x="48" y="46"/>
                  </a:lnTo>
                  <a:lnTo>
                    <a:pt x="102" y="46"/>
                  </a:lnTo>
                  <a:lnTo>
                    <a:pt x="102" y="63"/>
                  </a:lnTo>
                  <a:close/>
                  <a:moveTo>
                    <a:pt x="21" y="25"/>
                  </a:moveTo>
                  <a:lnTo>
                    <a:pt x="74" y="25"/>
                  </a:lnTo>
                  <a:lnTo>
                    <a:pt x="74" y="42"/>
                  </a:lnTo>
                  <a:lnTo>
                    <a:pt x="21" y="42"/>
                  </a:lnTo>
                  <a:lnTo>
                    <a:pt x="21" y="25"/>
                  </a:lnTo>
                  <a:close/>
                  <a:moveTo>
                    <a:pt x="131" y="85"/>
                  </a:moveTo>
                  <a:lnTo>
                    <a:pt x="78" y="85"/>
                  </a:lnTo>
                  <a:lnTo>
                    <a:pt x="78" y="68"/>
                  </a:lnTo>
                  <a:lnTo>
                    <a:pt x="131" y="68"/>
                  </a:lnTo>
                  <a:lnTo>
                    <a:pt x="131" y="85"/>
                  </a:lnTo>
                  <a:close/>
                  <a:moveTo>
                    <a:pt x="102" y="106"/>
                  </a:moveTo>
                  <a:lnTo>
                    <a:pt x="48" y="106"/>
                  </a:lnTo>
                  <a:lnTo>
                    <a:pt x="48" y="89"/>
                  </a:lnTo>
                  <a:lnTo>
                    <a:pt x="102" y="89"/>
                  </a:lnTo>
                  <a:lnTo>
                    <a:pt x="102" y="106"/>
                  </a:lnTo>
                  <a:close/>
                  <a:moveTo>
                    <a:pt x="21" y="68"/>
                  </a:moveTo>
                  <a:lnTo>
                    <a:pt x="74" y="68"/>
                  </a:lnTo>
                  <a:lnTo>
                    <a:pt x="74" y="85"/>
                  </a:lnTo>
                  <a:lnTo>
                    <a:pt x="21" y="85"/>
                  </a:lnTo>
                  <a:lnTo>
                    <a:pt x="21" y="68"/>
                  </a:lnTo>
                  <a:close/>
                  <a:moveTo>
                    <a:pt x="150" y="6"/>
                  </a:moveTo>
                  <a:lnTo>
                    <a:pt x="15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44" y="6"/>
                  </a:lnTo>
                  <a:lnTo>
                    <a:pt x="44" y="21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42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44" y="46"/>
                  </a:lnTo>
                  <a:lnTo>
                    <a:pt x="44" y="63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4" y="68"/>
                  </a:lnTo>
                  <a:lnTo>
                    <a:pt x="14" y="85"/>
                  </a:lnTo>
                  <a:lnTo>
                    <a:pt x="0" y="85"/>
                  </a:lnTo>
                  <a:lnTo>
                    <a:pt x="0" y="89"/>
                  </a:lnTo>
                  <a:lnTo>
                    <a:pt x="44" y="89"/>
                  </a:lnTo>
                  <a:lnTo>
                    <a:pt x="44" y="106"/>
                  </a:lnTo>
                  <a:lnTo>
                    <a:pt x="0" y="106"/>
                  </a:lnTo>
                  <a:lnTo>
                    <a:pt x="0" y="110"/>
                  </a:lnTo>
                  <a:lnTo>
                    <a:pt x="150" y="110"/>
                  </a:lnTo>
                  <a:lnTo>
                    <a:pt x="150" y="106"/>
                  </a:lnTo>
                  <a:lnTo>
                    <a:pt x="108" y="106"/>
                  </a:lnTo>
                  <a:lnTo>
                    <a:pt x="108" y="89"/>
                  </a:lnTo>
                  <a:lnTo>
                    <a:pt x="150" y="89"/>
                  </a:lnTo>
                  <a:lnTo>
                    <a:pt x="150" y="85"/>
                  </a:lnTo>
                  <a:lnTo>
                    <a:pt x="136" y="85"/>
                  </a:lnTo>
                  <a:lnTo>
                    <a:pt x="136" y="68"/>
                  </a:lnTo>
                  <a:lnTo>
                    <a:pt x="150" y="68"/>
                  </a:lnTo>
                  <a:lnTo>
                    <a:pt x="150" y="63"/>
                  </a:lnTo>
                  <a:lnTo>
                    <a:pt x="108" y="63"/>
                  </a:lnTo>
                  <a:lnTo>
                    <a:pt x="108" y="46"/>
                  </a:lnTo>
                  <a:lnTo>
                    <a:pt x="150" y="46"/>
                  </a:lnTo>
                  <a:lnTo>
                    <a:pt x="150" y="42"/>
                  </a:lnTo>
                  <a:lnTo>
                    <a:pt x="136" y="42"/>
                  </a:lnTo>
                  <a:lnTo>
                    <a:pt x="136" y="25"/>
                  </a:lnTo>
                  <a:lnTo>
                    <a:pt x="150" y="25"/>
                  </a:lnTo>
                  <a:lnTo>
                    <a:pt x="150" y="21"/>
                  </a:lnTo>
                  <a:lnTo>
                    <a:pt x="108" y="21"/>
                  </a:lnTo>
                  <a:lnTo>
                    <a:pt x="108" y="6"/>
                  </a:lnTo>
                  <a:lnTo>
                    <a:pt x="150" y="6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5ADDC55-0C43-0940-A036-AE4344920AA0}"/>
              </a:ext>
            </a:extLst>
          </p:cNvPr>
          <p:cNvSpPr txBox="1"/>
          <p:nvPr/>
        </p:nvSpPr>
        <p:spPr>
          <a:xfrm>
            <a:off x="297089" y="1337724"/>
            <a:ext cx="4747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ACS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4CE059-38E5-904A-BCA1-6A664C211FD1}"/>
              </a:ext>
            </a:extLst>
          </p:cNvPr>
          <p:cNvSpPr txBox="1"/>
          <p:nvPr/>
        </p:nvSpPr>
        <p:spPr>
          <a:xfrm>
            <a:off x="1205880" y="1334083"/>
            <a:ext cx="4747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ISE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246560-00B1-9248-9701-FF9A9FE194BA}"/>
              </a:ext>
            </a:extLst>
          </p:cNvPr>
          <p:cNvSpPr txBox="1"/>
          <p:nvPr/>
        </p:nvSpPr>
        <p:spPr>
          <a:xfrm>
            <a:off x="3052212" y="1334083"/>
            <a:ext cx="673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VPN Concentrator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8A659A-04E3-DA42-9C64-A23805FEE80F}"/>
              </a:ext>
            </a:extLst>
          </p:cNvPr>
          <p:cNvSpPr txBox="1"/>
          <p:nvPr/>
        </p:nvSpPr>
        <p:spPr>
          <a:xfrm>
            <a:off x="4083149" y="1334083"/>
            <a:ext cx="600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SSL Terminator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2A5CE3-AC32-F943-A16D-FE4AFA16D644}"/>
              </a:ext>
            </a:extLst>
          </p:cNvPr>
          <p:cNvSpPr txBox="1"/>
          <p:nvPr/>
        </p:nvSpPr>
        <p:spPr>
          <a:xfrm>
            <a:off x="5053512" y="1334083"/>
            <a:ext cx="639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Cisco Security Manager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82A7F0-63F6-B34D-97C8-5C349BDD8570}"/>
              </a:ext>
            </a:extLst>
          </p:cNvPr>
          <p:cNvSpPr txBox="1"/>
          <p:nvPr/>
        </p:nvSpPr>
        <p:spPr>
          <a:xfrm>
            <a:off x="5000191" y="2611046"/>
            <a:ext cx="875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Security Management  (color and subdued)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2D6B558-7523-4F40-9F5D-8DC35DB029E9}"/>
              </a:ext>
            </a:extLst>
          </p:cNvPr>
          <p:cNvSpPr txBox="1"/>
          <p:nvPr/>
        </p:nvSpPr>
        <p:spPr>
          <a:xfrm>
            <a:off x="6062360" y="1383598"/>
            <a:ext cx="474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Web Security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F1860B-5AE7-0041-B97F-0670AC5CC1FF}"/>
              </a:ext>
            </a:extLst>
          </p:cNvPr>
          <p:cNvSpPr txBox="1"/>
          <p:nvPr/>
        </p:nvSpPr>
        <p:spPr>
          <a:xfrm>
            <a:off x="6070380" y="2602110"/>
            <a:ext cx="4747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Secure Endpoints (Laptop)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A65D9E-5653-3843-87DA-436158062F00}"/>
              </a:ext>
            </a:extLst>
          </p:cNvPr>
          <p:cNvSpPr txBox="1"/>
          <p:nvPr/>
        </p:nvSpPr>
        <p:spPr>
          <a:xfrm>
            <a:off x="303609" y="2001650"/>
            <a:ext cx="474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NAC Appliance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D56757-74F1-144E-B0B8-FE281C0C8E61}"/>
              </a:ext>
            </a:extLst>
          </p:cNvPr>
          <p:cNvSpPr txBox="1"/>
          <p:nvPr/>
        </p:nvSpPr>
        <p:spPr>
          <a:xfrm>
            <a:off x="1205880" y="2001650"/>
            <a:ext cx="4747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err="1">
                <a:latin typeface="+mn-lt"/>
              </a:rPr>
              <a:t>Ironport</a:t>
            </a:r>
            <a:endParaRPr lang="en-US" sz="500" dirty="0">
              <a:latin typeface="+mn-l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C6CAD2-29B5-8A46-BEB1-4CA064195F78}"/>
              </a:ext>
            </a:extLst>
          </p:cNvPr>
          <p:cNvSpPr txBox="1"/>
          <p:nvPr/>
        </p:nvSpPr>
        <p:spPr>
          <a:xfrm>
            <a:off x="2159549" y="1329429"/>
            <a:ext cx="474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Email Security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E94ADE-B70B-1142-9346-843F36B35F6E}"/>
              </a:ext>
            </a:extLst>
          </p:cNvPr>
          <p:cNvSpPr txBox="1"/>
          <p:nvPr/>
        </p:nvSpPr>
        <p:spPr>
          <a:xfrm>
            <a:off x="2143508" y="2001650"/>
            <a:ext cx="4747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IPS/IDS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542A5A0-E031-C048-BDD2-B6E2BA47D676}"/>
              </a:ext>
            </a:extLst>
          </p:cNvPr>
          <p:cNvSpPr txBox="1"/>
          <p:nvPr/>
        </p:nvSpPr>
        <p:spPr>
          <a:xfrm>
            <a:off x="3155277" y="2007307"/>
            <a:ext cx="4747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Firewall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9D13DB-D1CE-8F47-A1D9-ACC03D36C3EC}"/>
              </a:ext>
            </a:extLst>
          </p:cNvPr>
          <p:cNvSpPr txBox="1"/>
          <p:nvPr/>
        </p:nvSpPr>
        <p:spPr>
          <a:xfrm>
            <a:off x="4174262" y="2001650"/>
            <a:ext cx="474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ASA 5500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1ABC110-0B74-FA47-A172-86F2CD8DF1E3}"/>
              </a:ext>
            </a:extLst>
          </p:cNvPr>
          <p:cNvSpPr txBox="1"/>
          <p:nvPr/>
        </p:nvSpPr>
        <p:spPr>
          <a:xfrm>
            <a:off x="5186031" y="2001650"/>
            <a:ext cx="4747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LDAP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54448C8-25D5-0F42-9D8B-EC6CDC69833B}"/>
              </a:ext>
            </a:extLst>
          </p:cNvPr>
          <p:cNvSpPr txBox="1"/>
          <p:nvPr/>
        </p:nvSpPr>
        <p:spPr>
          <a:xfrm>
            <a:off x="6070380" y="2001650"/>
            <a:ext cx="4747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Key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6A6A57-343C-D04C-BDF0-49B035E1FC5D}"/>
              </a:ext>
            </a:extLst>
          </p:cNvPr>
          <p:cNvSpPr txBox="1"/>
          <p:nvPr/>
        </p:nvSpPr>
        <p:spPr>
          <a:xfrm>
            <a:off x="6678603" y="2001650"/>
            <a:ext cx="4747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Lock</a:t>
            </a:r>
          </a:p>
        </p:txBody>
      </p:sp>
    </p:spTree>
    <p:extLst>
      <p:ext uri="{BB962C8B-B14F-4D97-AF65-F5344CB8AC3E}">
        <p14:creationId xmlns:p14="http://schemas.microsoft.com/office/powerpoint/2010/main" val="382680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66" y="11024"/>
            <a:ext cx="8345488" cy="731837"/>
          </a:xfrm>
        </p:spPr>
        <p:txBody>
          <a:bodyPr/>
          <a:lstStyle/>
          <a:p>
            <a:r>
              <a:rPr lang="en-US" dirty="0"/>
              <a:t>Endpoint Client &amp; Device Icons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FB7C7E-24F7-2D41-95EA-FA1AD960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752" y="1026909"/>
            <a:ext cx="330200" cy="254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B48355E-8E75-3A41-B7FF-E36E82CC3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606" y="950709"/>
            <a:ext cx="355600" cy="3302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9050E1C-F862-A74B-9C46-DDA2B7FC5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35" y="998787"/>
            <a:ext cx="342577" cy="28212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E66210A-CAAA-6946-83B1-6EE6AFDD8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430" y="1744535"/>
            <a:ext cx="647700" cy="2540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46F94BE-8417-5C48-8B04-107F16D052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8833" y="988809"/>
            <a:ext cx="177800" cy="2921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F630366-A3D5-524F-BBDB-28168FEA8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8179" y="950709"/>
            <a:ext cx="355600" cy="3302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61D65E4-E7C1-6C4F-85B5-8CDC8850A9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712" y="1656054"/>
            <a:ext cx="330200" cy="3302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34CFA88-76F5-4A49-832B-317CA84493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2124" y="969759"/>
            <a:ext cx="330200" cy="3302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CF98EDC-48A9-1E41-A47A-C0B59F2D1B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6860" y="925309"/>
            <a:ext cx="254000" cy="355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AE0D2F-2790-3E4B-A916-9E4B6C38786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5000" b="-1742"/>
          <a:stretch/>
        </p:blipFill>
        <p:spPr>
          <a:xfrm>
            <a:off x="3713924" y="1842522"/>
            <a:ext cx="241300" cy="2584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0B7211-54A6-3349-80A6-E1FD7DD78D3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2516" b="5875"/>
          <a:stretch/>
        </p:blipFill>
        <p:spPr>
          <a:xfrm>
            <a:off x="2504436" y="1676501"/>
            <a:ext cx="594264" cy="40643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FD46C21-C8D3-6C41-B1F8-8A947F921826}"/>
              </a:ext>
            </a:extLst>
          </p:cNvPr>
          <p:cNvGrpSpPr/>
          <p:nvPr/>
        </p:nvGrpSpPr>
        <p:grpSpPr>
          <a:xfrm>
            <a:off x="1418361" y="934376"/>
            <a:ext cx="484868" cy="346533"/>
            <a:chOff x="1418361" y="934376"/>
            <a:chExt cx="484868" cy="346533"/>
          </a:xfrm>
        </p:grpSpPr>
        <p:sp>
          <p:nvSpPr>
            <p:cNvPr id="24" name="Freeform 95">
              <a:extLst>
                <a:ext uri="{FF2B5EF4-FFF2-40B4-BE49-F238E27FC236}">
                  <a16:creationId xmlns:a16="http://schemas.microsoft.com/office/drawing/2014/main" id="{E4E081A8-F01C-EE4C-A0EB-D1C16C469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034" y="941362"/>
              <a:ext cx="356315" cy="241735"/>
            </a:xfrm>
            <a:custGeom>
              <a:avLst/>
              <a:gdLst>
                <a:gd name="T0" fmla="*/ 104 w 108"/>
                <a:gd name="T1" fmla="*/ 0 h 73"/>
                <a:gd name="T2" fmla="*/ 4 w 108"/>
                <a:gd name="T3" fmla="*/ 0 h 73"/>
                <a:gd name="T4" fmla="*/ 0 w 108"/>
                <a:gd name="T5" fmla="*/ 5 h 73"/>
                <a:gd name="T6" fmla="*/ 0 w 108"/>
                <a:gd name="T7" fmla="*/ 6 h 73"/>
                <a:gd name="T8" fmla="*/ 0 w 108"/>
                <a:gd name="T9" fmla="*/ 69 h 73"/>
                <a:gd name="T10" fmla="*/ 4 w 108"/>
                <a:gd name="T11" fmla="*/ 73 h 73"/>
                <a:gd name="T12" fmla="*/ 5 w 108"/>
                <a:gd name="T13" fmla="*/ 73 h 73"/>
                <a:gd name="T14" fmla="*/ 102 w 108"/>
                <a:gd name="T15" fmla="*/ 73 h 73"/>
                <a:gd name="T16" fmla="*/ 104 w 108"/>
                <a:gd name="T17" fmla="*/ 73 h 73"/>
                <a:gd name="T18" fmla="*/ 108 w 108"/>
                <a:gd name="T19" fmla="*/ 69 h 73"/>
                <a:gd name="T20" fmla="*/ 108 w 108"/>
                <a:gd name="T21" fmla="*/ 6 h 73"/>
                <a:gd name="T22" fmla="*/ 108 w 108"/>
                <a:gd name="T23" fmla="*/ 5 h 73"/>
                <a:gd name="T24" fmla="*/ 104 w 108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73">
                  <a:moveTo>
                    <a:pt x="10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1"/>
                    <a:pt x="1" y="73"/>
                    <a:pt x="4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6" y="73"/>
                    <a:pt x="108" y="71"/>
                    <a:pt x="108" y="69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2"/>
                    <a:pt x="106" y="0"/>
                    <a:pt x="104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6">
              <a:extLst>
                <a:ext uri="{FF2B5EF4-FFF2-40B4-BE49-F238E27FC236}">
                  <a16:creationId xmlns:a16="http://schemas.microsoft.com/office/drawing/2014/main" id="{11C2FD29-B749-764E-9FF8-737AE63E1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50" y="1188686"/>
              <a:ext cx="472292" cy="86633"/>
            </a:xfrm>
            <a:custGeom>
              <a:avLst/>
              <a:gdLst>
                <a:gd name="T0" fmla="*/ 126 w 143"/>
                <a:gd name="T1" fmla="*/ 1 h 26"/>
                <a:gd name="T2" fmla="*/ 122 w 143"/>
                <a:gd name="T3" fmla="*/ 0 h 26"/>
                <a:gd name="T4" fmla="*/ 21 w 143"/>
                <a:gd name="T5" fmla="*/ 0 h 26"/>
                <a:gd name="T6" fmla="*/ 17 w 143"/>
                <a:gd name="T7" fmla="*/ 1 h 26"/>
                <a:gd name="T8" fmla="*/ 0 w 143"/>
                <a:gd name="T9" fmla="*/ 18 h 26"/>
                <a:gd name="T10" fmla="*/ 0 w 143"/>
                <a:gd name="T11" fmla="*/ 21 h 26"/>
                <a:gd name="T12" fmla="*/ 5 w 143"/>
                <a:gd name="T13" fmla="*/ 26 h 26"/>
                <a:gd name="T14" fmla="*/ 139 w 143"/>
                <a:gd name="T15" fmla="*/ 26 h 26"/>
                <a:gd name="T16" fmla="*/ 143 w 143"/>
                <a:gd name="T17" fmla="*/ 21 h 26"/>
                <a:gd name="T18" fmla="*/ 143 w 143"/>
                <a:gd name="T19" fmla="*/ 18 h 26"/>
                <a:gd name="T20" fmla="*/ 126 w 143"/>
                <a:gd name="T2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26">
                  <a:moveTo>
                    <a:pt x="126" y="1"/>
                  </a:moveTo>
                  <a:cubicBezTo>
                    <a:pt x="125" y="1"/>
                    <a:pt x="124" y="0"/>
                    <a:pt x="1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8" y="1"/>
                    <a:pt x="17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6"/>
                    <a:pt x="5" y="26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43" y="26"/>
                    <a:pt x="143" y="21"/>
                    <a:pt x="143" y="21"/>
                  </a:cubicBezTo>
                  <a:cubicBezTo>
                    <a:pt x="143" y="18"/>
                    <a:pt x="143" y="18"/>
                    <a:pt x="143" y="18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7">
              <a:extLst>
                <a:ext uri="{FF2B5EF4-FFF2-40B4-BE49-F238E27FC236}">
                  <a16:creationId xmlns:a16="http://schemas.microsoft.com/office/drawing/2014/main" id="{B5F0DA42-347C-284C-817F-EDC601B6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230" y="1225017"/>
              <a:ext cx="141129" cy="16768"/>
            </a:xfrm>
            <a:custGeom>
              <a:avLst/>
              <a:gdLst>
                <a:gd name="T0" fmla="*/ 7 w 101"/>
                <a:gd name="T1" fmla="*/ 0 h 12"/>
                <a:gd name="T2" fmla="*/ 94 w 101"/>
                <a:gd name="T3" fmla="*/ 0 h 12"/>
                <a:gd name="T4" fmla="*/ 101 w 101"/>
                <a:gd name="T5" fmla="*/ 12 h 12"/>
                <a:gd name="T6" fmla="*/ 0 w 101"/>
                <a:gd name="T7" fmla="*/ 12 h 12"/>
                <a:gd name="T8" fmla="*/ 7 w 10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2">
                  <a:moveTo>
                    <a:pt x="7" y="0"/>
                  </a:moveTo>
                  <a:lnTo>
                    <a:pt x="94" y="0"/>
                  </a:lnTo>
                  <a:lnTo>
                    <a:pt x="101" y="12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8">
              <a:extLst>
                <a:ext uri="{FF2B5EF4-FFF2-40B4-BE49-F238E27FC236}">
                  <a16:creationId xmlns:a16="http://schemas.microsoft.com/office/drawing/2014/main" id="{CD48484A-5429-5243-AE15-0247005BB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55" y="1248771"/>
              <a:ext cx="65674" cy="9781"/>
            </a:xfrm>
            <a:custGeom>
              <a:avLst/>
              <a:gdLst>
                <a:gd name="T0" fmla="*/ 20 w 20"/>
                <a:gd name="T1" fmla="*/ 2 h 3"/>
                <a:gd name="T2" fmla="*/ 18 w 20"/>
                <a:gd name="T3" fmla="*/ 3 h 3"/>
                <a:gd name="T4" fmla="*/ 1 w 20"/>
                <a:gd name="T5" fmla="*/ 3 h 3"/>
                <a:gd name="T6" fmla="*/ 0 w 20"/>
                <a:gd name="T7" fmla="*/ 2 h 3"/>
                <a:gd name="T8" fmla="*/ 0 w 20"/>
                <a:gd name="T9" fmla="*/ 0 h 3"/>
                <a:gd name="T10" fmla="*/ 20 w 20"/>
                <a:gd name="T11" fmla="*/ 0 h 3"/>
                <a:gd name="T12" fmla="*/ 20 w 20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">
                  <a:moveTo>
                    <a:pt x="20" y="2"/>
                  </a:moveTo>
                  <a:cubicBezTo>
                    <a:pt x="20" y="2"/>
                    <a:pt x="19" y="3"/>
                    <a:pt x="18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9">
              <a:extLst>
                <a:ext uri="{FF2B5EF4-FFF2-40B4-BE49-F238E27FC236}">
                  <a16:creationId xmlns:a16="http://schemas.microsoft.com/office/drawing/2014/main" id="{1374A311-4BE5-884A-BFEC-4F6A98D22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034" y="941362"/>
              <a:ext cx="356315" cy="241735"/>
            </a:xfrm>
            <a:custGeom>
              <a:avLst/>
              <a:gdLst>
                <a:gd name="T0" fmla="*/ 104 w 108"/>
                <a:gd name="T1" fmla="*/ 0 h 73"/>
                <a:gd name="T2" fmla="*/ 4 w 108"/>
                <a:gd name="T3" fmla="*/ 0 h 73"/>
                <a:gd name="T4" fmla="*/ 0 w 108"/>
                <a:gd name="T5" fmla="*/ 5 h 73"/>
                <a:gd name="T6" fmla="*/ 0 w 108"/>
                <a:gd name="T7" fmla="*/ 6 h 73"/>
                <a:gd name="T8" fmla="*/ 0 w 108"/>
                <a:gd name="T9" fmla="*/ 69 h 73"/>
                <a:gd name="T10" fmla="*/ 4 w 108"/>
                <a:gd name="T11" fmla="*/ 73 h 73"/>
                <a:gd name="T12" fmla="*/ 5 w 108"/>
                <a:gd name="T13" fmla="*/ 73 h 73"/>
                <a:gd name="T14" fmla="*/ 102 w 108"/>
                <a:gd name="T15" fmla="*/ 73 h 73"/>
                <a:gd name="T16" fmla="*/ 104 w 108"/>
                <a:gd name="T17" fmla="*/ 73 h 73"/>
                <a:gd name="T18" fmla="*/ 108 w 108"/>
                <a:gd name="T19" fmla="*/ 69 h 73"/>
                <a:gd name="T20" fmla="*/ 108 w 108"/>
                <a:gd name="T21" fmla="*/ 6 h 73"/>
                <a:gd name="T22" fmla="*/ 108 w 108"/>
                <a:gd name="T23" fmla="*/ 5 h 73"/>
                <a:gd name="T24" fmla="*/ 104 w 108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73">
                  <a:moveTo>
                    <a:pt x="10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1"/>
                    <a:pt x="1" y="73"/>
                    <a:pt x="4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6" y="73"/>
                    <a:pt x="108" y="71"/>
                    <a:pt x="108" y="69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2"/>
                    <a:pt x="106" y="0"/>
                    <a:pt x="10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0">
              <a:extLst>
                <a:ext uri="{FF2B5EF4-FFF2-40B4-BE49-F238E27FC236}">
                  <a16:creationId xmlns:a16="http://schemas.microsoft.com/office/drawing/2014/main" id="{A19874E0-F460-0B46-A4F8-FF16B055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50" y="1188686"/>
              <a:ext cx="472292" cy="86633"/>
            </a:xfrm>
            <a:custGeom>
              <a:avLst/>
              <a:gdLst>
                <a:gd name="T0" fmla="*/ 126 w 143"/>
                <a:gd name="T1" fmla="*/ 1 h 26"/>
                <a:gd name="T2" fmla="*/ 122 w 143"/>
                <a:gd name="T3" fmla="*/ 0 h 26"/>
                <a:gd name="T4" fmla="*/ 21 w 143"/>
                <a:gd name="T5" fmla="*/ 0 h 26"/>
                <a:gd name="T6" fmla="*/ 17 w 143"/>
                <a:gd name="T7" fmla="*/ 1 h 26"/>
                <a:gd name="T8" fmla="*/ 0 w 143"/>
                <a:gd name="T9" fmla="*/ 18 h 26"/>
                <a:gd name="T10" fmla="*/ 0 w 143"/>
                <a:gd name="T11" fmla="*/ 21 h 26"/>
                <a:gd name="T12" fmla="*/ 5 w 143"/>
                <a:gd name="T13" fmla="*/ 26 h 26"/>
                <a:gd name="T14" fmla="*/ 139 w 143"/>
                <a:gd name="T15" fmla="*/ 26 h 26"/>
                <a:gd name="T16" fmla="*/ 143 w 143"/>
                <a:gd name="T17" fmla="*/ 21 h 26"/>
                <a:gd name="T18" fmla="*/ 143 w 143"/>
                <a:gd name="T19" fmla="*/ 18 h 26"/>
                <a:gd name="T20" fmla="*/ 126 w 143"/>
                <a:gd name="T2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26">
                  <a:moveTo>
                    <a:pt x="126" y="1"/>
                  </a:moveTo>
                  <a:cubicBezTo>
                    <a:pt x="125" y="1"/>
                    <a:pt x="124" y="0"/>
                    <a:pt x="1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8" y="1"/>
                    <a:pt x="17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6"/>
                    <a:pt x="5" y="26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43" y="26"/>
                    <a:pt x="143" y="21"/>
                    <a:pt x="143" y="21"/>
                  </a:cubicBezTo>
                  <a:cubicBezTo>
                    <a:pt x="143" y="18"/>
                    <a:pt x="143" y="18"/>
                    <a:pt x="143" y="18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1">
              <a:extLst>
                <a:ext uri="{FF2B5EF4-FFF2-40B4-BE49-F238E27FC236}">
                  <a16:creationId xmlns:a16="http://schemas.microsoft.com/office/drawing/2014/main" id="{74897A52-A5DE-3045-9F54-FA28FE69B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230" y="1225017"/>
              <a:ext cx="141129" cy="16768"/>
            </a:xfrm>
            <a:custGeom>
              <a:avLst/>
              <a:gdLst>
                <a:gd name="T0" fmla="*/ 7 w 101"/>
                <a:gd name="T1" fmla="*/ 0 h 12"/>
                <a:gd name="T2" fmla="*/ 94 w 101"/>
                <a:gd name="T3" fmla="*/ 0 h 12"/>
                <a:gd name="T4" fmla="*/ 101 w 101"/>
                <a:gd name="T5" fmla="*/ 12 h 12"/>
                <a:gd name="T6" fmla="*/ 0 w 101"/>
                <a:gd name="T7" fmla="*/ 12 h 12"/>
                <a:gd name="T8" fmla="*/ 7 w 10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2">
                  <a:moveTo>
                    <a:pt x="7" y="0"/>
                  </a:moveTo>
                  <a:lnTo>
                    <a:pt x="94" y="0"/>
                  </a:lnTo>
                  <a:lnTo>
                    <a:pt x="101" y="12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2">
              <a:extLst>
                <a:ext uri="{FF2B5EF4-FFF2-40B4-BE49-F238E27FC236}">
                  <a16:creationId xmlns:a16="http://schemas.microsoft.com/office/drawing/2014/main" id="{E255719D-CC58-FF4F-875E-48C59394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55" y="1248771"/>
              <a:ext cx="65674" cy="9781"/>
            </a:xfrm>
            <a:custGeom>
              <a:avLst/>
              <a:gdLst>
                <a:gd name="T0" fmla="*/ 20 w 20"/>
                <a:gd name="T1" fmla="*/ 2 h 3"/>
                <a:gd name="T2" fmla="*/ 18 w 20"/>
                <a:gd name="T3" fmla="*/ 3 h 3"/>
                <a:gd name="T4" fmla="*/ 1 w 20"/>
                <a:gd name="T5" fmla="*/ 3 h 3"/>
                <a:gd name="T6" fmla="*/ 0 w 20"/>
                <a:gd name="T7" fmla="*/ 2 h 3"/>
                <a:gd name="T8" fmla="*/ 0 w 20"/>
                <a:gd name="T9" fmla="*/ 0 h 3"/>
                <a:gd name="T10" fmla="*/ 20 w 20"/>
                <a:gd name="T11" fmla="*/ 0 h 3"/>
                <a:gd name="T12" fmla="*/ 20 w 20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">
                  <a:moveTo>
                    <a:pt x="20" y="2"/>
                  </a:moveTo>
                  <a:cubicBezTo>
                    <a:pt x="20" y="2"/>
                    <a:pt x="19" y="3"/>
                    <a:pt x="18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2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3">
              <a:extLst>
                <a:ext uri="{FF2B5EF4-FFF2-40B4-BE49-F238E27FC236}">
                  <a16:creationId xmlns:a16="http://schemas.microsoft.com/office/drawing/2014/main" id="{ABA195E3-F31B-8544-88EB-C9A198D97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7048" y="934376"/>
              <a:ext cx="370288" cy="254311"/>
            </a:xfrm>
            <a:custGeom>
              <a:avLst/>
              <a:gdLst>
                <a:gd name="T0" fmla="*/ 106 w 112"/>
                <a:gd name="T1" fmla="*/ 2 h 77"/>
                <a:gd name="T2" fmla="*/ 110 w 112"/>
                <a:gd name="T3" fmla="*/ 7 h 77"/>
                <a:gd name="T4" fmla="*/ 110 w 112"/>
                <a:gd name="T5" fmla="*/ 8 h 77"/>
                <a:gd name="T6" fmla="*/ 110 w 112"/>
                <a:gd name="T7" fmla="*/ 71 h 77"/>
                <a:gd name="T8" fmla="*/ 106 w 112"/>
                <a:gd name="T9" fmla="*/ 75 h 77"/>
                <a:gd name="T10" fmla="*/ 104 w 112"/>
                <a:gd name="T11" fmla="*/ 75 h 77"/>
                <a:gd name="T12" fmla="*/ 7 w 112"/>
                <a:gd name="T13" fmla="*/ 75 h 77"/>
                <a:gd name="T14" fmla="*/ 6 w 112"/>
                <a:gd name="T15" fmla="*/ 75 h 77"/>
                <a:gd name="T16" fmla="*/ 2 w 112"/>
                <a:gd name="T17" fmla="*/ 71 h 77"/>
                <a:gd name="T18" fmla="*/ 2 w 112"/>
                <a:gd name="T19" fmla="*/ 8 h 77"/>
                <a:gd name="T20" fmla="*/ 2 w 112"/>
                <a:gd name="T21" fmla="*/ 7 h 77"/>
                <a:gd name="T22" fmla="*/ 6 w 112"/>
                <a:gd name="T23" fmla="*/ 2 h 77"/>
                <a:gd name="T24" fmla="*/ 106 w 112"/>
                <a:gd name="T25" fmla="*/ 2 h 77"/>
                <a:gd name="T26" fmla="*/ 106 w 112"/>
                <a:gd name="T27" fmla="*/ 0 h 77"/>
                <a:gd name="T28" fmla="*/ 6 w 112"/>
                <a:gd name="T29" fmla="*/ 0 h 77"/>
                <a:gd name="T30" fmla="*/ 0 w 112"/>
                <a:gd name="T31" fmla="*/ 7 h 77"/>
                <a:gd name="T32" fmla="*/ 0 w 112"/>
                <a:gd name="T33" fmla="*/ 8 h 77"/>
                <a:gd name="T34" fmla="*/ 0 w 112"/>
                <a:gd name="T35" fmla="*/ 71 h 77"/>
                <a:gd name="T36" fmla="*/ 6 w 112"/>
                <a:gd name="T37" fmla="*/ 77 h 77"/>
                <a:gd name="T38" fmla="*/ 7 w 112"/>
                <a:gd name="T39" fmla="*/ 77 h 77"/>
                <a:gd name="T40" fmla="*/ 104 w 112"/>
                <a:gd name="T41" fmla="*/ 77 h 77"/>
                <a:gd name="T42" fmla="*/ 106 w 112"/>
                <a:gd name="T43" fmla="*/ 77 h 77"/>
                <a:gd name="T44" fmla="*/ 112 w 112"/>
                <a:gd name="T45" fmla="*/ 71 h 77"/>
                <a:gd name="T46" fmla="*/ 112 w 112"/>
                <a:gd name="T47" fmla="*/ 8 h 77"/>
                <a:gd name="T48" fmla="*/ 112 w 112"/>
                <a:gd name="T49" fmla="*/ 7 h 77"/>
                <a:gd name="T50" fmla="*/ 106 w 112"/>
                <a:gd name="T5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2" h="77">
                  <a:moveTo>
                    <a:pt x="106" y="2"/>
                  </a:moveTo>
                  <a:cubicBezTo>
                    <a:pt x="108" y="2"/>
                    <a:pt x="110" y="4"/>
                    <a:pt x="110" y="7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0" y="73"/>
                    <a:pt x="108" y="75"/>
                    <a:pt x="106" y="75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3" y="75"/>
                    <a:pt x="2" y="73"/>
                    <a:pt x="2" y="7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6" y="2"/>
                  </a:cubicBezTo>
                  <a:cubicBezTo>
                    <a:pt x="106" y="2"/>
                    <a:pt x="106" y="2"/>
                    <a:pt x="106" y="2"/>
                  </a:cubicBezTo>
                  <a:moveTo>
                    <a:pt x="10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2" y="77"/>
                    <a:pt x="6" y="7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104" y="77"/>
                    <a:pt x="104" y="77"/>
                    <a:pt x="104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9" y="77"/>
                    <a:pt x="112" y="74"/>
                    <a:pt x="112" y="71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2" y="3"/>
                    <a:pt x="109" y="0"/>
                    <a:pt x="106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4">
              <a:extLst>
                <a:ext uri="{FF2B5EF4-FFF2-40B4-BE49-F238E27FC236}">
                  <a16:creationId xmlns:a16="http://schemas.microsoft.com/office/drawing/2014/main" id="{FC85CC17-904A-2643-9418-18CA254199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8361" y="1183097"/>
              <a:ext cx="484868" cy="97812"/>
            </a:xfrm>
            <a:custGeom>
              <a:avLst/>
              <a:gdLst>
                <a:gd name="T0" fmla="*/ 124 w 147"/>
                <a:gd name="T1" fmla="*/ 2 h 30"/>
                <a:gd name="T2" fmla="*/ 128 w 147"/>
                <a:gd name="T3" fmla="*/ 3 h 30"/>
                <a:gd name="T4" fmla="*/ 145 w 147"/>
                <a:gd name="T5" fmla="*/ 20 h 30"/>
                <a:gd name="T6" fmla="*/ 145 w 147"/>
                <a:gd name="T7" fmla="*/ 23 h 30"/>
                <a:gd name="T8" fmla="*/ 141 w 147"/>
                <a:gd name="T9" fmla="*/ 28 h 30"/>
                <a:gd name="T10" fmla="*/ 7 w 147"/>
                <a:gd name="T11" fmla="*/ 28 h 30"/>
                <a:gd name="T12" fmla="*/ 2 w 147"/>
                <a:gd name="T13" fmla="*/ 23 h 30"/>
                <a:gd name="T14" fmla="*/ 2 w 147"/>
                <a:gd name="T15" fmla="*/ 20 h 30"/>
                <a:gd name="T16" fmla="*/ 19 w 147"/>
                <a:gd name="T17" fmla="*/ 3 h 30"/>
                <a:gd name="T18" fmla="*/ 23 w 147"/>
                <a:gd name="T19" fmla="*/ 2 h 30"/>
                <a:gd name="T20" fmla="*/ 124 w 147"/>
                <a:gd name="T21" fmla="*/ 2 h 30"/>
                <a:gd name="T22" fmla="*/ 124 w 147"/>
                <a:gd name="T23" fmla="*/ 0 h 30"/>
                <a:gd name="T24" fmla="*/ 23 w 147"/>
                <a:gd name="T25" fmla="*/ 0 h 30"/>
                <a:gd name="T26" fmla="*/ 18 w 147"/>
                <a:gd name="T27" fmla="*/ 2 h 30"/>
                <a:gd name="T28" fmla="*/ 1 w 147"/>
                <a:gd name="T29" fmla="*/ 19 h 30"/>
                <a:gd name="T30" fmla="*/ 0 w 147"/>
                <a:gd name="T31" fmla="*/ 19 h 30"/>
                <a:gd name="T32" fmla="*/ 0 w 147"/>
                <a:gd name="T33" fmla="*/ 20 h 30"/>
                <a:gd name="T34" fmla="*/ 0 w 147"/>
                <a:gd name="T35" fmla="*/ 23 h 30"/>
                <a:gd name="T36" fmla="*/ 7 w 147"/>
                <a:gd name="T37" fmla="*/ 30 h 30"/>
                <a:gd name="T38" fmla="*/ 141 w 147"/>
                <a:gd name="T39" fmla="*/ 30 h 30"/>
                <a:gd name="T40" fmla="*/ 147 w 147"/>
                <a:gd name="T41" fmla="*/ 23 h 30"/>
                <a:gd name="T42" fmla="*/ 147 w 147"/>
                <a:gd name="T43" fmla="*/ 20 h 30"/>
                <a:gd name="T44" fmla="*/ 147 w 147"/>
                <a:gd name="T45" fmla="*/ 19 h 30"/>
                <a:gd name="T46" fmla="*/ 146 w 147"/>
                <a:gd name="T47" fmla="*/ 19 h 30"/>
                <a:gd name="T48" fmla="*/ 130 w 147"/>
                <a:gd name="T49" fmla="*/ 2 h 30"/>
                <a:gd name="T50" fmla="*/ 124 w 147"/>
                <a:gd name="T5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30">
                  <a:moveTo>
                    <a:pt x="124" y="2"/>
                  </a:moveTo>
                  <a:cubicBezTo>
                    <a:pt x="126" y="2"/>
                    <a:pt x="127" y="3"/>
                    <a:pt x="128" y="3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8"/>
                    <a:pt x="141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" y="28"/>
                    <a:pt x="2" y="23"/>
                    <a:pt x="2" y="23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2" y="2"/>
                    <a:pt x="23" y="2"/>
                  </a:cubicBezTo>
                  <a:cubicBezTo>
                    <a:pt x="124" y="2"/>
                    <a:pt x="124" y="2"/>
                    <a:pt x="124" y="2"/>
                  </a:cubicBezTo>
                  <a:moveTo>
                    <a:pt x="1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1"/>
                    <a:pt x="18" y="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6"/>
                    <a:pt x="2" y="30"/>
                    <a:pt x="7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5" y="30"/>
                    <a:pt x="147" y="26"/>
                    <a:pt x="147" y="23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28" y="1"/>
                    <a:pt x="126" y="0"/>
                    <a:pt x="124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5">
              <a:extLst>
                <a:ext uri="{FF2B5EF4-FFF2-40B4-BE49-F238E27FC236}">
                  <a16:creationId xmlns:a16="http://schemas.microsoft.com/office/drawing/2014/main" id="{77FFA6B9-8C5F-8140-B944-E08C048E2F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9052" y="1218030"/>
              <a:ext cx="166280" cy="30741"/>
            </a:xfrm>
            <a:custGeom>
              <a:avLst/>
              <a:gdLst>
                <a:gd name="T0" fmla="*/ 102 w 119"/>
                <a:gd name="T1" fmla="*/ 5 h 22"/>
                <a:gd name="T2" fmla="*/ 109 w 119"/>
                <a:gd name="T3" fmla="*/ 17 h 22"/>
                <a:gd name="T4" fmla="*/ 8 w 119"/>
                <a:gd name="T5" fmla="*/ 17 h 22"/>
                <a:gd name="T6" fmla="*/ 15 w 119"/>
                <a:gd name="T7" fmla="*/ 5 h 22"/>
                <a:gd name="T8" fmla="*/ 102 w 119"/>
                <a:gd name="T9" fmla="*/ 5 h 22"/>
                <a:gd name="T10" fmla="*/ 107 w 119"/>
                <a:gd name="T11" fmla="*/ 0 h 22"/>
                <a:gd name="T12" fmla="*/ 102 w 119"/>
                <a:gd name="T13" fmla="*/ 0 h 22"/>
                <a:gd name="T14" fmla="*/ 15 w 119"/>
                <a:gd name="T15" fmla="*/ 0 h 22"/>
                <a:gd name="T16" fmla="*/ 12 w 119"/>
                <a:gd name="T17" fmla="*/ 0 h 22"/>
                <a:gd name="T18" fmla="*/ 10 w 119"/>
                <a:gd name="T19" fmla="*/ 3 h 22"/>
                <a:gd name="T20" fmla="*/ 3 w 119"/>
                <a:gd name="T21" fmla="*/ 15 h 22"/>
                <a:gd name="T22" fmla="*/ 0 w 119"/>
                <a:gd name="T23" fmla="*/ 22 h 22"/>
                <a:gd name="T24" fmla="*/ 8 w 119"/>
                <a:gd name="T25" fmla="*/ 22 h 22"/>
                <a:gd name="T26" fmla="*/ 109 w 119"/>
                <a:gd name="T27" fmla="*/ 22 h 22"/>
                <a:gd name="T28" fmla="*/ 119 w 119"/>
                <a:gd name="T29" fmla="*/ 22 h 22"/>
                <a:gd name="T30" fmla="*/ 114 w 119"/>
                <a:gd name="T31" fmla="*/ 15 h 22"/>
                <a:gd name="T32" fmla="*/ 107 w 119"/>
                <a:gd name="T33" fmla="*/ 3 h 22"/>
                <a:gd name="T34" fmla="*/ 107 w 119"/>
                <a:gd name="T3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22">
                  <a:moveTo>
                    <a:pt x="102" y="5"/>
                  </a:moveTo>
                  <a:lnTo>
                    <a:pt x="109" y="17"/>
                  </a:lnTo>
                  <a:lnTo>
                    <a:pt x="8" y="17"/>
                  </a:lnTo>
                  <a:lnTo>
                    <a:pt x="15" y="5"/>
                  </a:lnTo>
                  <a:lnTo>
                    <a:pt x="102" y="5"/>
                  </a:lnTo>
                  <a:close/>
                  <a:moveTo>
                    <a:pt x="107" y="0"/>
                  </a:moveTo>
                  <a:lnTo>
                    <a:pt x="102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3"/>
                  </a:lnTo>
                  <a:lnTo>
                    <a:pt x="3" y="15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109" y="22"/>
                  </a:lnTo>
                  <a:lnTo>
                    <a:pt x="119" y="22"/>
                  </a:lnTo>
                  <a:lnTo>
                    <a:pt x="114" y="15"/>
                  </a:lnTo>
                  <a:lnTo>
                    <a:pt x="107" y="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6">
              <a:extLst>
                <a:ext uri="{FF2B5EF4-FFF2-40B4-BE49-F238E27FC236}">
                  <a16:creationId xmlns:a16="http://schemas.microsoft.com/office/drawing/2014/main" id="{70166E46-3F26-E84F-9EF3-B8C2A160A8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2369" y="1241784"/>
              <a:ext cx="79647" cy="23754"/>
            </a:xfrm>
            <a:custGeom>
              <a:avLst/>
              <a:gdLst>
                <a:gd name="T0" fmla="*/ 22 w 24"/>
                <a:gd name="T1" fmla="*/ 2 h 7"/>
                <a:gd name="T2" fmla="*/ 22 w 24"/>
                <a:gd name="T3" fmla="*/ 4 h 7"/>
                <a:gd name="T4" fmla="*/ 20 w 24"/>
                <a:gd name="T5" fmla="*/ 5 h 7"/>
                <a:gd name="T6" fmla="*/ 3 w 24"/>
                <a:gd name="T7" fmla="*/ 5 h 7"/>
                <a:gd name="T8" fmla="*/ 2 w 24"/>
                <a:gd name="T9" fmla="*/ 4 h 7"/>
                <a:gd name="T10" fmla="*/ 2 w 24"/>
                <a:gd name="T11" fmla="*/ 2 h 7"/>
                <a:gd name="T12" fmla="*/ 22 w 24"/>
                <a:gd name="T13" fmla="*/ 2 h 7"/>
                <a:gd name="T14" fmla="*/ 24 w 24"/>
                <a:gd name="T15" fmla="*/ 0 h 7"/>
                <a:gd name="T16" fmla="*/ 22 w 24"/>
                <a:gd name="T17" fmla="*/ 0 h 7"/>
                <a:gd name="T18" fmla="*/ 2 w 24"/>
                <a:gd name="T19" fmla="*/ 0 h 7"/>
                <a:gd name="T20" fmla="*/ 0 w 24"/>
                <a:gd name="T21" fmla="*/ 0 h 7"/>
                <a:gd name="T22" fmla="*/ 0 w 24"/>
                <a:gd name="T23" fmla="*/ 2 h 7"/>
                <a:gd name="T24" fmla="*/ 0 w 24"/>
                <a:gd name="T25" fmla="*/ 4 h 7"/>
                <a:gd name="T26" fmla="*/ 3 w 24"/>
                <a:gd name="T27" fmla="*/ 7 h 7"/>
                <a:gd name="T28" fmla="*/ 20 w 24"/>
                <a:gd name="T29" fmla="*/ 7 h 7"/>
                <a:gd name="T30" fmla="*/ 24 w 24"/>
                <a:gd name="T31" fmla="*/ 4 h 7"/>
                <a:gd name="T32" fmla="*/ 24 w 24"/>
                <a:gd name="T33" fmla="*/ 2 h 7"/>
                <a:gd name="T34" fmla="*/ 24 w 24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7">
                  <a:moveTo>
                    <a:pt x="22" y="2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5"/>
                    <a:pt x="2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2" y="2"/>
                    <a:pt x="22" y="2"/>
                    <a:pt x="22" y="2"/>
                  </a:cubicBezTo>
                  <a:moveTo>
                    <a:pt x="24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2" y="7"/>
                    <a:pt x="24" y="6"/>
                    <a:pt x="24" y="4"/>
                  </a:cubicBezTo>
                  <a:cubicBezTo>
                    <a:pt x="24" y="2"/>
                    <a:pt x="24" y="2"/>
                    <a:pt x="24" y="2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107">
              <a:extLst>
                <a:ext uri="{FF2B5EF4-FFF2-40B4-BE49-F238E27FC236}">
                  <a16:creationId xmlns:a16="http://schemas.microsoft.com/office/drawing/2014/main" id="{A9914B65-0285-F54F-A581-BB67526EB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802" y="960925"/>
              <a:ext cx="319985" cy="201213"/>
            </a:xfrm>
            <a:prstGeom prst="rect">
              <a:avLst/>
            </a:pr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A5C28CEC-2BFA-0248-B705-A3590EF344E5}"/>
              </a:ext>
            </a:extLst>
          </p:cNvPr>
          <p:cNvSpPr/>
          <p:nvPr/>
        </p:nvSpPr>
        <p:spPr>
          <a:xfrm>
            <a:off x="2538660" y="1301984"/>
            <a:ext cx="537229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Arial" pitchFamily="34" charset="0"/>
              </a:rPr>
              <a:t>Handheld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E589F6-49C0-294E-8E79-C6C0D0A81A0B}"/>
              </a:ext>
            </a:extLst>
          </p:cNvPr>
          <p:cNvSpPr/>
          <p:nvPr/>
        </p:nvSpPr>
        <p:spPr>
          <a:xfrm>
            <a:off x="4693571" y="1285145"/>
            <a:ext cx="486841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Arial" pitchFamily="34" charset="0"/>
              </a:rPr>
              <a:t>Tablet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C6BE0C-D241-F049-BF5F-9FCC6947684D}"/>
              </a:ext>
            </a:extLst>
          </p:cNvPr>
          <p:cNvSpPr/>
          <p:nvPr/>
        </p:nvSpPr>
        <p:spPr>
          <a:xfrm>
            <a:off x="3536434" y="1304980"/>
            <a:ext cx="604044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Arial" pitchFamily="34" charset="0"/>
              </a:rPr>
              <a:t>Cell Phone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0B824B4-2349-0149-A940-6F4CF6CBDDC8}"/>
              </a:ext>
            </a:extLst>
          </p:cNvPr>
          <p:cNvSpPr/>
          <p:nvPr/>
        </p:nvSpPr>
        <p:spPr>
          <a:xfrm>
            <a:off x="5902561" y="1290271"/>
            <a:ext cx="460508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Arial" pitchFamily="34" charset="0"/>
              </a:rPr>
              <a:t>Printer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D9C5495-A395-4C42-8C7A-13995F7A1DB4}"/>
              </a:ext>
            </a:extLst>
          </p:cNvPr>
          <p:cNvSpPr/>
          <p:nvPr/>
        </p:nvSpPr>
        <p:spPr>
          <a:xfrm>
            <a:off x="8010588" y="1304473"/>
            <a:ext cx="553272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Arial" pitchFamily="34" charset="0"/>
              </a:rPr>
              <a:t>Home Office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DD2CA7D-7690-4640-8746-F98F46A3C5AD}"/>
              </a:ext>
            </a:extLst>
          </p:cNvPr>
          <p:cNvSpPr/>
          <p:nvPr/>
        </p:nvSpPr>
        <p:spPr>
          <a:xfrm>
            <a:off x="448275" y="1998535"/>
            <a:ext cx="458857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Arial" pitchFamily="34" charset="0"/>
              </a:rPr>
              <a:t>User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783E6D-5935-5444-9072-8ADF6C650B19}"/>
              </a:ext>
            </a:extLst>
          </p:cNvPr>
          <p:cNvSpPr/>
          <p:nvPr/>
        </p:nvSpPr>
        <p:spPr>
          <a:xfrm>
            <a:off x="426464" y="1296379"/>
            <a:ext cx="526149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Arial" pitchFamily="34" charset="0"/>
              </a:rPr>
              <a:t>Workstation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88404A0-19C6-5644-B68C-7559FE68C02B}"/>
              </a:ext>
            </a:extLst>
          </p:cNvPr>
          <p:cNvSpPr/>
          <p:nvPr/>
        </p:nvSpPr>
        <p:spPr>
          <a:xfrm>
            <a:off x="1338225" y="2017585"/>
            <a:ext cx="6621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Arial" pitchFamily="34" charset="0"/>
              </a:rPr>
              <a:t>Secure Endpoints 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Arial" pitchFamily="34" charset="0"/>
              </a:rPr>
              <a:t>(PC and Laptop)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FB1D287-A38F-304D-BD4D-FB918FA334D8}"/>
              </a:ext>
            </a:extLst>
          </p:cNvPr>
          <p:cNvSpPr/>
          <p:nvPr/>
        </p:nvSpPr>
        <p:spPr>
          <a:xfrm>
            <a:off x="1373699" y="1296869"/>
            <a:ext cx="570867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Arial" pitchFamily="34" charset="0"/>
              </a:rPr>
              <a:t>Laptop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7B9D21D-E77C-034E-918D-49F3B30A67DB}"/>
              </a:ext>
            </a:extLst>
          </p:cNvPr>
          <p:cNvSpPr/>
          <p:nvPr/>
        </p:nvSpPr>
        <p:spPr>
          <a:xfrm>
            <a:off x="3611388" y="2162493"/>
            <a:ext cx="458857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Arial" pitchFamily="34" charset="0"/>
              </a:rPr>
              <a:t>Branch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709D927-9B0A-074E-8848-73CAA5605A20}"/>
              </a:ext>
            </a:extLst>
          </p:cNvPr>
          <p:cNvSpPr/>
          <p:nvPr/>
        </p:nvSpPr>
        <p:spPr>
          <a:xfrm>
            <a:off x="2479981" y="2143306"/>
            <a:ext cx="643174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Arial" pitchFamily="34" charset="0"/>
              </a:rPr>
              <a:t>Data Center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A2FD883-A617-8345-B4AA-762D819D2843}"/>
              </a:ext>
            </a:extLst>
          </p:cNvPr>
          <p:cNvSpPr/>
          <p:nvPr/>
        </p:nvSpPr>
        <p:spPr>
          <a:xfrm>
            <a:off x="6988757" y="1275319"/>
            <a:ext cx="662109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+mn-lt"/>
                <a:cs typeface="Arial" pitchFamily="34" charset="0"/>
              </a:rPr>
              <a:t>POS</a:t>
            </a:r>
          </a:p>
        </p:txBody>
      </p:sp>
    </p:spTree>
    <p:extLst>
      <p:ext uri="{BB962C8B-B14F-4D97-AF65-F5344CB8AC3E}">
        <p14:creationId xmlns:p14="http://schemas.microsoft.com/office/powerpoint/2010/main" val="287214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890" y="111783"/>
            <a:ext cx="8345488" cy="731837"/>
          </a:xfrm>
        </p:spPr>
        <p:txBody>
          <a:bodyPr/>
          <a:lstStyle/>
          <a:p>
            <a:r>
              <a:rPr lang="en-US" sz="2000" dirty="0"/>
              <a:t>DNA/SD-Access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0C1175-33C3-5146-8B1F-8750B143452C}"/>
              </a:ext>
            </a:extLst>
          </p:cNvPr>
          <p:cNvGrpSpPr>
            <a:grpSpLocks noChangeAspect="1"/>
          </p:cNvGrpSpPr>
          <p:nvPr/>
        </p:nvGrpSpPr>
        <p:grpSpPr>
          <a:xfrm>
            <a:off x="1425975" y="862744"/>
            <a:ext cx="461729" cy="261484"/>
            <a:chOff x="377825" y="2474913"/>
            <a:chExt cx="754063" cy="427038"/>
          </a:xfrm>
          <a:solidFill>
            <a:schemeClr val="tx2"/>
          </a:solidFill>
        </p:grpSpPr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25DBB8B3-F002-7443-9736-73A0DA89B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2582863"/>
              <a:ext cx="63499" cy="228600"/>
            </a:xfrm>
            <a:custGeom>
              <a:avLst/>
              <a:gdLst>
                <a:gd name="T0" fmla="*/ 9 w 17"/>
                <a:gd name="T1" fmla="*/ 61 h 61"/>
                <a:gd name="T2" fmla="*/ 0 w 17"/>
                <a:gd name="T3" fmla="*/ 53 h 61"/>
                <a:gd name="T4" fmla="*/ 0 w 17"/>
                <a:gd name="T5" fmla="*/ 8 h 61"/>
                <a:gd name="T6" fmla="*/ 9 w 17"/>
                <a:gd name="T7" fmla="*/ 0 h 61"/>
                <a:gd name="T8" fmla="*/ 17 w 17"/>
                <a:gd name="T9" fmla="*/ 8 h 61"/>
                <a:gd name="T10" fmla="*/ 17 w 17"/>
                <a:gd name="T11" fmla="*/ 53 h 61"/>
                <a:gd name="T12" fmla="*/ 9 w 17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61">
                  <a:moveTo>
                    <a:pt x="9" y="61"/>
                  </a:moveTo>
                  <a:cubicBezTo>
                    <a:pt x="4" y="61"/>
                    <a:pt x="0" y="57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3" y="0"/>
                    <a:pt x="17" y="3"/>
                    <a:pt x="17" y="8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7"/>
                    <a:pt x="13" y="61"/>
                    <a:pt x="9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6940EA25-24C0-9A44-A2A2-EFD8C2A6D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50" y="2598738"/>
              <a:ext cx="60324" cy="198438"/>
            </a:xfrm>
            <a:custGeom>
              <a:avLst/>
              <a:gdLst>
                <a:gd name="T0" fmla="*/ 8 w 16"/>
                <a:gd name="T1" fmla="*/ 53 h 53"/>
                <a:gd name="T2" fmla="*/ 0 w 16"/>
                <a:gd name="T3" fmla="*/ 44 h 53"/>
                <a:gd name="T4" fmla="*/ 0 w 16"/>
                <a:gd name="T5" fmla="*/ 9 h 53"/>
                <a:gd name="T6" fmla="*/ 8 w 16"/>
                <a:gd name="T7" fmla="*/ 0 h 53"/>
                <a:gd name="T8" fmla="*/ 16 w 16"/>
                <a:gd name="T9" fmla="*/ 9 h 53"/>
                <a:gd name="T10" fmla="*/ 16 w 16"/>
                <a:gd name="T11" fmla="*/ 44 h 53"/>
                <a:gd name="T12" fmla="*/ 8 w 1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3">
                  <a:moveTo>
                    <a:pt x="8" y="53"/>
                  </a:moveTo>
                  <a:cubicBezTo>
                    <a:pt x="3" y="53"/>
                    <a:pt x="0" y="49"/>
                    <a:pt x="0" y="4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9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9"/>
                    <a:pt x="12" y="53"/>
                    <a:pt x="8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19C7EAA7-5E42-6144-96CA-0743026C6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400" y="2582863"/>
              <a:ext cx="60324" cy="228600"/>
            </a:xfrm>
            <a:custGeom>
              <a:avLst/>
              <a:gdLst>
                <a:gd name="T0" fmla="*/ 8 w 16"/>
                <a:gd name="T1" fmla="*/ 61 h 61"/>
                <a:gd name="T2" fmla="*/ 0 w 16"/>
                <a:gd name="T3" fmla="*/ 53 h 61"/>
                <a:gd name="T4" fmla="*/ 0 w 16"/>
                <a:gd name="T5" fmla="*/ 8 h 61"/>
                <a:gd name="T6" fmla="*/ 8 w 16"/>
                <a:gd name="T7" fmla="*/ 0 h 61"/>
                <a:gd name="T8" fmla="*/ 16 w 16"/>
                <a:gd name="T9" fmla="*/ 8 h 61"/>
                <a:gd name="T10" fmla="*/ 16 w 16"/>
                <a:gd name="T11" fmla="*/ 53 h 61"/>
                <a:gd name="T12" fmla="*/ 8 w 1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1">
                  <a:moveTo>
                    <a:pt x="8" y="61"/>
                  </a:moveTo>
                  <a:cubicBezTo>
                    <a:pt x="3" y="61"/>
                    <a:pt x="0" y="57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7"/>
                    <a:pt x="13" y="61"/>
                    <a:pt x="8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5D80FC74-9C9F-B34D-9EDA-3908E39A4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2598738"/>
              <a:ext cx="60324" cy="198438"/>
            </a:xfrm>
            <a:custGeom>
              <a:avLst/>
              <a:gdLst>
                <a:gd name="T0" fmla="*/ 8 w 16"/>
                <a:gd name="T1" fmla="*/ 53 h 53"/>
                <a:gd name="T2" fmla="*/ 0 w 16"/>
                <a:gd name="T3" fmla="*/ 44 h 53"/>
                <a:gd name="T4" fmla="*/ 0 w 16"/>
                <a:gd name="T5" fmla="*/ 9 h 53"/>
                <a:gd name="T6" fmla="*/ 8 w 16"/>
                <a:gd name="T7" fmla="*/ 0 h 53"/>
                <a:gd name="T8" fmla="*/ 16 w 16"/>
                <a:gd name="T9" fmla="*/ 9 h 53"/>
                <a:gd name="T10" fmla="*/ 16 w 16"/>
                <a:gd name="T11" fmla="*/ 44 h 53"/>
                <a:gd name="T12" fmla="*/ 8 w 1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3">
                  <a:moveTo>
                    <a:pt x="8" y="53"/>
                  </a:moveTo>
                  <a:cubicBezTo>
                    <a:pt x="4" y="53"/>
                    <a:pt x="0" y="49"/>
                    <a:pt x="0" y="4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9"/>
                    <a:pt x="13" y="53"/>
                    <a:pt x="8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E46FF78A-A0DC-8F4D-B759-8B2BB2664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2486024"/>
              <a:ext cx="754063" cy="415925"/>
            </a:xfrm>
            <a:custGeom>
              <a:avLst/>
              <a:gdLst>
                <a:gd name="T0" fmla="*/ 183 w 201"/>
                <a:gd name="T1" fmla="*/ 111 h 111"/>
                <a:gd name="T2" fmla="*/ 137 w 201"/>
                <a:gd name="T3" fmla="*/ 99 h 111"/>
                <a:gd name="T4" fmla="*/ 91 w 201"/>
                <a:gd name="T5" fmla="*/ 58 h 111"/>
                <a:gd name="T6" fmla="*/ 63 w 201"/>
                <a:gd name="T7" fmla="*/ 32 h 111"/>
                <a:gd name="T8" fmla="*/ 9 w 201"/>
                <a:gd name="T9" fmla="*/ 19 h 111"/>
                <a:gd name="T10" fmla="*/ 0 w 201"/>
                <a:gd name="T11" fmla="*/ 11 h 111"/>
                <a:gd name="T12" fmla="*/ 8 w 201"/>
                <a:gd name="T13" fmla="*/ 2 h 111"/>
                <a:gd name="T14" fmla="*/ 71 w 201"/>
                <a:gd name="T15" fmla="*/ 18 h 111"/>
                <a:gd name="T16" fmla="*/ 104 w 201"/>
                <a:gd name="T17" fmla="*/ 48 h 111"/>
                <a:gd name="T18" fmla="*/ 145 w 201"/>
                <a:gd name="T19" fmla="*/ 84 h 111"/>
                <a:gd name="T20" fmla="*/ 190 w 201"/>
                <a:gd name="T21" fmla="*/ 94 h 111"/>
                <a:gd name="T22" fmla="*/ 200 w 201"/>
                <a:gd name="T23" fmla="*/ 100 h 111"/>
                <a:gd name="T24" fmla="*/ 194 w 201"/>
                <a:gd name="T25" fmla="*/ 110 h 111"/>
                <a:gd name="T26" fmla="*/ 183 w 201"/>
                <a:gd name="T2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1" h="111">
                  <a:moveTo>
                    <a:pt x="183" y="111"/>
                  </a:moveTo>
                  <a:cubicBezTo>
                    <a:pt x="173" y="111"/>
                    <a:pt x="157" y="109"/>
                    <a:pt x="137" y="99"/>
                  </a:cubicBezTo>
                  <a:cubicBezTo>
                    <a:pt x="113" y="86"/>
                    <a:pt x="101" y="71"/>
                    <a:pt x="91" y="58"/>
                  </a:cubicBezTo>
                  <a:cubicBezTo>
                    <a:pt x="83" y="48"/>
                    <a:pt x="76" y="39"/>
                    <a:pt x="63" y="32"/>
                  </a:cubicBezTo>
                  <a:cubicBezTo>
                    <a:pt x="36" y="17"/>
                    <a:pt x="9" y="19"/>
                    <a:pt x="9" y="19"/>
                  </a:cubicBezTo>
                  <a:cubicBezTo>
                    <a:pt x="4" y="19"/>
                    <a:pt x="0" y="16"/>
                    <a:pt x="0" y="11"/>
                  </a:cubicBezTo>
                  <a:cubicBezTo>
                    <a:pt x="0" y="6"/>
                    <a:pt x="3" y="2"/>
                    <a:pt x="8" y="2"/>
                  </a:cubicBezTo>
                  <a:cubicBezTo>
                    <a:pt x="9" y="2"/>
                    <a:pt x="40" y="0"/>
                    <a:pt x="71" y="18"/>
                  </a:cubicBezTo>
                  <a:cubicBezTo>
                    <a:pt x="87" y="26"/>
                    <a:pt x="95" y="37"/>
                    <a:pt x="104" y="48"/>
                  </a:cubicBezTo>
                  <a:cubicBezTo>
                    <a:pt x="113" y="60"/>
                    <a:pt x="123" y="73"/>
                    <a:pt x="145" y="84"/>
                  </a:cubicBezTo>
                  <a:cubicBezTo>
                    <a:pt x="172" y="98"/>
                    <a:pt x="190" y="94"/>
                    <a:pt x="190" y="94"/>
                  </a:cubicBezTo>
                  <a:cubicBezTo>
                    <a:pt x="195" y="93"/>
                    <a:pt x="199" y="96"/>
                    <a:pt x="200" y="100"/>
                  </a:cubicBezTo>
                  <a:cubicBezTo>
                    <a:pt x="201" y="105"/>
                    <a:pt x="199" y="109"/>
                    <a:pt x="194" y="110"/>
                  </a:cubicBezTo>
                  <a:cubicBezTo>
                    <a:pt x="194" y="110"/>
                    <a:pt x="190" y="111"/>
                    <a:pt x="183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383B23D0-937B-574F-985D-F89BF65EA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" y="2474913"/>
              <a:ext cx="754063" cy="427038"/>
            </a:xfrm>
            <a:custGeom>
              <a:avLst/>
              <a:gdLst>
                <a:gd name="T0" fmla="*/ 12 w 201"/>
                <a:gd name="T1" fmla="*/ 114 h 114"/>
                <a:gd name="T2" fmla="*/ 8 w 201"/>
                <a:gd name="T3" fmla="*/ 114 h 114"/>
                <a:gd name="T4" fmla="*/ 0 w 201"/>
                <a:gd name="T5" fmla="*/ 105 h 114"/>
                <a:gd name="T6" fmla="*/ 9 w 201"/>
                <a:gd name="T7" fmla="*/ 97 h 114"/>
                <a:gd name="T8" fmla="*/ 9 w 201"/>
                <a:gd name="T9" fmla="*/ 97 h 114"/>
                <a:gd name="T10" fmla="*/ 63 w 201"/>
                <a:gd name="T11" fmla="*/ 84 h 114"/>
                <a:gd name="T12" fmla="*/ 91 w 201"/>
                <a:gd name="T13" fmla="*/ 58 h 114"/>
                <a:gd name="T14" fmla="*/ 137 w 201"/>
                <a:gd name="T15" fmla="*/ 17 h 114"/>
                <a:gd name="T16" fmla="*/ 194 w 201"/>
                <a:gd name="T17" fmla="*/ 6 h 114"/>
                <a:gd name="T18" fmla="*/ 200 w 201"/>
                <a:gd name="T19" fmla="*/ 16 h 114"/>
                <a:gd name="T20" fmla="*/ 190 w 201"/>
                <a:gd name="T21" fmla="*/ 22 h 114"/>
                <a:gd name="T22" fmla="*/ 144 w 201"/>
                <a:gd name="T23" fmla="*/ 32 h 114"/>
                <a:gd name="T24" fmla="*/ 104 w 201"/>
                <a:gd name="T25" fmla="*/ 68 h 114"/>
                <a:gd name="T26" fmla="*/ 71 w 201"/>
                <a:gd name="T27" fmla="*/ 98 h 114"/>
                <a:gd name="T28" fmla="*/ 12 w 201"/>
                <a:gd name="T2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114">
                  <a:moveTo>
                    <a:pt x="12" y="114"/>
                  </a:moveTo>
                  <a:cubicBezTo>
                    <a:pt x="9" y="114"/>
                    <a:pt x="8" y="114"/>
                    <a:pt x="8" y="114"/>
                  </a:cubicBezTo>
                  <a:cubicBezTo>
                    <a:pt x="3" y="113"/>
                    <a:pt x="0" y="109"/>
                    <a:pt x="0" y="105"/>
                  </a:cubicBezTo>
                  <a:cubicBezTo>
                    <a:pt x="0" y="100"/>
                    <a:pt x="4" y="97"/>
                    <a:pt x="9" y="97"/>
                  </a:cubicBezTo>
                  <a:cubicBezTo>
                    <a:pt x="9" y="97"/>
                    <a:pt x="9" y="97"/>
                    <a:pt x="9" y="97"/>
                  </a:cubicBezTo>
                  <a:cubicBezTo>
                    <a:pt x="9" y="97"/>
                    <a:pt x="36" y="99"/>
                    <a:pt x="63" y="84"/>
                  </a:cubicBezTo>
                  <a:cubicBezTo>
                    <a:pt x="76" y="77"/>
                    <a:pt x="83" y="68"/>
                    <a:pt x="91" y="58"/>
                  </a:cubicBezTo>
                  <a:cubicBezTo>
                    <a:pt x="101" y="44"/>
                    <a:pt x="112" y="30"/>
                    <a:pt x="137" y="17"/>
                  </a:cubicBezTo>
                  <a:cubicBezTo>
                    <a:pt x="170" y="0"/>
                    <a:pt x="193" y="5"/>
                    <a:pt x="194" y="6"/>
                  </a:cubicBezTo>
                  <a:cubicBezTo>
                    <a:pt x="199" y="7"/>
                    <a:pt x="201" y="11"/>
                    <a:pt x="200" y="16"/>
                  </a:cubicBezTo>
                  <a:cubicBezTo>
                    <a:pt x="199" y="20"/>
                    <a:pt x="195" y="23"/>
                    <a:pt x="190" y="22"/>
                  </a:cubicBezTo>
                  <a:cubicBezTo>
                    <a:pt x="190" y="22"/>
                    <a:pt x="172" y="18"/>
                    <a:pt x="144" y="32"/>
                  </a:cubicBezTo>
                  <a:cubicBezTo>
                    <a:pt x="123" y="43"/>
                    <a:pt x="113" y="55"/>
                    <a:pt x="104" y="68"/>
                  </a:cubicBezTo>
                  <a:cubicBezTo>
                    <a:pt x="95" y="79"/>
                    <a:pt x="87" y="90"/>
                    <a:pt x="71" y="98"/>
                  </a:cubicBezTo>
                  <a:cubicBezTo>
                    <a:pt x="46" y="112"/>
                    <a:pt x="21" y="114"/>
                    <a:pt x="12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0" name="Picture 159">
            <a:extLst>
              <a:ext uri="{FF2B5EF4-FFF2-40B4-BE49-F238E27FC236}">
                <a16:creationId xmlns:a16="http://schemas.microsoft.com/office/drawing/2014/main" id="{763B18E4-AEA9-D64F-AC55-3A99BA08B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5242" b="4866"/>
          <a:stretch/>
        </p:blipFill>
        <p:spPr>
          <a:xfrm>
            <a:off x="506871" y="2381620"/>
            <a:ext cx="318773" cy="320040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F967A56C-4EB7-C74A-AFCF-395DDC314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76" b="5019"/>
          <a:stretch/>
        </p:blipFill>
        <p:spPr>
          <a:xfrm>
            <a:off x="1103429" y="2381552"/>
            <a:ext cx="318836" cy="320040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13CF415E-032E-714E-BD04-38F43D9A73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63" b="4827"/>
          <a:stretch/>
        </p:blipFill>
        <p:spPr>
          <a:xfrm>
            <a:off x="1762780" y="2380000"/>
            <a:ext cx="318915" cy="320040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6A3405FB-2B00-614A-80B7-9BEDF25E4248}"/>
              </a:ext>
            </a:extLst>
          </p:cNvPr>
          <p:cNvSpPr txBox="1"/>
          <p:nvPr/>
        </p:nvSpPr>
        <p:spPr>
          <a:xfrm>
            <a:off x="428890" y="2681227"/>
            <a:ext cx="4747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err="1">
                <a:latin typeface="+mn-lt"/>
              </a:rPr>
              <a:t>vBond</a:t>
            </a:r>
            <a:endParaRPr lang="en-US" sz="500" dirty="0">
              <a:latin typeface="+mn-lt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6B6E533-E6C7-114C-BAFC-D07A01BCE29F}"/>
              </a:ext>
            </a:extLst>
          </p:cNvPr>
          <p:cNvSpPr txBox="1"/>
          <p:nvPr/>
        </p:nvSpPr>
        <p:spPr>
          <a:xfrm>
            <a:off x="948906" y="2681227"/>
            <a:ext cx="6278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err="1">
                <a:latin typeface="+mn-lt"/>
              </a:rPr>
              <a:t>vManage</a:t>
            </a:r>
            <a:endParaRPr lang="en-US" sz="300" dirty="0">
              <a:latin typeface="+mn-lt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143B5A0-06CD-2745-9209-288D9886136B}"/>
              </a:ext>
            </a:extLst>
          </p:cNvPr>
          <p:cNvSpPr txBox="1"/>
          <p:nvPr/>
        </p:nvSpPr>
        <p:spPr>
          <a:xfrm>
            <a:off x="1656840" y="2681227"/>
            <a:ext cx="5307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err="1">
                <a:latin typeface="+mn-lt"/>
              </a:rPr>
              <a:t>vSmart</a:t>
            </a:r>
            <a:endParaRPr lang="en-US" sz="500" dirty="0">
              <a:latin typeface="+mn-lt"/>
            </a:endParaRPr>
          </a:p>
        </p:txBody>
      </p:sp>
      <p:sp>
        <p:nvSpPr>
          <p:cNvPr id="166" name="Title 3">
            <a:extLst>
              <a:ext uri="{FF2B5EF4-FFF2-40B4-BE49-F238E27FC236}">
                <a16:creationId xmlns:a16="http://schemas.microsoft.com/office/drawing/2014/main" id="{F2A4216B-58A0-E748-9180-283266049388}"/>
              </a:ext>
            </a:extLst>
          </p:cNvPr>
          <p:cNvSpPr txBox="1">
            <a:spLocks/>
          </p:cNvSpPr>
          <p:nvPr/>
        </p:nvSpPr>
        <p:spPr bwMode="auto">
          <a:xfrm>
            <a:off x="428890" y="1746778"/>
            <a:ext cx="286295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/>
              <a:t>SD-WAN &amp; </a:t>
            </a:r>
            <a:r>
              <a:rPr lang="en-US" sz="2000" dirty="0" err="1"/>
              <a:t>Viptela</a:t>
            </a:r>
            <a:r>
              <a:rPr lang="en-US" sz="2000" dirty="0"/>
              <a:t> </a:t>
            </a: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D66A8060-5D41-B343-A485-43937207ED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0" t="8440" r="12362" b="12892"/>
          <a:stretch/>
        </p:blipFill>
        <p:spPr>
          <a:xfrm>
            <a:off x="554231" y="848017"/>
            <a:ext cx="309277" cy="309277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C16EE657-D4A1-A642-9EE0-AB7E126BB67B}"/>
              </a:ext>
            </a:extLst>
          </p:cNvPr>
          <p:cNvSpPr txBox="1"/>
          <p:nvPr/>
        </p:nvSpPr>
        <p:spPr>
          <a:xfrm>
            <a:off x="403794" y="1179996"/>
            <a:ext cx="610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Cisco DNA Center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EF4766B-0463-BA4E-91A8-210409F17B6D}"/>
              </a:ext>
            </a:extLst>
          </p:cNvPr>
          <p:cNvSpPr txBox="1"/>
          <p:nvPr/>
        </p:nvSpPr>
        <p:spPr>
          <a:xfrm>
            <a:off x="1351764" y="1229006"/>
            <a:ext cx="6101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Cisco DNA</a:t>
            </a:r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DC481355-87FE-3448-A8DB-A314DE36C3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482" b="10929"/>
          <a:stretch/>
        </p:blipFill>
        <p:spPr>
          <a:xfrm>
            <a:off x="559073" y="3856411"/>
            <a:ext cx="358689" cy="277658"/>
          </a:xfrm>
          <a:prstGeom prst="rect">
            <a:avLst/>
          </a:prstGeom>
        </p:spPr>
      </p:pic>
      <p:sp>
        <p:nvSpPr>
          <p:cNvPr id="171" name="Title 1">
            <a:extLst>
              <a:ext uri="{FF2B5EF4-FFF2-40B4-BE49-F238E27FC236}">
                <a16:creationId xmlns:a16="http://schemas.microsoft.com/office/drawing/2014/main" id="{8BAAB7D4-BB03-9846-9BE2-A9497A6BFFD3}"/>
              </a:ext>
            </a:extLst>
          </p:cNvPr>
          <p:cNvSpPr txBox="1">
            <a:spLocks/>
          </p:cNvSpPr>
          <p:nvPr/>
        </p:nvSpPr>
        <p:spPr bwMode="auto">
          <a:xfrm>
            <a:off x="428890" y="3407897"/>
            <a:ext cx="2414452" cy="358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/>
              <a:t>ETA / </a:t>
            </a:r>
            <a:r>
              <a:rPr lang="en-US" sz="2000" dirty="0" err="1"/>
              <a:t>Stealthwatch</a:t>
            </a:r>
            <a:endParaRPr lang="en-US" sz="20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3CC61F0-19F2-A542-BBB8-1D255A6357A1}"/>
              </a:ext>
            </a:extLst>
          </p:cNvPr>
          <p:cNvSpPr txBox="1"/>
          <p:nvPr/>
        </p:nvSpPr>
        <p:spPr>
          <a:xfrm>
            <a:off x="482423" y="4174911"/>
            <a:ext cx="474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Flow Collector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1E6C517F-423C-9F4A-B580-D9BA333FD30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1753" b="3708"/>
          <a:stretch/>
        </p:blipFill>
        <p:spPr>
          <a:xfrm>
            <a:off x="1188994" y="3858944"/>
            <a:ext cx="341126" cy="275125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ECD94EBA-26A6-1B48-AD00-FBCD8E0D088E}"/>
              </a:ext>
            </a:extLst>
          </p:cNvPr>
          <p:cNvSpPr txBox="1"/>
          <p:nvPr/>
        </p:nvSpPr>
        <p:spPr>
          <a:xfrm>
            <a:off x="1034189" y="4174911"/>
            <a:ext cx="6278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err="1">
                <a:latin typeface="+mn-lt"/>
              </a:rPr>
              <a:t>Stealthwatch</a:t>
            </a:r>
            <a:br>
              <a:rPr lang="en-US" sz="500" dirty="0">
                <a:latin typeface="+mn-lt"/>
              </a:rPr>
            </a:br>
            <a:r>
              <a:rPr lang="en-US" sz="500" dirty="0">
                <a:latin typeface="+mn-lt"/>
              </a:rPr>
              <a:t>Management</a:t>
            </a:r>
          </a:p>
          <a:p>
            <a:pPr algn="ctr"/>
            <a:r>
              <a:rPr lang="en-US" sz="500" dirty="0">
                <a:latin typeface="+mn-lt"/>
              </a:rPr>
              <a:t>Console (SMC)</a:t>
            </a:r>
            <a:endParaRPr lang="en-US" sz="300" dirty="0">
              <a:latin typeface="+mn-lt"/>
            </a:endParaRPr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14046A56-2401-7648-A88F-C948653C782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r="5636" b="10956"/>
          <a:stretch/>
        </p:blipFill>
        <p:spPr>
          <a:xfrm>
            <a:off x="1907771" y="3856411"/>
            <a:ext cx="355334" cy="275424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7B529623-8A9D-9E45-935D-0F7C31FFB7A6}"/>
              </a:ext>
            </a:extLst>
          </p:cNvPr>
          <p:cNvSpPr txBox="1"/>
          <p:nvPr/>
        </p:nvSpPr>
        <p:spPr>
          <a:xfrm>
            <a:off x="1831305" y="4165734"/>
            <a:ext cx="5307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+mn-lt"/>
              </a:rPr>
              <a:t>Cognitive</a:t>
            </a:r>
          </a:p>
        </p:txBody>
      </p:sp>
    </p:spTree>
    <p:extLst>
      <p:ext uri="{BB962C8B-B14F-4D97-AF65-F5344CB8AC3E}">
        <p14:creationId xmlns:p14="http://schemas.microsoft.com/office/powerpoint/2010/main" val="325200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66" y="11024"/>
            <a:ext cx="8345488" cy="731837"/>
          </a:xfrm>
        </p:spPr>
        <p:txBody>
          <a:bodyPr/>
          <a:lstStyle/>
          <a:p>
            <a:r>
              <a:rPr lang="en-US" dirty="0"/>
              <a:t>SAFE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75AE9F3A-E74A-9644-82DF-BCB4EAA12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937" y="784641"/>
            <a:ext cx="355600" cy="2921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5ADBA24-B8FB-B743-9783-9ACFBB897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398" y="784641"/>
            <a:ext cx="292100" cy="2921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E43E87F-F3AF-6146-8047-5D6881E55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359" y="784641"/>
            <a:ext cx="292100" cy="2921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5C631EA-FBF6-8447-89CC-90A685004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320" y="784641"/>
            <a:ext cx="292100" cy="2921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E20D31D4-D555-6B4B-B628-1E8C6A9ED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281" y="784641"/>
            <a:ext cx="292100" cy="2921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70E86AB-5F99-9143-B781-BD3F031C4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9240" y="784641"/>
            <a:ext cx="355600" cy="2921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3D74AB86-6238-8843-B574-E521410DCA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620" y="1594442"/>
            <a:ext cx="292100" cy="2921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FEFFCED-644E-704A-99CB-4E443FA5D5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9423" y="1594442"/>
            <a:ext cx="355600" cy="29210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D2E0B139-D97A-4842-9697-8914FED8F8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6726" y="1594442"/>
            <a:ext cx="355600" cy="2921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90B5D87-2A8F-0445-80AA-5CDFE9B24D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44029" y="1594442"/>
            <a:ext cx="292100" cy="2921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CB5B2CCE-5794-8446-B115-D0AFCFE5D7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7832" y="1594442"/>
            <a:ext cx="292100" cy="2921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F5AD81DD-6686-2440-9CCB-B2C2C558DB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1635" y="1594442"/>
            <a:ext cx="292100" cy="2921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3203815-D5D9-E34E-A4D2-739057368E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55438" y="1594442"/>
            <a:ext cx="292100" cy="29210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6B796DA4-5BCA-EF4F-9648-85FD64C7FF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59240" y="1594442"/>
            <a:ext cx="355600" cy="2921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3611A715-1F18-244F-A8DD-82778F3A9B2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1506" y="2400375"/>
            <a:ext cx="355600" cy="2921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3873EF4F-754F-EE4E-9273-7622ECDBB18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09423" y="2412193"/>
            <a:ext cx="355600" cy="29210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D6BB2480-B627-A743-930E-C526006F0C6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24178" y="2399414"/>
            <a:ext cx="292100" cy="29210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24FFEBB-D2F0-2843-A5F1-8CB76E90E8E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29850" y="2399414"/>
            <a:ext cx="292100" cy="29210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C5CFC67-2AD2-4341-A815-9CC137CA87B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32686" y="2399414"/>
            <a:ext cx="292100" cy="29210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C599ECF3-F9C3-F142-B401-BECAC315619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235522" y="2399414"/>
            <a:ext cx="292100" cy="29210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A2DC627E-23B4-3242-B91D-632329EF726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38361" y="2399414"/>
            <a:ext cx="355600" cy="29210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2ACC938F-0A54-FA4F-AC2C-6679FE67F20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27014" y="2392759"/>
            <a:ext cx="292100" cy="292100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33EA8D3B-5FDE-1643-AAE9-2396175CFDF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1015" y="763189"/>
            <a:ext cx="292100" cy="292100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1AC983B-36E2-2D43-82C5-119213867F7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05976" y="763189"/>
            <a:ext cx="292100" cy="29210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029796BC-B919-7049-9BC3-337700CEC3F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05620" y="3204386"/>
            <a:ext cx="292100" cy="2921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5AD0325-8548-F742-B32D-3A3169472A6E}"/>
              </a:ext>
            </a:extLst>
          </p:cNvPr>
          <p:cNvSpPr/>
          <p:nvPr/>
        </p:nvSpPr>
        <p:spPr>
          <a:xfrm>
            <a:off x="10638434" y="5961004"/>
            <a:ext cx="11077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Load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Balancer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4F0B50-9678-FF47-B2ED-F4083B9E1EAA}"/>
              </a:ext>
            </a:extLst>
          </p:cNvPr>
          <p:cNvSpPr/>
          <p:nvPr/>
        </p:nvSpPr>
        <p:spPr>
          <a:xfrm>
            <a:off x="2443032" y="1118521"/>
            <a:ext cx="875917" cy="2462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Load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Balancer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3B9FE6-28B6-464E-A512-F7ECA6B8F57F}"/>
              </a:ext>
            </a:extLst>
          </p:cNvPr>
          <p:cNvSpPr/>
          <p:nvPr/>
        </p:nvSpPr>
        <p:spPr>
          <a:xfrm>
            <a:off x="9338403" y="5961004"/>
            <a:ext cx="13754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Anomaly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Detection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E056E8-84A1-3544-9E85-921A33EECDE7}"/>
              </a:ext>
            </a:extLst>
          </p:cNvPr>
          <p:cNvSpPr/>
          <p:nvPr/>
        </p:nvSpPr>
        <p:spPr>
          <a:xfrm>
            <a:off x="3598654" y="1096082"/>
            <a:ext cx="875917" cy="2462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Anomaly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Detection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3864F6-ECA6-6C4B-B2D1-22E737B74564}"/>
              </a:ext>
            </a:extLst>
          </p:cNvPr>
          <p:cNvSpPr/>
          <p:nvPr/>
        </p:nvSpPr>
        <p:spPr>
          <a:xfrm>
            <a:off x="4722450" y="1076741"/>
            <a:ext cx="875917" cy="2462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Web Reputation /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Filtering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529443-379B-1A4E-A069-2B5CBD622722}"/>
              </a:ext>
            </a:extLst>
          </p:cNvPr>
          <p:cNvSpPr/>
          <p:nvPr/>
        </p:nvSpPr>
        <p:spPr>
          <a:xfrm>
            <a:off x="5821974" y="1076741"/>
            <a:ext cx="875917" cy="2462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AVC-Application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Visibility Control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3B76C4-B3B4-7C42-9AC7-9E40A1025309}"/>
              </a:ext>
            </a:extLst>
          </p:cNvPr>
          <p:cNvSpPr/>
          <p:nvPr/>
        </p:nvSpPr>
        <p:spPr>
          <a:xfrm>
            <a:off x="8101810" y="1076741"/>
            <a:ext cx="875917" cy="2462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Web Application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Firewall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642210-E517-7649-8494-46634991825F}"/>
              </a:ext>
            </a:extLst>
          </p:cNvPr>
          <p:cNvSpPr/>
          <p:nvPr/>
        </p:nvSpPr>
        <p:spPr>
          <a:xfrm>
            <a:off x="6946187" y="1076741"/>
            <a:ext cx="875917" cy="1692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Anti-Malware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455774-92C4-8547-8481-112E803C1B9A}"/>
              </a:ext>
            </a:extLst>
          </p:cNvPr>
          <p:cNvSpPr/>
          <p:nvPr/>
        </p:nvSpPr>
        <p:spPr>
          <a:xfrm>
            <a:off x="199106" y="1903896"/>
            <a:ext cx="875917" cy="1692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Policy / Configuration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7A33A69-5A2F-0E4C-8BB4-A38F5533905D}"/>
              </a:ext>
            </a:extLst>
          </p:cNvPr>
          <p:cNvSpPr/>
          <p:nvPr/>
        </p:nvSpPr>
        <p:spPr>
          <a:xfrm>
            <a:off x="1333876" y="1903896"/>
            <a:ext cx="875917" cy="2462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Analysis / 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Correlation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4B5570-99AB-BA41-A8E4-76D7C46D96EC}"/>
              </a:ext>
            </a:extLst>
          </p:cNvPr>
          <p:cNvSpPr/>
          <p:nvPr/>
        </p:nvSpPr>
        <p:spPr>
          <a:xfrm>
            <a:off x="2499130" y="1903896"/>
            <a:ext cx="875917" cy="2462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Flow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Analytics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5548648-148E-C243-94EE-A064786390F3}"/>
              </a:ext>
            </a:extLst>
          </p:cNvPr>
          <p:cNvSpPr/>
          <p:nvPr/>
        </p:nvSpPr>
        <p:spPr>
          <a:xfrm>
            <a:off x="3650054" y="1881457"/>
            <a:ext cx="875917" cy="2462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Virtual Private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Network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1A8660-02C9-CE44-80F6-864EB16C23E4}"/>
              </a:ext>
            </a:extLst>
          </p:cNvPr>
          <p:cNvSpPr/>
          <p:nvPr/>
        </p:nvSpPr>
        <p:spPr>
          <a:xfrm>
            <a:off x="4722450" y="1862116"/>
            <a:ext cx="875917" cy="2462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Web Reputation /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Filtering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1FE52D-96B6-6641-8E2F-E815FB3656FB}"/>
              </a:ext>
            </a:extLst>
          </p:cNvPr>
          <p:cNvSpPr/>
          <p:nvPr/>
        </p:nvSpPr>
        <p:spPr>
          <a:xfrm>
            <a:off x="5821974" y="1862116"/>
            <a:ext cx="875917" cy="2462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AVC-Application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Visibility Control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BDC0C4-A9ED-7D4B-9579-2A20D9E48F38}"/>
              </a:ext>
            </a:extLst>
          </p:cNvPr>
          <p:cNvSpPr/>
          <p:nvPr/>
        </p:nvSpPr>
        <p:spPr>
          <a:xfrm>
            <a:off x="8101810" y="1862116"/>
            <a:ext cx="875917" cy="2462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Virtual Private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Network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D1155B-3AEF-304B-AAF0-E771A4493872}"/>
              </a:ext>
            </a:extLst>
          </p:cNvPr>
          <p:cNvSpPr/>
          <p:nvPr/>
        </p:nvSpPr>
        <p:spPr>
          <a:xfrm>
            <a:off x="6946187" y="1862116"/>
            <a:ext cx="875917" cy="2462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Flow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Analytics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5864CB-953D-4F4A-8E69-5DA3DC79EDB3}"/>
              </a:ext>
            </a:extLst>
          </p:cNvPr>
          <p:cNvSpPr/>
          <p:nvPr/>
        </p:nvSpPr>
        <p:spPr>
          <a:xfrm>
            <a:off x="1333876" y="2689270"/>
            <a:ext cx="875917" cy="2462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Web Security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Services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E42FD5-C17A-EE4F-A9C5-D7EB71667C3C}"/>
              </a:ext>
            </a:extLst>
          </p:cNvPr>
          <p:cNvSpPr/>
          <p:nvPr/>
        </p:nvSpPr>
        <p:spPr>
          <a:xfrm>
            <a:off x="223133" y="2689270"/>
            <a:ext cx="875917" cy="2462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Web Security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Services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18A24AF-77B5-BE49-B808-93E325D4F676}"/>
              </a:ext>
            </a:extLst>
          </p:cNvPr>
          <p:cNvSpPr/>
          <p:nvPr/>
        </p:nvSpPr>
        <p:spPr>
          <a:xfrm>
            <a:off x="2511938" y="2689270"/>
            <a:ext cx="875917" cy="2462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Posture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Assessment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A9F9915-36E3-D641-867B-D668EC846629}"/>
              </a:ext>
            </a:extLst>
          </p:cNvPr>
          <p:cNvSpPr/>
          <p:nvPr/>
        </p:nvSpPr>
        <p:spPr>
          <a:xfrm>
            <a:off x="3605852" y="2689270"/>
            <a:ext cx="875917" cy="1692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Anti-Malware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DBEE55-B955-124A-8649-398E2AA5573F}"/>
              </a:ext>
            </a:extLst>
          </p:cNvPr>
          <p:cNvSpPr/>
          <p:nvPr/>
        </p:nvSpPr>
        <p:spPr>
          <a:xfrm>
            <a:off x="4716596" y="2689270"/>
            <a:ext cx="875917" cy="2462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Wireless Intrusion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Prevention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9F784B4-B55A-424A-B0F4-1D1A7C6CBEE6}"/>
              </a:ext>
            </a:extLst>
          </p:cNvPr>
          <p:cNvSpPr/>
          <p:nvPr/>
        </p:nvSpPr>
        <p:spPr>
          <a:xfrm>
            <a:off x="5804900" y="2689270"/>
            <a:ext cx="875917" cy="2462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Host Based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Security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B16EE6-E691-5E49-A347-F64C8E3657AB}"/>
              </a:ext>
            </a:extLst>
          </p:cNvPr>
          <p:cNvSpPr/>
          <p:nvPr/>
        </p:nvSpPr>
        <p:spPr>
          <a:xfrm>
            <a:off x="6921254" y="2689270"/>
            <a:ext cx="875917" cy="1692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Monitoring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F69D461-0EEB-AC4E-B4EE-4B4D359434B6}"/>
              </a:ext>
            </a:extLst>
          </p:cNvPr>
          <p:cNvSpPr/>
          <p:nvPr/>
        </p:nvSpPr>
        <p:spPr>
          <a:xfrm>
            <a:off x="8060047" y="2689270"/>
            <a:ext cx="875917" cy="2462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Virtual Private Network Connector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B2782ED-3F2C-6447-AD1C-53273D4FB67F}"/>
              </a:ext>
            </a:extLst>
          </p:cNvPr>
          <p:cNvSpPr/>
          <p:nvPr/>
        </p:nvSpPr>
        <p:spPr>
          <a:xfrm>
            <a:off x="1333876" y="1050276"/>
            <a:ext cx="875917" cy="2462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Access Control  </a:t>
            </a:r>
          </a:p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And </a:t>
            </a:r>
            <a:r>
              <a:rPr lang="en-US" sz="500" dirty="0" err="1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TrustSec</a:t>
            </a:r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94859C-BAB2-9C4B-8AE5-F5C65388AE1E}"/>
              </a:ext>
            </a:extLst>
          </p:cNvPr>
          <p:cNvSpPr/>
          <p:nvPr/>
        </p:nvSpPr>
        <p:spPr>
          <a:xfrm>
            <a:off x="223133" y="1050276"/>
            <a:ext cx="875917" cy="32316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Next Generation  Intrusion Prevention  System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61AA63-A31E-5246-8D51-2E4944FF3ACB}"/>
              </a:ext>
            </a:extLst>
          </p:cNvPr>
          <p:cNvSpPr/>
          <p:nvPr/>
        </p:nvSpPr>
        <p:spPr>
          <a:xfrm>
            <a:off x="176682" y="3491473"/>
            <a:ext cx="875917" cy="1692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 algn="ctr"/>
            <a:r>
              <a:rPr lang="en-US" sz="5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Threat Intelligence </a:t>
            </a:r>
          </a:p>
        </p:txBody>
      </p:sp>
    </p:spTree>
    <p:extLst>
      <p:ext uri="{BB962C8B-B14F-4D97-AF65-F5344CB8AC3E}">
        <p14:creationId xmlns:p14="http://schemas.microsoft.com/office/powerpoint/2010/main" val="3560971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isco Presentation Toolkit&amp;quot;&quot;/&gt;&lt;property id=&quot;20307&quot; value=&quot;305&quot;/&gt;&lt;/object&gt;&lt;object type=&quot;3&quot; unique_id=&quot;10004&quot;&gt;&lt;property id=&quot;20148&quot; value=&quot;5&quot;/&gt;&lt;property id=&quot;20300&quot; value=&quot;Slide 3 - &amp;quot;Editable Illustrations&amp;quot;&quot;/&gt;&lt;property id=&quot;20307&quot; value=&quot;306&quot;/&gt;&lt;/object&gt;&lt;object type=&quot;3&quot; unique_id=&quot;10005&quot;&gt;&lt;property id=&quot;20148&quot; value=&quot;5&quot;/&gt;&lt;property id=&quot;20300&quot; value=&quot;Slide 4 - &amp;quot;Editable Illustrations&amp;quot;&quot;/&gt;&lt;property id=&quot;20307&quot; value=&quot;307&quot;/&gt;&lt;/object&gt;&lt;object type=&quot;3&quot; unique_id=&quot;10006&quot;&gt;&lt;property id=&quot;20148&quot; value=&quot;5&quot;/&gt;&lt;property id=&quot;20300&quot; value=&quot;Slide 5 - &amp;quot;Cisco Blue arrows&amp;quot;&quot;/&gt;&lt;property id=&quot;20307&quot; value=&quot;308&quot;/&gt;&lt;/object&gt;&lt;object type=&quot;3&quot; unique_id=&quot;10007&quot;&gt;&lt;property id=&quot;20148&quot; value=&quot;5&quot;/&gt;&lt;property id=&quot;20300&quot; value=&quot;Slide 6 - &amp;quot;Green arrows&amp;quot;&quot;/&gt;&lt;property id=&quot;20307&quot; value=&quot;309&quot;/&gt;&lt;/object&gt;&lt;object type=&quot;3&quot; unique_id=&quot;10008&quot;&gt;&lt;property id=&quot;20148&quot; value=&quot;5&quot;/&gt;&lt;property id=&quot;20300&quot; value=&quot;Slide 7 - &amp;quot;Indigo arrows&amp;quot;&quot;/&gt;&lt;property id=&quot;20307&quot; value=&quot;310&quot;/&gt;&lt;/object&gt;&lt;object type=&quot;3&quot; unique_id=&quot;10009&quot;&gt;&lt;property id=&quot;20148&quot; value=&quot;5&quot;/&gt;&lt;property id=&quot;20300&quot; value=&quot;Slide 8 - &amp;quot;Orange arrows&amp;quot;&quot;/&gt;&lt;property id=&quot;20307&quot; value=&quot;311&quot;/&gt;&lt;/object&gt;&lt;object type=&quot;3&quot; unique_id=&quot;10010&quot;&gt;&lt;property id=&quot;20148&quot; value=&quot;5&quot;/&gt;&lt;property id=&quot;20300&quot; value=&quot;Slide 9 - &amp;quot;Red arrows&amp;quot;&quot;/&gt;&lt;property id=&quot;20307&quot; value=&quot;312&quot;/&gt;&lt;/object&gt;&lt;object type=&quot;3&quot; unique_id=&quot;10011&quot;&gt;&lt;property id=&quot;20148&quot; value=&quot;5&quot;/&gt;&lt;property id=&quot;20300&quot; value=&quot;Slide 10 - &amp;quot;Tines&amp;quot;&quot;/&gt;&lt;property id=&quot;20307&quot; value=&quot;313&quot;/&gt;&lt;/object&gt;&lt;object type=&quot;3&quot; unique_id=&quot;10012&quot;&gt;&lt;property id=&quot;20148&quot; value=&quot;5&quot;/&gt;&lt;property id=&quot;20300&quot; value=&quot;Slide 11 - &amp;quot;Tines&amp;quot;&quot;/&gt;&lt;property id=&quot;20307&quot; value=&quot;314&quot;/&gt;&lt;/object&gt;&lt;object type=&quot;3&quot; unique_id=&quot;10013&quot;&gt;&lt;property id=&quot;20148&quot; value=&quot;5&quot;/&gt;&lt;property id=&quot;20300&quot; value=&quot;Slide 12 - &amp;quot;Puzzle pieces&amp;quot;&quot;/&gt;&lt;property id=&quot;20307&quot; value=&quot;315&quot;/&gt;&lt;/object&gt;&lt;object type=&quot;3&quot; unique_id=&quot;10014&quot;&gt;&lt;property id=&quot;20148&quot; value=&quot;5&quot;/&gt;&lt;property id=&quot;20300&quot; value=&quot;Slide 13 - &amp;quot;Full-color icons&amp;quot;&quot;/&gt;&lt;property id=&quot;20307&quot; value=&quot;316&quot;/&gt;&lt;/object&gt;&lt;object type=&quot;3&quot; unique_id=&quot;10015&quot;&gt;&lt;property id=&quot;20148&quot; value=&quot;5&quot;/&gt;&lt;property id=&quot;20300&quot; value=&quot;Slide 14 - &amp;quot;Full-color icons&amp;quot;&quot;/&gt;&lt;property id=&quot;20307&quot; value=&quot;317&quot;/&gt;&lt;/object&gt;&lt;object type=&quot;3&quot; unique_id=&quot;10016&quot;&gt;&lt;property id=&quot;20148&quot; value=&quot;5&quot;/&gt;&lt;property id=&quot;20300&quot; value=&quot;Slide 15 - &amp;quot;Full-color icons&amp;quot;&quot;/&gt;&lt;property id=&quot;20307&quot; value=&quot;318&quot;/&gt;&lt;/object&gt;&lt;object type=&quot;3&quot; unique_id=&quot;10017&quot;&gt;&lt;property id=&quot;20148&quot; value=&quot;5&quot;/&gt;&lt;property id=&quot;20300&quot; value=&quot;Slide 16 - &amp;quot;Cisco Blue icons&amp;quot;&quot;/&gt;&lt;property id=&quot;20307&quot; value=&quot;319&quot;/&gt;&lt;/object&gt;&lt;object type=&quot;3&quot; unique_id=&quot;10018&quot;&gt;&lt;property id=&quot;20148&quot; value=&quot;5&quot;/&gt;&lt;property id=&quot;20300&quot; value=&quot;Slide 17 - &amp;quot;Cisco Blue icons&amp;quot;&quot;/&gt;&lt;property id=&quot;20307&quot; value=&quot;320&quot;/&gt;&lt;/object&gt;&lt;object type=&quot;3&quot; unique_id=&quot;10019&quot;&gt;&lt;property id=&quot;20148&quot; value=&quot;5&quot;/&gt;&lt;property id=&quot;20300&quot; value=&quot;Slide 18 - &amp;quot;Cisco Blue icons&amp;quot;&quot;/&gt;&lt;property id=&quot;20307&quot; value=&quot;321&quot;/&gt;&lt;/object&gt;&lt;object type=&quot;3&quot; unique_id=&quot;10020&quot;&gt;&lt;property id=&quot;20148&quot; value=&quot;5&quot;/&gt;&lt;property id=&quot;20300&quot; value=&quot;Slide 22 - &amp;quot;Full-color cloud icons&amp;quot;&quot;/&gt;&lt;property id=&quot;20307&quot; value=&quot;322&quot;/&gt;&lt;/object&gt;&lt;object type=&quot;3&quot; unique_id=&quot;10021&quot;&gt;&lt;property id=&quot;20148&quot; value=&quot;5&quot;/&gt;&lt;property id=&quot;20300&quot; value=&quot;Slide 23 - &amp;quot;Full-color cloud icons&amp;quot;&quot;/&gt;&lt;property id=&quot;20307&quot; value=&quot;323&quot;/&gt;&lt;/object&gt;&lt;object type=&quot;3&quot; unique_id=&quot;10022&quot;&gt;&lt;property id=&quot;20148&quot; value=&quot;5&quot;/&gt;&lt;property id=&quot;20300&quot; value=&quot;Slide 24 - &amp;quot;Cisco Blue cloud icons&amp;quot;&quot;/&gt;&lt;property id=&quot;20307&quot; value=&quot;324&quot;/&gt;&lt;/object&gt;&lt;object type=&quot;3&quot; unique_id=&quot;10023&quot;&gt;&lt;property id=&quot;20148&quot; value=&quot;5&quot;/&gt;&lt;property id=&quot;20300&quot; value=&quot;Slide 25 - &amp;quot;Cisco Blue cloud icons&amp;quot;&quot;/&gt;&lt;property id=&quot;20307&quot; value=&quot;325&quot;/&gt;&lt;/object&gt;&lt;object type=&quot;3&quot; unique_id=&quot;10024&quot;&gt;&lt;property id=&quot;20148&quot; value=&quot;5&quot;/&gt;&lt;property id=&quot;20300&quot; value=&quot;Slide 28 - &amp;quot;Full-color services icons&amp;quot;&quot;/&gt;&lt;property id=&quot;20307&quot; value=&quot;326&quot;/&gt;&lt;/object&gt;&lt;object type=&quot;3&quot; unique_id=&quot;10025&quot;&gt;&lt;property id=&quot;20148&quot; value=&quot;5&quot;/&gt;&lt;property id=&quot;20300&quot; value=&quot;Slide 29 - &amp;quot;Full-color services icons&amp;quot;&quot;/&gt;&lt;property id=&quot;20307&quot; value=&quot;327&quot;/&gt;&lt;/object&gt;&lt;object type=&quot;3&quot; unique_id=&quot;10026&quot;&gt;&lt;property id=&quot;20148&quot; value=&quot;5&quot;/&gt;&lt;property id=&quot;20300&quot; value=&quot;Slide 30 - &amp;quot;Cisco Blue services icons&amp;quot;&quot;/&gt;&lt;property id=&quot;20307&quot; value=&quot;328&quot;/&gt;&lt;/object&gt;&lt;object type=&quot;3&quot; unique_id=&quot;10027&quot;&gt;&lt;property id=&quot;20148&quot; value=&quot;5&quot;/&gt;&lt;property id=&quot;20300&quot; value=&quot;Slide 31 - &amp;quot;Cisco Blue services icons&amp;quot;&quot;/&gt;&lt;property id=&quot;20307&quot; value=&quot;329&quot;/&gt;&lt;/object&gt;&lt;object type=&quot;3&quot; unique_id=&quot;10028&quot;&gt;&lt;property id=&quot;20148&quot; value=&quot;5&quot;/&gt;&lt;property id=&quot;20300&quot; value=&quot;Slide 34 - &amp;quot;Calendar/timeline components&amp;quot;&quot;/&gt;&lt;property id=&quot;20307&quot; value=&quot;330&quot;/&gt;&lt;/object&gt;&lt;object type=&quot;3&quot; unique_id=&quot;10029&quot;&gt;&lt;property id=&quot;20148&quot; value=&quot;5&quot;/&gt;&lt;property id=&quot;20300&quot; value=&quot;Slide 35 - &amp;quot;Timeline&amp;quot;&quot;/&gt;&lt;property id=&quot;20307&quot; value=&quot;331&quot;/&gt;&lt;/object&gt;&lt;object type=&quot;3&quot; unique_id=&quot;10030&quot;&gt;&lt;property id=&quot;20148&quot; value=&quot;5&quot;/&gt;&lt;property id=&quot;20300&quot; value=&quot;Slide 36 - &amp;quot;Animated timeline&amp;quot;&quot;/&gt;&lt;property id=&quot;20307&quot; value=&quot;332&quot;/&gt;&lt;/object&gt;&lt;object type=&quot;3&quot; unique_id=&quot;10031&quot;&gt;&lt;property id=&quot;20148&quot; value=&quot;5&quot;/&gt;&lt;property id=&quot;20300&quot; value=&quot;Slide 37 - &amp;quot;Animated timeline&amp;quot;&quot;/&gt;&lt;property id=&quot;20307&quot; value=&quot;333&quot;/&gt;&lt;/object&gt;&lt;object type=&quot;3&quot; unique_id=&quot;10032&quot;&gt;&lt;property id=&quot;20148&quot; value=&quot;5&quot;/&gt;&lt;property id=&quot;20300&quot; value=&quot;Slide 38 - &amp;quot;Animated timeline: 7 phases&amp;quot;&quot;/&gt;&lt;property id=&quot;20307&quot; value=&quot;334&quot;/&gt;&lt;/object&gt;&lt;object type=&quot;3&quot; unique_id=&quot;10033&quot;&gt;&lt;property id=&quot;20148&quot; value=&quot;5&quot;/&gt;&lt;property id=&quot;20300&quot; value=&quot;Slide 39 - &amp;quot;Timeline chronological&amp;quot;&quot;/&gt;&lt;property id=&quot;20307&quot; value=&quot;335&quot;/&gt;&lt;/object&gt;&lt;object type=&quot;3&quot; unique_id=&quot;10034&quot;&gt;&lt;property id=&quot;20148&quot; value=&quot;5&quot;/&gt;&lt;property id=&quot;20300&quot; value=&quot;Slide 40 - &amp;quot;Timeline chronological phases&amp;quot;&quot;/&gt;&lt;property id=&quot;20307&quot; value=&quot;336&quot;/&gt;&lt;/object&gt;&lt;object type=&quot;3&quot; unique_id=&quot;10035&quot;&gt;&lt;property id=&quot;20148&quot; value=&quot;5&quot;/&gt;&lt;property id=&quot;20300&quot; value=&quot;Slide 41 - &amp;quot;Chronological phases&amp;quot;&quot;/&gt;&lt;property id=&quot;20307&quot; value=&quot;337&quot;/&gt;&lt;/object&gt;&lt;object type=&quot;3&quot; unique_id=&quot;10036&quot;&gt;&lt;property id=&quot;20148&quot; value=&quot;5&quot;/&gt;&lt;property id=&quot;20300&quot; value=&quot;Slide 42 - &amp;quot;Timeline chronological grid&amp;quot;&quot;/&gt;&lt;property id=&quot;20307&quot; value=&quot;338&quot;/&gt;&lt;/object&gt;&lt;object type=&quot;3&quot; unique_id=&quot;10037&quot;&gt;&lt;property id=&quot;20148&quot; value=&quot;5&quot;/&gt;&lt;property id=&quot;20300&quot; value=&quot;Slide 43 - &amp;quot;Chronological phases&amp;quot;&quot;/&gt;&lt;property id=&quot;20307&quot; value=&quot;339&quot;/&gt;&lt;/object&gt;&lt;object type=&quot;3&quot; unique_id=&quot;10038&quot;&gt;&lt;property id=&quot;20148&quot; value=&quot;5&quot;/&gt;&lt;property id=&quot;20300&quot; value=&quot;Slide 44 - &amp;quot;Chronological runner&amp;quot;&quot;/&gt;&lt;property id=&quot;20307&quot; value=&quot;340&quot;/&gt;&lt;/object&gt;&lt;object type=&quot;3&quot; unique_id=&quot;10039&quot;&gt;&lt;property id=&quot;20148&quot; value=&quot;5&quot;/&gt;&lt;property id=&quot;20300&quot; value=&quot;Slide 45 - &amp;quot;Calendar month&amp;quot;&quot;/&gt;&lt;property id=&quot;20307&quot; value=&quot;341&quot;/&gt;&lt;/object&gt;&lt;object type=&quot;3&quot; unique_id=&quot;10040&quot;&gt;&lt;property id=&quot;20148&quot; value=&quot;5&quot;/&gt;&lt;property id=&quot;20300&quot; value=&quot;Slide 46 - &amp;quot;Calendar quarter&amp;quot;&quot;/&gt;&lt;property id=&quot;20307&quot; value=&quot;342&quot;/&gt;&lt;/object&gt;&lt;object type=&quot;3&quot; unique_id=&quot;10041&quot;&gt;&lt;property id=&quot;20148&quot; value=&quot;5&quot;/&gt;&lt;property id=&quot;20300&quot; value=&quot;Slide 47 - &amp;quot;Calendar month linear animated&amp;quot;&quot;/&gt;&lt;property id=&quot;20307&quot; value=&quot;343&quot;/&gt;&lt;/object&gt;&lt;object type=&quot;3&quot; unique_id=&quot;10042&quot;&gt;&lt;property id=&quot;20148&quot; value=&quot;5&quot;/&gt;&lt;property id=&quot;20300&quot; value=&quot;Slide 48 - &amp;quot;Calendar fiscal year animated&amp;quot;&quot;/&gt;&lt;property id=&quot;20307&quot; value=&quot;344&quot;/&gt;&lt;/object&gt;&lt;object type=&quot;3&quot; unique_id=&quot;10043&quot;&gt;&lt;property id=&quot;20148&quot; value=&quot;5&quot;/&gt;&lt;property id=&quot;20300&quot; value=&quot;Slide 49 - &amp;quot;Key dates&amp;quot;&quot;/&gt;&lt;property id=&quot;20307&quot; value=&quot;345&quot;/&gt;&lt;/object&gt;&lt;object type=&quot;3&quot; unique_id=&quot;10044&quot;&gt;&lt;property id=&quot;20148&quot; value=&quot;5&quot;/&gt;&lt;property id=&quot;20300&quot; value=&quot;Slide 50 - &amp;quot;About this template&amp;quot;&quot;/&gt;&lt;property id=&quot;20307&quot; value=&quot;346&quot;/&gt;&lt;/object&gt;&lt;object type=&quot;3&quot; unique_id=&quot;10045&quot;&gt;&lt;property id=&quot;20148&quot; value=&quot;5&quot;/&gt;&lt;property id=&quot;20300&quot; value=&quot;Slide 51 - &amp;quot;Legend&amp;quot;&quot;/&gt;&lt;property id=&quot;20307&quot; value=&quot;347&quot;/&gt;&lt;/object&gt;&lt;object type=&quot;3&quot; unique_id=&quot;10046&quot;&gt;&lt;property id=&quot;20148&quot; value=&quot;5&quot;/&gt;&lt;property id=&quot;20300&quot; value=&quot;Slide 52 - &amp;quot;Add fiscal year here&amp;quot;&quot;/&gt;&lt;property id=&quot;20307&quot; value=&quot;348&quot;/&gt;&lt;/object&gt;&lt;object type=&quot;3&quot; unique_id=&quot;10047&quot;&gt;&lt;property id=&quot;20148&quot; value=&quot;5&quot;/&gt;&lt;property id=&quot;20300&quot; value=&quot;Slide 53 - &amp;quot;August&amp;quot;&quot;/&gt;&lt;property id=&quot;20307&quot; value=&quot;349&quot;/&gt;&lt;/object&gt;&lt;object type=&quot;3&quot; unique_id=&quot;10048&quot;&gt;&lt;property id=&quot;20148&quot; value=&quot;5&quot;/&gt;&lt;property id=&quot;20300&quot; value=&quot;Slide 54 - &amp;quot;September&amp;quot;&quot;/&gt;&lt;property id=&quot;20307&quot; value=&quot;350&quot;/&gt;&lt;/object&gt;&lt;object type=&quot;3&quot; unique_id=&quot;10049&quot;&gt;&lt;property id=&quot;20148&quot; value=&quot;5&quot;/&gt;&lt;property id=&quot;20300&quot; value=&quot;Slide 55 - &amp;quot;October&amp;quot;&quot;/&gt;&lt;property id=&quot;20307&quot; value=&quot;351&quot;/&gt;&lt;/object&gt;&lt;object type=&quot;3&quot; unique_id=&quot;10050&quot;&gt;&lt;property id=&quot;20148&quot; value=&quot;5&quot;/&gt;&lt;property id=&quot;20300&quot; value=&quot;Slide 56 - &amp;quot;November&amp;quot;&quot;/&gt;&lt;property id=&quot;20307&quot; value=&quot;352&quot;/&gt;&lt;/object&gt;&lt;object type=&quot;3&quot; unique_id=&quot;10051&quot;&gt;&lt;property id=&quot;20148&quot; value=&quot;5&quot;/&gt;&lt;property id=&quot;20300&quot; value=&quot;Slide 57 - &amp;quot;December&amp;quot;&quot;/&gt;&lt;property id=&quot;20307&quot; value=&quot;353&quot;/&gt;&lt;/object&gt;&lt;object type=&quot;3&quot; unique_id=&quot;10052&quot;&gt;&lt;property id=&quot;20148&quot; value=&quot;5&quot;/&gt;&lt;property id=&quot;20300&quot; value=&quot;Slide 58 - &amp;quot;January&amp;quot;&quot;/&gt;&lt;property id=&quot;20307&quot; value=&quot;354&quot;/&gt;&lt;/object&gt;&lt;object type=&quot;3&quot; unique_id=&quot;10053&quot;&gt;&lt;property id=&quot;20148&quot; value=&quot;5&quot;/&gt;&lt;property id=&quot;20300&quot; value=&quot;Slide 59 - &amp;quot;February&amp;quot;&quot;/&gt;&lt;property id=&quot;20307&quot; value=&quot;355&quot;/&gt;&lt;/object&gt;&lt;object type=&quot;3&quot; unique_id=&quot;10054&quot;&gt;&lt;property id=&quot;20148&quot; value=&quot;5&quot;/&gt;&lt;property id=&quot;20300&quot; value=&quot;Slide 60 - &amp;quot;March&amp;quot;&quot;/&gt;&lt;property id=&quot;20307&quot; value=&quot;356&quot;/&gt;&lt;/object&gt;&lt;object type=&quot;3&quot; unique_id=&quot;10055&quot;&gt;&lt;property id=&quot;20148&quot; value=&quot;5&quot;/&gt;&lt;property id=&quot;20300&quot; value=&quot;Slide 61 - &amp;quot;April&amp;quot;&quot;/&gt;&lt;property id=&quot;20307&quot; value=&quot;357&quot;/&gt;&lt;/object&gt;&lt;object type=&quot;3&quot; unique_id=&quot;10056&quot;&gt;&lt;property id=&quot;20148&quot; value=&quot;5&quot;/&gt;&lt;property id=&quot;20300&quot; value=&quot;Slide 62 - &amp;quot;May&amp;quot;&quot;/&gt;&lt;property id=&quot;20307&quot; value=&quot;358&quot;/&gt;&lt;/object&gt;&lt;object type=&quot;3&quot; unique_id=&quot;10057&quot;&gt;&lt;property id=&quot;20148&quot; value=&quot;5&quot;/&gt;&lt;property id=&quot;20300&quot; value=&quot;Slide 63 - &amp;quot;June&amp;quot;&quot;/&gt;&lt;property id=&quot;20307&quot; value=&quot;359&quot;/&gt;&lt;/object&gt;&lt;object type=&quot;3&quot; unique_id=&quot;10058&quot;&gt;&lt;property id=&quot;20148&quot; value=&quot;5&quot;/&gt;&lt;property id=&quot;20300&quot; value=&quot;Slide 64 - &amp;quot;July&amp;quot;&quot;/&gt;&lt;property id=&quot;20307&quot; value=&quot;360&quot;/&gt;&lt;/object&gt;&lt;object type=&quot;3&quot; unique_id=&quot;10059&quot;&gt;&lt;property id=&quot;20148&quot; value=&quot;5&quot;/&gt;&lt;property id=&quot;20300&quot; value=&quot;Slide 65 - &amp;quot;Graphic elements&amp;quot;&quot;/&gt;&lt;property id=&quot;20307&quot; value=&quot;361&quot;/&gt;&lt;/object&gt;&lt;object type=&quot;3&quot; unique_id=&quot;10060&quot;&gt;&lt;property id=&quot;20148&quot; value=&quot;5&quot;/&gt;&lt;property id=&quot;20300&quot; value=&quot;Slide 66 - &amp;quot;Graphic elements&amp;quot;&quot;/&gt;&lt;property id=&quot;20307&quot; value=&quot;362&quot;/&gt;&lt;/object&gt;&lt;object type=&quot;3&quot; unique_id=&quot;10061&quot;&gt;&lt;property id=&quot;20148&quot; value=&quot;5&quot;/&gt;&lt;property id=&quot;20300&quot; value=&quot;Slide 67 - &amp;quot;Infographic template&amp;quot;&quot;/&gt;&lt;property id=&quot;20307&quot; value=&quot;364&quot;/&gt;&lt;/object&gt;&lt;object type=&quot;3&quot; unique_id=&quot;10062&quot;&gt;&lt;property id=&quot;20148&quot; value=&quot;5&quot;/&gt;&lt;property id=&quot;20300&quot; value=&quot;Slide 68 - &amp;quot;Roadmap&amp;quot;&quot;/&gt;&lt;property id=&quot;20307&quot; value=&quot;365&quot;/&gt;&lt;/object&gt;&lt;object type=&quot;3&quot; unique_id=&quot;10063&quot;&gt;&lt;property id=&quot;20148&quot; value=&quot;5&quot;/&gt;&lt;property id=&quot;20300&quot; value=&quot;Slide 69 - &amp;quot;Pyramid&amp;quot;&quot;/&gt;&lt;property id=&quot;20307&quot; value=&quot;366&quot;/&gt;&lt;/object&gt;&lt;object type=&quot;3&quot; unique_id=&quot;10064&quot;&gt;&lt;property id=&quot;20148&quot; value=&quot;5&quot;/&gt;&lt;property id=&quot;20300&quot; value=&quot;Slide 70 - &amp;quot;Pyramid inverted extended animated&amp;quot;&quot;/&gt;&lt;property id=&quot;20307&quot; value=&quot;367&quot;/&gt;&lt;/object&gt;&lt;object type=&quot;3&quot; unique_id=&quot;10065&quot;&gt;&lt;property id=&quot;20148&quot; value=&quot;5&quot;/&gt;&lt;property id=&quot;20300&quot; value=&quot;Slide 71 - &amp;quot;Pyramid&amp;quot;&quot;/&gt;&lt;property id=&quot;20307&quot; value=&quot;368&quot;/&gt;&lt;/object&gt;&lt;object type=&quot;3&quot; unique_id=&quot;10066&quot;&gt;&lt;property id=&quot;20148&quot; value=&quot;5&quot;/&gt;&lt;property id=&quot;20300&quot; value=&quot;Slide 72 - &amp;quot;Add a title here&amp;quot;&quot;/&gt;&lt;property id=&quot;20307&quot; value=&quot;369&quot;/&gt;&lt;/object&gt;&lt;object type=&quot;3&quot; unique_id=&quot;10067&quot;&gt;&lt;property id=&quot;20148&quot; value=&quot;5&quot;/&gt;&lt;property id=&quot;20300&quot; value=&quot;Slide 73 - &amp;quot;Title goes here&amp;quot;&quot;/&gt;&lt;property id=&quot;20307&quot; value=&quot;370&quot;/&gt;&lt;/object&gt;&lt;object type=&quot;3&quot; unique_id=&quot;10068&quot;&gt;&lt;property id=&quot;20148&quot; value=&quot;5&quot;/&gt;&lt;property id=&quot;20300&quot; value=&quot;Slide 74&quot;/&gt;&lt;property id=&quot;20307&quot; value=&quot;371&quot;/&gt;&lt;/object&gt;&lt;object type=&quot;3&quot; unique_id=&quot;10069&quot;&gt;&lt;property id=&quot;20148&quot; value=&quot;5&quot;/&gt;&lt;property id=&quot;20300&quot; value=&quot;Slide 75 - &amp;quot;Chasm animated&amp;quot;&quot;/&gt;&lt;property id=&quot;20307&quot; value=&quot;372&quot;/&gt;&lt;/object&gt;&lt;object type=&quot;3&quot; unique_id=&quot;10070&quot;&gt;&lt;property id=&quot;20148&quot; value=&quot;5&quot;/&gt;&lt;property id=&quot;20300&quot; value=&quot;Slide 76 - &amp;quot;Chasm two-tone animated&amp;quot;&quot;/&gt;&lt;property id=&quot;20307&quot; value=&quot;373&quot;/&gt;&lt;/object&gt;&lt;object type=&quot;3&quot; unique_id=&quot;10071&quot;&gt;&lt;property id=&quot;20148&quot; value=&quot;5&quot;/&gt;&lt;property id=&quot;20300&quot; value=&quot;Slide 77 - &amp;quot;Circle quartered A&amp;quot;&quot;/&gt;&lt;property id=&quot;20307&quot; value=&quot;374&quot;/&gt;&lt;/object&gt;&lt;object type=&quot;3&quot; unique_id=&quot;10072&quot;&gt;&lt;property id=&quot;20148&quot; value=&quot;5&quot;/&gt;&lt;property id=&quot;20300&quot; value=&quot;Slide 78 - &amp;quot;Squares&amp;quot;&quot;/&gt;&lt;property id=&quot;20307&quot; value=&quot;375&quot;/&gt;&lt;/object&gt;&lt;object type=&quot;3&quot; unique_id=&quot;10073&quot;&gt;&lt;property id=&quot;20148&quot; value=&quot;5&quot;/&gt;&lt;property id=&quot;20300&quot; value=&quot;Slide 79 - &amp;quot;Diagrams matrix rectangles grid animated&amp;quot;&quot;/&gt;&lt;property id=&quot;20307&quot; value=&quot;376&quot;/&gt;&lt;/object&gt;&lt;object type=&quot;3&quot; unique_id=&quot;10074&quot;&gt;&lt;property id=&quot;20148&quot; value=&quot;5&quot;/&gt;&lt;property id=&quot;20300&quot; value=&quot;Slide 80 - &amp;quot;Diagrams matrix squares&amp;quot;&quot;/&gt;&lt;property id=&quot;20307&quot; value=&quot;377&quot;/&gt;&lt;/object&gt;&lt;object type=&quot;3&quot; unique_id=&quot;10075&quot;&gt;&lt;property id=&quot;20148&quot; value=&quot;5&quot;/&gt;&lt;property id=&quot;20300&quot; value=&quot;Slide 81 - &amp;quot;Diagrams matrix table&amp;quot;&quot;/&gt;&lt;property id=&quot;20307&quot; value=&quot;378&quot;/&gt;&lt;/object&gt;&lt;object type=&quot;3&quot; unique_id=&quot;10076&quot;&gt;&lt;property id=&quot;20148&quot; value=&quot;5&quot;/&gt;&lt;property id=&quot;20300&quot; value=&quot;Slide 82 - &amp;quot;Diagrams process circle arrows&amp;quot;&quot;/&gt;&lt;property id=&quot;20307&quot; value=&quot;379&quot;/&gt;&lt;/object&gt;&lt;object type=&quot;3&quot; unique_id=&quot;10077&quot;&gt;&lt;property id=&quot;20148&quot; value=&quot;5&quot;/&gt;&lt;property id=&quot;20300&quot; value=&quot;Slide 83 - &amp;quot;Diagrams relationships circles rectangles animated&amp;quot;&quot;/&gt;&lt;property id=&quot;20307&quot; value=&quot;380&quot;/&gt;&lt;/object&gt;&lt;object type=&quot;3&quot; unique_id=&quot;10078&quot;&gt;&lt;property id=&quot;20148&quot; value=&quot;5&quot;/&gt;&lt;property id=&quot;20300&quot; value=&quot;Slide 84 - &amp;quot;Diagrams relationships tines drill-down animated&amp;quot;&quot;/&gt;&lt;property id=&quot;20307&quot; value=&quot;381&quot;/&gt;&lt;/object&gt;&lt;object type=&quot;3&quot; unique_id=&quot;10079&quot;&gt;&lt;property id=&quot;20148&quot; value=&quot;5&quot;/&gt;&lt;property id=&quot;20300&quot; value=&quot;Slide 85 - &amp;quot;Project name&amp;quot;&quot;/&gt;&lt;property id=&quot;20307&quot; value=&quot;382&quot;/&gt;&lt;/object&gt;&lt;object type=&quot;3&quot; unique_id=&quot;10080&quot;&gt;&lt;property id=&quot;20148&quot; value=&quot;5&quot;/&gt;&lt;property id=&quot;20300&quot; value=&quot;Slide 86 - &amp;quot;Agenda list&amp;quot;&quot;/&gt;&lt;property id=&quot;20307&quot; value=&quot;383&quot;/&gt;&lt;/object&gt;&lt;object type=&quot;3&quot; unique_id=&quot;10081&quot;&gt;&lt;property id=&quot;20148&quot; value=&quot;5&quot;/&gt;&lt;property id=&quot;20300&quot; value=&quot;Slide 87 - &amp;quot;Agenda list&amp;quot;&quot;/&gt;&lt;property id=&quot;20307&quot; value=&quot;384&quot;/&gt;&lt;/object&gt;&lt;object type=&quot;3&quot; unique_id=&quot;10082&quot;&gt;&lt;property id=&quot;20148&quot; value=&quot;5&quot;/&gt;&lt;property id=&quot;20300&quot; value=&quot;Slide 88 - &amp;quot;Agenda table&amp;quot;&quot;/&gt;&lt;property id=&quot;20307&quot; value=&quot;385&quot;/&gt;&lt;/object&gt;&lt;object type=&quot;3&quot; unique_id=&quot;10083&quot;&gt;&lt;property id=&quot;20148&quot; value=&quot;5&quot;/&gt;&lt;property id=&quot;20300&quot; value=&quot;Slide 89 - &amp;quot;Product life cycle&amp;quot;&quot;/&gt;&lt;property id=&quot;20307&quot; value=&quot;386&quot;/&gt;&lt;/object&gt;&lt;object type=&quot;3&quot; unique_id=&quot;10084&quot;&gt;&lt;property id=&quot;20148&quot; value=&quot;5&quot;/&gt;&lt;property id=&quot;20300&quot; value=&quot;Slide 90 - &amp;quot;Questions?&amp;quot;&quot;/&gt;&lt;property id=&quot;20307&quot; value=&quot;387&quot;/&gt;&lt;/object&gt;&lt;object type=&quot;3&quot; unique_id=&quot;10085&quot;&gt;&lt;property id=&quot;20148&quot; value=&quot;5&quot;/&gt;&lt;property id=&quot;20300&quot; value=&quot;Slide 91 - &amp;quot;Questions?&amp;quot;&quot;/&gt;&lt;property id=&quot;20307&quot; value=&quot;388&quot;/&gt;&lt;/object&gt;&lt;object type=&quot;3&quot; unique_id=&quot;10086&quot;&gt;&lt;property id=&quot;20148&quot; value=&quot;5&quot;/&gt;&lt;property id=&quot;20300&quot; value=&quot;Slide 92 - &amp;quot;RACI model definitions&amp;quot;&quot;/&gt;&lt;property id=&quot;20307&quot; value=&quot;389&quot;/&gt;&lt;/object&gt;&lt;object type=&quot;3&quot; unique_id=&quot;10087&quot;&gt;&lt;property id=&quot;20148&quot; value=&quot;5&quot;/&gt;&lt;property id=&quot;20300&quot; value=&quot;Slide 93 - &amp;quot;Seating chart&amp;quot;&quot;/&gt;&lt;property id=&quot;20307&quot; value=&quot;390&quot;/&gt;&lt;/object&gt;&lt;object type=&quot;3&quot; unique_id=&quot;10088&quot;&gt;&lt;property id=&quot;20148&quot; value=&quot;5&quot;/&gt;&lt;property id=&quot;20300&quot; value=&quot;Slide 94 - &amp;quot;Seating chart&amp;quot;&quot;/&gt;&lt;property id=&quot;20307&quot; value=&quot;391&quot;/&gt;&lt;/object&gt;&lt;object type=&quot;3&quot; unique_id=&quot;10089&quot;&gt;&lt;property id=&quot;20148&quot; value=&quot;5&quot;/&gt;&lt;property id=&quot;20300&quot; value=&quot;Slide 95 - &amp;quot;Award  title here&amp;quot;&quot;/&gt;&lt;property id=&quot;20307&quot; value=&quot;392&quot;/&gt;&lt;/object&gt;&lt;object type=&quot;3&quot; unique_id=&quot;10090&quot;&gt;&lt;property id=&quot;20148&quot; value=&quot;5&quot;/&gt;&lt;property id=&quot;20300&quot; value=&quot;Slide 96 - &amp;quot;Vision statement goes here&amp;quot;&quot;/&gt;&lt;property id=&quot;20307&quot; value=&quot;393&quot;/&gt;&lt;/object&gt;&lt;object type=&quot;3&quot; unique_id=&quot;10091&quot;&gt;&lt;property id=&quot;20148&quot; value=&quot;5&quot;/&gt;&lt;property id=&quot;20300&quot; value=&quot;Slide 97 - &amp;quot;Vision statement goes here&amp;quot;&quot;/&gt;&lt;property id=&quot;20307&quot; value=&quot;394&quot;/&gt;&lt;/object&gt;&lt;object type=&quot;3&quot; unique_id=&quot;10092&quot;&gt;&lt;property id=&quot;20148&quot; value=&quot;5&quot;/&gt;&lt;property id=&quot;20300&quot; value=&quot;Slide 98 - &amp;quot;Vision This is placeholder text. Enter your text here.&amp;quot;&quot;/&gt;&lt;property id=&quot;20307&quot; value=&quot;395&quot;/&gt;&lt;/object&gt;&lt;object type=&quot;3&quot; unique_id=&quot;10093&quot;&gt;&lt;property id=&quot;20148&quot; value=&quot;5&quot;/&gt;&lt;property id=&quot;20300&quot; value=&quot;Slide 99&quot;/&gt;&lt;property id=&quot;20307&quot; value=&quot;396&quot;/&gt;&lt;/object&gt;&lt;object type=&quot;3&quot; unique_id=&quot;10094&quot;&gt;&lt;property id=&quot;20148&quot; value=&quot;5&quot;/&gt;&lt;property id=&quot;20300&quot; value=&quot;Slide 100 - &amp;quot;Grid drill-down&amp;quot;&quot;/&gt;&lt;property id=&quot;20307&quot; value=&quot;397&quot;/&gt;&lt;/object&gt;&lt;object type=&quot;3&quot; unique_id=&quot;10095&quot;&gt;&lt;property id=&quot;20148&quot; value=&quot;5&quot;/&gt;&lt;property id=&quot;20300&quot; value=&quot;Slide 101 - &amp;quot;Horizontal checkmark animated&amp;quot;&quot;/&gt;&lt;property id=&quot;20307&quot; value=&quot;398&quot;/&gt;&lt;/object&gt;&lt;object type=&quot;3&quot; unique_id=&quot;10096&quot;&gt;&lt;property id=&quot;20148&quot; value=&quot;5&quot;/&gt;&lt;property id=&quot;20300&quot; value=&quot;Slide 102 - &amp;quot;Horizontal drill-down animated&amp;quot;&quot;/&gt;&lt;property id=&quot;20307&quot; value=&quot;399&quot;/&gt;&lt;/object&gt;&lt;object type=&quot;3&quot; unique_id=&quot;10097&quot;&gt;&lt;property id=&quot;20148&quot; value=&quot;5&quot;/&gt;&lt;property id=&quot;20300&quot; value=&quot;Slide 103 - &amp;quot;Horizontal three-column arrows animated&amp;quot;&quot;/&gt;&lt;property id=&quot;20307&quot; value=&quot;400&quot;/&gt;&lt;/object&gt;&lt;object type=&quot;3&quot; unique_id=&quot;10098&quot;&gt;&lt;property id=&quot;20148&quot; value=&quot;5&quot;/&gt;&lt;property id=&quot;20300&quot; value=&quot;Slide 104 - &amp;quot;Vertical three-column drill-down animated&amp;quot;&quot;/&gt;&lt;property id=&quot;20307&quot; value=&quot;401&quot;/&gt;&lt;/object&gt;&lt;object type=&quot;3&quot; unique_id=&quot;10099&quot;&gt;&lt;property id=&quot;20148&quot; value=&quot;5&quot;/&gt;&lt;property id=&quot;20300&quot; value=&quot;Slide 105 - &amp;quot;Diagrams cost comparison area chart&amp;quot;&quot;/&gt;&lt;property id=&quot;20307&quot; value=&quot;402&quot;/&gt;&lt;/object&gt;&lt;object type=&quot;3&quot; unique_id=&quot;10100&quot;&gt;&lt;property id=&quot;20148&quot; value=&quot;5&quot;/&gt;&lt;property id=&quot;20300&quot; value=&quot;Slide 106&quot;/&gt;&lt;property id=&quot;20307&quot; value=&quot;403&quot;/&gt;&lt;/object&gt;&lt;object type=&quot;3&quot; unique_id=&quot;10101&quot;&gt;&lt;property id=&quot;20148&quot; value=&quot;5&quot;/&gt;&lt;property id=&quot;20300&quot; value=&quot;Slide 107&quot;/&gt;&lt;property id=&quot;20307&quot; value=&quot;404&quot;/&gt;&lt;/object&gt;&lt;object type=&quot;3&quot; unique_id=&quot;10102&quot;&gt;&lt;property id=&quot;20148&quot; value=&quot;5&quot;/&gt;&lt;property id=&quot;20300&quot; value=&quot;Slide 108 - &amp;quot;Pie chart&amp;quot;&quot;/&gt;&lt;property id=&quot;20307&quot; value=&quot;405&quot;/&gt;&lt;/object&gt;&lt;object type=&quot;3&quot; unique_id=&quot;10103&quot;&gt;&lt;property id=&quot;20148&quot; value=&quot;5&quot;/&gt;&lt;property id=&quot;20300&quot; value=&quot;Slide 109 - &amp;quot;Place a headline here&amp;quot;&quot;/&gt;&lt;property id=&quot;20307&quot; value=&quot;406&quot;/&gt;&lt;/object&gt;&lt;object type=&quot;3&quot; unique_id=&quot;10104&quot;&gt;&lt;property id=&quot;20148&quot; value=&quot;5&quot;/&gt;&lt;property id=&quot;20300&quot; value=&quot;Slide 110&quot;/&gt;&lt;property id=&quot;20307&quot; value=&quot;407&quot;/&gt;&lt;/object&gt;&lt;object type=&quot;3&quot; unique_id=&quot;10105&quot;&gt;&lt;property id=&quot;20148&quot; value=&quot;5&quot;/&gt;&lt;property id=&quot;20300&quot; value=&quot;Slide 111 - &amp;quot;Area chart&amp;quot;&quot;/&gt;&lt;property id=&quot;20307&quot; value=&quot;408&quot;/&gt;&lt;/object&gt;&lt;object type=&quot;3&quot; unique_id=&quot;10106&quot;&gt;&lt;property id=&quot;20148&quot; value=&quot;5&quot;/&gt;&lt;property id=&quot;20300&quot; value=&quot;Slide 112 - &amp;quot;Bar chart – many &amp;quot;&quot;/&gt;&lt;property id=&quot;20307&quot; value=&quot;409&quot;/&gt;&lt;/object&gt;&lt;object type=&quot;3&quot; unique_id=&quot;10107&quot;&gt;&lt;property id=&quot;20148&quot; value=&quot;5&quot;/&gt;&lt;property id=&quot;20300&quot; value=&quot;Slide 113 - &amp;quot;Bar chart – few &amp;quot;&quot;/&gt;&lt;property id=&quot;20307&quot; value=&quot;410&quot;/&gt;&lt;/object&gt;&lt;object type=&quot;3&quot; unique_id=&quot;10108&quot;&gt;&lt;property id=&quot;20148&quot; value=&quot;5&quot;/&gt;&lt;property id=&quot;20300&quot; value=&quot;Slide 114 - &amp;quot;Bar chart column - many&amp;quot;&quot;/&gt;&lt;property id=&quot;20307&quot; value=&quot;413&quot;/&gt;&lt;/object&gt;&lt;object type=&quot;3&quot; unique_id=&quot;10109&quot;&gt;&lt;property id=&quot;20148&quot; value=&quot;5&quot;/&gt;&lt;property id=&quot;20300&quot; value=&quot;Slide 115 - &amp;quot;Bar chart column – few&amp;quot;&quot;/&gt;&lt;property id=&quot;20307&quot; value=&quot;411&quot;/&gt;&lt;/object&gt;&lt;object type=&quot;3&quot; unique_id=&quot;10110&quot;&gt;&lt;property id=&quot;20148&quot; value=&quot;5&quot;/&gt;&lt;property id=&quot;20300&quot; value=&quot;Slide 116 - &amp;quot;Bar chart comparison – few&amp;quot;&quot;/&gt;&lt;property id=&quot;20307&quot; value=&quot;412&quot;/&gt;&lt;/object&gt;&lt;object type=&quot;3&quot; unique_id=&quot;10111&quot;&gt;&lt;property id=&quot;20148&quot; value=&quot;5&quot;/&gt;&lt;property id=&quot;20300&quot; value=&quot;Slide 117 - &amp;quot;Doughnut chart&amp;quot;&quot;/&gt;&lt;property id=&quot;20307&quot; value=&quot;414&quot;/&gt;&lt;/object&gt;&lt;object type=&quot;3&quot; unique_id=&quot;10112&quot;&gt;&lt;property id=&quot;20148&quot; value=&quot;5&quot;/&gt;&lt;property id=&quot;20300&quot; value=&quot;Slide 118 - &amp;quot;Table simple color crisp column&amp;quot;&quot;/&gt;&lt;property id=&quot;20307&quot; value=&quot;415&quot;/&gt;&lt;/object&gt;&lt;object type=&quot;3&quot; unique_id=&quot;10113&quot;&gt;&lt;property id=&quot;20148&quot; value=&quot;5&quot;/&gt;&lt;property id=&quot;20300&quot; value=&quot;Slide 119 - &amp;quot;Table simple bold – many &amp;quot;&quot;/&gt;&lt;property id=&quot;20307&quot; value=&quot;416&quot;/&gt;&lt;/object&gt;&lt;object type=&quot;3&quot; unique_id=&quot;10114&quot;&gt;&lt;property id=&quot;20148&quot; value=&quot;5&quot;/&gt;&lt;property id=&quot;20300&quot; value=&quot;Slide 120 - &amp;quot;Table simple bold – few&amp;quot;&quot;/&gt;&lt;property id=&quot;20307&quot; value=&quot;417&quot;/&gt;&lt;/object&gt;&lt;object type=&quot;3&quot; unique_id=&quot;10115&quot;&gt;&lt;property id=&quot;20148&quot; value=&quot;5&quot;/&gt;&lt;property id=&quot;20300&quot; value=&quot;Slide 121 - &amp;quot;Table simple crisp rows – many&amp;quot;&quot;/&gt;&lt;property id=&quot;20307&quot; value=&quot;418&quot;/&gt;&lt;/object&gt;&lt;object type=&quot;3&quot; unique_id=&quot;10116&quot;&gt;&lt;property id=&quot;20148&quot; value=&quot;5&quot;/&gt;&lt;property id=&quot;20300&quot; value=&quot;Slide 122 - &amp;quot;Table crisp rows – few&amp;quot;&quot;/&gt;&lt;property id=&quot;20307&quot; value=&quot;419&quot;/&gt;&lt;/object&gt;&lt;object type=&quot;3&quot; unique_id=&quot;10117&quot;&gt;&lt;property id=&quot;20148&quot; value=&quot;5&quot;/&gt;&lt;property id=&quot;20300&quot; value=&quot;Slide 123 - &amp;quot;Comparative&amp;quot;&quot;/&gt;&lt;property id=&quot;20307&quot; value=&quot;420&quot;/&gt;&lt;/object&gt;&lt;object type=&quot;3&quot; unique_id=&quot;10118&quot;&gt;&lt;property id=&quot;20148&quot; value=&quot;5&quot;/&gt;&lt;property id=&quot;20300&quot; value=&quot;Slide 124 - &amp;quot;Comparative grid&amp;quot;&quot;/&gt;&lt;property id=&quot;20307&quot; value=&quot;421&quot;/&gt;&lt;/object&gt;&lt;object type=&quot;3&quot; unique_id=&quot;10119&quot;&gt;&lt;property id=&quot;20148&quot; value=&quot;5&quot;/&gt;&lt;property id=&quot;20300&quot; value=&quot;Slide 125 - &amp;quot;Milestone tracker vertical&amp;quot;&quot;/&gt;&lt;property id=&quot;20307&quot; value=&quot;422&quot;/&gt;&lt;/object&gt;&lt;object type=&quot;3&quot; unique_id=&quot;10120&quot;&gt;&lt;property id=&quot;20148&quot; value=&quot;5&quot;/&gt;&lt;property id=&quot;20300&quot; value=&quot;Slide 126 - &amp;quot;Photo A grid&amp;quot;&quot;/&gt;&lt;property id=&quot;20307&quot; value=&quot;423&quot;/&gt;&lt;/object&gt;&lt;object type=&quot;3&quot; unique_id=&quot;10121&quot;&gt;&lt;property id=&quot;20148&quot; value=&quot;5&quot;/&gt;&lt;property id=&quot;20300&quot; value=&quot;Slide 127 - &amp;quot;Photo primary 5 grid&amp;quot;&quot;/&gt;&lt;property id=&quot;20307&quot; value=&quot;424&quot;/&gt;&lt;/object&gt;&lt;object type=&quot;3&quot; unique_id=&quot;10122&quot;&gt;&lt;property id=&quot;20148&quot; value=&quot;5&quot;/&gt;&lt;property id=&quot;20300&quot; value=&quot;Slide 128 - &amp;quot;Photo B&amp;quot;&quot;/&gt;&lt;property id=&quot;20307&quot; value=&quot;425&quot;/&gt;&lt;/object&gt;&lt;object type=&quot;3&quot; unique_id=&quot;10123&quot;&gt;&lt;property id=&quot;20148&quot; value=&quot;5&quot;/&gt;&lt;property id=&quot;20300&quot; value=&quot;Slide 129 - &amp;quot;Photo B – drill-down&amp;quot;&quot;/&gt;&lt;property id=&quot;20307&quot; value=&quot;426&quot;/&gt;&lt;/object&gt;&lt;object type=&quot;3&quot; unique_id=&quot;10124&quot;&gt;&lt;property id=&quot;20148&quot; value=&quot;5&quot;/&gt;&lt;property id=&quot;20300&quot; value=&quot;Slide 130 - &amp;quot;Photo C – drill-down&amp;quot;&quot;/&gt;&lt;property id=&quot;20307&quot; value=&quot;427&quot;/&gt;&lt;/object&gt;&lt;object type=&quot;3&quot; unique_id=&quot;10125&quot;&gt;&lt;property id=&quot;20148&quot; value=&quot;5&quot;/&gt;&lt;property id=&quot;20300&quot; value=&quot;Slide 131 - &amp;quot;Editable map&amp;quot;&quot;/&gt;&lt;property id=&quot;20307&quot; value=&quot;428&quot;/&gt;&lt;/object&gt;&lt;object type=&quot;3&quot; unique_id=&quot;10126&quot;&gt;&lt;property id=&quot;20148&quot; value=&quot;5&quot;/&gt;&lt;property id=&quot;20300&quot; value=&quot;Slide 132 - &amp;quot;Africa and  Middle East&amp;quot;&quot;/&gt;&lt;property id=&quot;20307&quot; value=&quot;429&quot;/&gt;&lt;/object&gt;&lt;object type=&quot;3&quot; unique_id=&quot;10127&quot;&gt;&lt;property id=&quot;20148&quot; value=&quot;5&quot;/&gt;&lt;property id=&quot;20300&quot; value=&quot;Slide 133 - &amp;quot;Asia&amp;quot;&quot;/&gt;&lt;property id=&quot;20307&quot; value=&quot;430&quot;/&gt;&lt;/object&gt;&lt;object type=&quot;3&quot; unique_id=&quot;10128&quot;&gt;&lt;property id=&quot;20148&quot; value=&quot;5&quot;/&gt;&lt;property id=&quot;20300&quot; value=&quot;Slide 134 - &amp;quot;Europe&amp;quot;&quot;/&gt;&lt;property id=&quot;20307&quot; value=&quot;431&quot;/&gt;&lt;/object&gt;&lt;object type=&quot;3&quot; unique_id=&quot;10129&quot;&gt;&lt;property id=&quot;20148&quot; value=&quot;5&quot;/&gt;&lt;property id=&quot;20300&quot; value=&quot;Slide 135 - &amp;quot;Mexico and Latin America&amp;quot;&quot;/&gt;&lt;property id=&quot;20307&quot; value=&quot;432&quot;/&gt;&lt;/object&gt;&lt;object type=&quot;3&quot; unique_id=&quot;10130&quot;&gt;&lt;property id=&quot;20148&quot; value=&quot;5&quot;/&gt;&lt;property id=&quot;20300&quot; value=&quot;Slide 136 - &amp;quot;North America&amp;quot;&quot;/&gt;&lt;property id=&quot;20307&quot; value=&quot;433&quot;/&gt;&lt;/object&gt;&lt;object type=&quot;3&quot; unique_id=&quot;10131&quot;&gt;&lt;property id=&quot;20148&quot; value=&quot;5&quot;/&gt;&lt;property id=&quot;20300&quot; value=&quot;Slide 137 - &amp;quot;Russia&amp;quot;&quot;/&gt;&lt;property id=&quot;20307&quot; value=&quot;434&quot;/&gt;&lt;/object&gt;&lt;object type=&quot;3&quot; unique_id=&quot;10132&quot;&gt;&lt;property id=&quot;20148&quot; value=&quot;5&quot;/&gt;&lt;property id=&quot;20300&quot; value=&quot;Slide 138 - &amp;quot;South America&amp;quot;&quot;/&gt;&lt;property id=&quot;20307&quot; value=&quot;435&quot;/&gt;&lt;/object&gt;&lt;object type=&quot;3&quot; unique_id=&quot;10133&quot;&gt;&lt;property id=&quot;20148&quot; value=&quot;5&quot;/&gt;&lt;property id=&quot;20300&quot; value=&quot;Slide 139 - &amp;quot;Australia and  South Pacific&amp;quot;&quot;/&gt;&lt;property id=&quot;20307&quot; value=&quot;436&quot;/&gt;&lt;/object&gt;&lt;object type=&quot;3&quot; unique_id=&quot;10134&quot;&gt;&lt;property id=&quot;20148&quot; value=&quot;5&quot;/&gt;&lt;property id=&quot;20300&quot; value=&quot;Slide 140 - &amp;quot;USA&amp;quot;&quot;/&gt;&lt;property id=&quot;20307&quot; value=&quot;437&quot;/&gt;&lt;/object&gt;&lt;object type=&quot;3&quot; unique_id=&quot;10537&quot;&gt;&lt;property id=&quot;20148&quot; value=&quot;5&quot;/&gt;&lt;property id=&quot;20300&quot; value=&quot;Slide 26 - &amp;quot;Cisco Grey (Glyph) cloud icons&amp;quot;&quot;/&gt;&lt;property id=&quot;20307&quot; value=&quot;440&quot;/&gt;&lt;/object&gt;&lt;object type=&quot;3&quot; unique_id=&quot;10538&quot;&gt;&lt;property id=&quot;20148&quot; value=&quot;5&quot;/&gt;&lt;property id=&quot;20300&quot; value=&quot;Slide 27 - &amp;quot;Cisco Grey (Glyph) cloud icons&amp;quot;&quot;/&gt;&lt;property id=&quot;20307&quot; value=&quot;441&quot;/&gt;&lt;/object&gt;&lt;object type=&quot;3&quot; unique_id=&quot;10539&quot;&gt;&lt;property id=&quot;20148&quot; value=&quot;5&quot;/&gt;&lt;property id=&quot;20300&quot; value=&quot;Slide 32 - &amp;quot;Cisco Grey (Glyph) services icons&amp;quot;&quot;/&gt;&lt;property id=&quot;20307&quot; value=&quot;438&quot;/&gt;&lt;/object&gt;&lt;object type=&quot;3&quot; unique_id=&quot;10540&quot;&gt;&lt;property id=&quot;20148&quot; value=&quot;5&quot;/&gt;&lt;property id=&quot;20300&quot; value=&quot;Slide 33 - &amp;quot;Cisco Grey (Glyph) services icons&amp;quot;&quot;/&gt;&lt;property id=&quot;20307&quot; value=&quot;439&quot;/&gt;&lt;/object&gt;&lt;object type=&quot;3&quot; unique_id=&quot;11507&quot;&gt;&lt;property id=&quot;20148&quot; value=&quot;5&quot;/&gt;&lt;property id=&quot;20300&quot; value=&quot;Slide 19 - &amp;quot;Cisco Grey (Glyph) icons&amp;quot;&quot;/&gt;&lt;property id=&quot;20307&quot; value=&quot;442&quot;/&gt;&lt;/object&gt;&lt;object type=&quot;3&quot; unique_id=&quot;11508&quot;&gt;&lt;property id=&quot;20148&quot; value=&quot;5&quot;/&gt;&lt;property id=&quot;20300&quot; value=&quot;Slide 20 - &amp;quot;Cisco Grey (Glyph) icons&amp;quot;&quot;/&gt;&lt;property id=&quot;20307&quot; value=&quot;443&quot;/&gt;&lt;/object&gt;&lt;object type=&quot;3&quot; unique_id=&quot;11509&quot;&gt;&lt;property id=&quot;20148&quot; value=&quot;5&quot;/&gt;&lt;property id=&quot;20300&quot; value=&quot;Slide 21 - &amp;quot;Cisco Grey (Glyph) icons&amp;quot;&quot;/&gt;&lt;property id=&quot;20307&quot; value=&quot;444&quot;/&gt;&lt;/object&gt;&lt;object type=&quot;3&quot; unique_id=&quot;11934&quot;&gt;&lt;property id=&quot;20148&quot; value=&quot;5&quot;/&gt;&lt;property id=&quot;20300&quot; value=&quot;Slide 2 - &amp;quot;Please read&amp;quot;&quot;/&gt;&lt;property id=&quot;20307&quot; value=&quot;445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54987</TotalTime>
  <Words>528</Words>
  <Application>Microsoft Macintosh PowerPoint</Application>
  <PresentationFormat>On-screen Show (16:9)</PresentationFormat>
  <Paragraphs>230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CiscoSansTT ExtraLight</vt:lpstr>
      <vt:lpstr>CiscoSansTT Thin</vt:lpstr>
      <vt:lpstr>Tipo de letra del sistema Fina</vt:lpstr>
      <vt:lpstr>Blue theme 2015 16x9</vt:lpstr>
      <vt:lpstr>LAN Switching</vt:lpstr>
      <vt:lpstr>Routing WAN</vt:lpstr>
      <vt:lpstr>Data Center</vt:lpstr>
      <vt:lpstr>Wireless LAN</vt:lpstr>
      <vt:lpstr>Collaboration</vt:lpstr>
      <vt:lpstr>Security, Clouds, and Connectors</vt:lpstr>
      <vt:lpstr>Endpoint Client &amp; Device Icons</vt:lpstr>
      <vt:lpstr>DNA/SD-Access</vt:lpstr>
      <vt:lpstr>SAFE</vt:lpstr>
      <vt:lpstr>3rd-Party</vt:lpstr>
    </vt:vector>
  </TitlesOfParts>
  <Company>NDS Limited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spius@cisco.com</dc:creator>
  <cp:lastModifiedBy>Esrar Razvi (erazvi)</cp:lastModifiedBy>
  <cp:revision>1039</cp:revision>
  <cp:lastPrinted>2016-04-29T20:31:14Z</cp:lastPrinted>
  <dcterms:created xsi:type="dcterms:W3CDTF">2014-07-09T19:55:36Z</dcterms:created>
  <dcterms:modified xsi:type="dcterms:W3CDTF">2019-04-27T05:04:38Z</dcterms:modified>
</cp:coreProperties>
</file>