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9" r:id="rId3"/>
    <p:sldId id="279" r:id="rId4"/>
    <p:sldId id="276" r:id="rId5"/>
    <p:sldId id="280" r:id="rId6"/>
    <p:sldId id="273" r:id="rId7"/>
    <p:sldId id="281" r:id="rId8"/>
    <p:sldId id="274" r:id="rId9"/>
    <p:sldId id="282" r:id="rId10"/>
    <p:sldId id="275" r:id="rId11"/>
    <p:sldId id="283" r:id="rId12"/>
    <p:sldId id="272" r:id="rId13"/>
    <p:sldId id="277" r:id="rId14"/>
    <p:sldId id="258" r:id="rId15"/>
    <p:sldId id="262" r:id="rId16"/>
    <p:sldId id="261" r:id="rId17"/>
    <p:sldId id="263" r:id="rId18"/>
    <p:sldId id="264" r:id="rId19"/>
    <p:sldId id="265" r:id="rId20"/>
    <p:sldId id="271" r:id="rId21"/>
    <p:sldId id="278" r:id="rId22"/>
    <p:sldId id="259" r:id="rId23"/>
    <p:sldId id="266" r:id="rId24"/>
    <p:sldId id="2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/>
    <p:restoredTop sz="94541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B03AE-EEF3-CB44-8035-56DBB7AED45D}" type="datetimeFigureOut">
              <a:rPr lang="en-US" smtClean="0"/>
              <a:t>3/27/22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9B1A4-9BCA-0144-8B1F-0C65B083D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5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EF57-F65F-3049-813B-5459078E8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D6A8C-691E-9340-8192-CA7153C06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7A47-9D27-EF4E-97D3-C3D4836E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2F011-CE84-C949-BE48-BEBF99B6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9E99-327F-E740-B1D4-7E1157A9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1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7D9A-E7F8-D145-8A6F-69D4287B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FA206-4C90-E943-A852-EC22BEF21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DBABC-DC32-A749-8A05-7E1315CA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46B20-8D4D-E340-9097-E0E78A5B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914E-22AD-BF4E-AE73-8F7F6C0A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8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80860-D20B-7F46-84E4-6BA2CE193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DA4F9-B50D-DA4C-A67F-2652EC15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4C28C-6B1A-C04E-8304-CA0B542A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7DF28-DD20-AD47-A282-185D0DF9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88187-7CF4-1F46-9DE4-7D2F9CD3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8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E096-D354-DA4D-8E64-6099FDE9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1BAD4-C7DA-C44E-B5A0-997F11F3F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36EE-138D-8041-A544-F93A1C61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F5633-02D7-D64B-B3B8-44F9E61E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A63B-35C9-9E4A-A051-251D7BB0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C99-E282-0243-9D9A-119B9F18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18180-57DE-FF44-B051-D1B3B1DAD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2ED14-9E8B-8C4D-AEF9-D5E2B6E9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8CDAD-110D-AF4D-96A5-25BAB925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FE160-5B0A-504B-B33E-9EC006CB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1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80B1-093F-0548-A172-15FB53CC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B2A2-1B30-AE43-8D42-1B10A37B8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B83AE-8A04-B14A-91B5-A2200BB9C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A46B8-02F9-564F-923C-CB664A39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DC375-A864-DF47-93DE-83C7303B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FC0A0-8A93-6249-918F-CD3E9CEE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1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450F-0765-F24D-8147-82D32B98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DEDAA-F6D4-B745-A44D-D4ED640F5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1B5D9-1F8E-2549-91B4-5B31D3D2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C500B-0928-7042-B5C7-6338189C9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A6CD8-6992-9A47-BD2D-CA3CFE6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71BC3-3834-8B43-9DD7-AEF91587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BF3C5-BBD4-484B-9FF3-51D609A6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CC91F-6B74-5041-A8A2-E72BF179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7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B939-7B96-9742-99AF-CD17B335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10B1E-10CA-3849-BDCA-E5851249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6B0E4-DC42-F649-80F0-FEAD01AD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588EE-E0E1-C54A-BD2F-6840FDC3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4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0F15A-BCD7-404A-B661-C65CE5FB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270A5-901B-6945-A3E5-DFDE98EA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49E64-CDD0-D244-BA20-A16CA2E7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A4FF-EE60-1244-8AD2-2E5D6B56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47F-188C-3242-B748-EC24A8B09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BDF74-C6EB-1A45-B505-8B2AEA376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02B1C-4455-4245-95A5-CDA600A9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EC4B8-0F6F-F140-A3FF-9BBE4B59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02930-CDA8-0C4C-B491-3FDFF594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0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227C-1C46-6E4E-93A6-60D6E688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2AFC0-33BE-6743-89A2-C05CD21F6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C1AC9-08EB-944A-AF2D-E9E7B07D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D9194-F80F-7D40-AA3D-2B893329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CD65B-C8B4-1949-AA17-E88BE097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4C8D8-1846-6247-8ADB-11FF1B25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8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13DB5-5956-5346-BB56-D8AF4D48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FE9A5-1865-6C4C-9163-BE98D7DC1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9AD0-A1DD-A347-A37A-C96897C67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95303-5D2E-1645-B736-A345A06E3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3E025-0C3D-2C48-A9DD-4823A4DA7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3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8CB6-5F7D-C34F-BE1F-D8AEFE189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962" y="3074276"/>
            <a:ext cx="9856076" cy="709448"/>
          </a:xfrm>
        </p:spPr>
        <p:txBody>
          <a:bodyPr>
            <a:normAutofit/>
          </a:bodyPr>
          <a:lstStyle/>
          <a:p>
            <a:r>
              <a:rPr lang="en-US" sz="4500" b="1" u="sng" dirty="0"/>
              <a:t>Company XYZ - TV Campaign Report</a:t>
            </a:r>
          </a:p>
        </p:txBody>
      </p:sp>
    </p:spTree>
    <p:extLst>
      <p:ext uri="{BB962C8B-B14F-4D97-AF65-F5344CB8AC3E}">
        <p14:creationId xmlns:p14="http://schemas.microsoft.com/office/powerpoint/2010/main" val="1061801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78" y="105156"/>
            <a:ext cx="10971174" cy="721109"/>
          </a:xfrm>
        </p:spPr>
        <p:txBody>
          <a:bodyPr>
            <a:normAutofit/>
          </a:bodyPr>
          <a:lstStyle/>
          <a:p>
            <a:pPr algn="ctr"/>
            <a:r>
              <a:rPr lang="en-US" sz="3400" b="1" u="sng" dirty="0"/>
              <a:t>Conversion Rate Per Network (Purchases/Lift)%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A817D-60F6-D347-B046-BCC013E7B6AD}"/>
              </a:ext>
            </a:extLst>
          </p:cNvPr>
          <p:cNvSpPr txBox="1"/>
          <p:nvPr/>
        </p:nvSpPr>
        <p:spPr>
          <a:xfrm>
            <a:off x="6380251" y="6611779"/>
            <a:ext cx="581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Weather Channel and CNBC World are dead last in Conversion Rate because both had </a:t>
            </a:r>
            <a:r>
              <a:rPr lang="en-US" sz="1000" b="1" dirty="0"/>
              <a:t>zero</a:t>
            </a:r>
            <a:r>
              <a:rPr lang="en-US" sz="1000" dirty="0"/>
              <a:t> purchases.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01E8B8-98D8-E545-9CDF-5AA308BB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241" y="785396"/>
            <a:ext cx="2756138" cy="5721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B3A619-8AF2-1F41-990C-8EE690E1BD5C}"/>
              </a:ext>
            </a:extLst>
          </p:cNvPr>
          <p:cNvSpPr txBox="1"/>
          <p:nvPr/>
        </p:nvSpPr>
        <p:spPr>
          <a:xfrm>
            <a:off x="7439656" y="846813"/>
            <a:ext cx="40777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dirty="0"/>
              <a:t>:</a:t>
            </a:r>
          </a:p>
          <a:p>
            <a:r>
              <a:rPr lang="en-US" dirty="0"/>
              <a:t>CNN and CNBC are among the top 5 in terms of Conversion Rate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/>
              <a:t>Overall Conversion Rate (Total Purchases / Total Total): 0.9%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companies outperformed this metric.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The Weather Channel and CNBC World have </a:t>
            </a:r>
            <a:r>
              <a:rPr lang="en-US" b="1" dirty="0"/>
              <a:t>no purchases</a:t>
            </a:r>
            <a:r>
              <a:rPr lang="en-US" dirty="0"/>
              <a:t> and thus have a conversion rate of 0%.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Of note</a:t>
            </a:r>
            <a:r>
              <a:rPr lang="en-US" dirty="0"/>
              <a:t>: Comedy Central has low purchases but high conversion rate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3570F8-FC04-4044-8442-3B6B826B2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6265"/>
            <a:ext cx="3249950" cy="578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7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78" y="105156"/>
            <a:ext cx="10971174" cy="721109"/>
          </a:xfrm>
        </p:spPr>
        <p:txBody>
          <a:bodyPr>
            <a:normAutofit/>
          </a:bodyPr>
          <a:lstStyle/>
          <a:p>
            <a:pPr algn="ctr"/>
            <a:r>
              <a:rPr lang="en-US" sz="3400" b="1" u="sng" dirty="0"/>
              <a:t>Conversion Rate Per Network (Purchases/Lift)%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A817D-60F6-D347-B046-BCC013E7B6AD}"/>
              </a:ext>
            </a:extLst>
          </p:cNvPr>
          <p:cNvSpPr txBox="1"/>
          <p:nvPr/>
        </p:nvSpPr>
        <p:spPr>
          <a:xfrm>
            <a:off x="6380251" y="6611779"/>
            <a:ext cx="581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Weather Channel and CNBC World are dead last in Conversion Rate because both had </a:t>
            </a:r>
            <a:r>
              <a:rPr lang="en-US" sz="1000" b="1" dirty="0"/>
              <a:t>zero</a:t>
            </a:r>
            <a:r>
              <a:rPr lang="en-US" sz="1000" dirty="0"/>
              <a:t> purchases.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A619-8AF2-1F41-990C-8EE690E1BD5C}"/>
              </a:ext>
            </a:extLst>
          </p:cNvPr>
          <p:cNvSpPr txBox="1"/>
          <p:nvPr/>
        </p:nvSpPr>
        <p:spPr>
          <a:xfrm>
            <a:off x="7439656" y="846813"/>
            <a:ext cx="40777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B050"/>
                </a:solidFill>
              </a:rPr>
              <a:t>CNN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CNBC</a:t>
            </a:r>
            <a:r>
              <a:rPr lang="en-US" dirty="0"/>
              <a:t> are among the top 5 in terms of Conversion Rate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>
                <a:solidFill>
                  <a:srgbClr val="0070C0"/>
                </a:solidFill>
              </a:rPr>
              <a:t>Overall Conversion Rate (Total Purchases / Total Total): 0.9%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companies outperformed this metric.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 Weather Channel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CNBC World </a:t>
            </a:r>
            <a:r>
              <a:rPr lang="en-US" dirty="0"/>
              <a:t>have </a:t>
            </a:r>
            <a:r>
              <a:rPr lang="en-US" b="1" dirty="0"/>
              <a:t>no purchases</a:t>
            </a:r>
            <a:r>
              <a:rPr lang="en-US" dirty="0"/>
              <a:t> and thus have a conversion rate of 0%.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Of note</a:t>
            </a:r>
            <a:r>
              <a:rPr lang="en-US" dirty="0"/>
              <a:t>: Comedy Central has low purchases but high conversion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43844-506B-B145-BF59-51B00C9DC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396"/>
            <a:ext cx="3100649" cy="58263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85E6CA-06B7-154E-AC9B-B1EA20E1C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927" y="785395"/>
            <a:ext cx="2847329" cy="582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5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CE36-81B4-E44D-A0F9-5DE20B07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689"/>
            <a:ext cx="10515599" cy="722696"/>
          </a:xfrm>
        </p:spPr>
        <p:txBody>
          <a:bodyPr/>
          <a:lstStyle/>
          <a:p>
            <a:pPr algn="ctr"/>
            <a:r>
              <a:rPr lang="en-US" u="sng" dirty="0"/>
              <a:t>What have we learned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8095-26D0-2C43-BC5C-356E98C72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4682067" cy="48013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b="1" u="sng" dirty="0"/>
              <a:t>The good</a:t>
            </a:r>
          </a:p>
          <a:p>
            <a:pPr marL="0" indent="0">
              <a:buNone/>
            </a:pPr>
            <a:r>
              <a:rPr lang="en-US" sz="1800" dirty="0"/>
              <a:t>In the top 5 for 2/3 of your metrics:</a:t>
            </a:r>
          </a:p>
          <a:p>
            <a:r>
              <a:rPr lang="en-US" sz="1800" dirty="0" err="1"/>
              <a:t>WillowTV</a:t>
            </a:r>
            <a:r>
              <a:rPr lang="en-US" sz="1800" dirty="0"/>
              <a:t> (+2/3 metrics)</a:t>
            </a:r>
          </a:p>
          <a:p>
            <a:pPr lvl="1"/>
            <a:r>
              <a:rPr lang="en-US" sz="1800" dirty="0"/>
              <a:t>Highest Spend Overall</a:t>
            </a:r>
          </a:p>
          <a:p>
            <a:pPr lvl="1"/>
            <a:r>
              <a:rPr lang="en-US" sz="1800" dirty="0"/>
              <a:t>Highest Lift Overall</a:t>
            </a:r>
          </a:p>
          <a:p>
            <a:pPr lvl="1"/>
            <a:r>
              <a:rPr lang="en-US" sz="1800" dirty="0"/>
              <a:t>Highest Purchases Overall</a:t>
            </a:r>
          </a:p>
          <a:p>
            <a:r>
              <a:rPr lang="en-US" sz="1800" dirty="0"/>
              <a:t>MSNBC (+2/3 metrics)</a:t>
            </a:r>
          </a:p>
          <a:p>
            <a:pPr lvl="1"/>
            <a:r>
              <a:rPr lang="en-US" sz="1800" dirty="0"/>
              <a:t>Third Highest Purchases</a:t>
            </a:r>
          </a:p>
          <a:p>
            <a:pPr lvl="1"/>
            <a:r>
              <a:rPr lang="en-US" sz="1800" dirty="0"/>
              <a:t>Fourth Highest Lift</a:t>
            </a:r>
          </a:p>
          <a:p>
            <a:r>
              <a:rPr lang="en-US" sz="1800" dirty="0"/>
              <a:t>CNN (+2/3 metrics)</a:t>
            </a:r>
          </a:p>
          <a:p>
            <a:pPr lvl="1"/>
            <a:r>
              <a:rPr lang="en-US" sz="1800" dirty="0"/>
              <a:t>Second highest purchases</a:t>
            </a:r>
          </a:p>
          <a:p>
            <a:r>
              <a:rPr lang="en-US" sz="1800" dirty="0"/>
              <a:t>CNBC (+2/3 metrics)</a:t>
            </a:r>
          </a:p>
          <a:p>
            <a:pPr lvl="1"/>
            <a:r>
              <a:rPr lang="en-US" sz="1800" dirty="0"/>
              <a:t>Fourth Highest purchases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856262-6856-3A43-8D06-951639AC148D}"/>
              </a:ext>
            </a:extLst>
          </p:cNvPr>
          <p:cNvSpPr txBox="1"/>
          <p:nvPr/>
        </p:nvSpPr>
        <p:spPr>
          <a:xfrm>
            <a:off x="6671732" y="1253331"/>
            <a:ext cx="468206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u="sng" dirty="0"/>
              <a:t>The bad</a:t>
            </a:r>
            <a:endParaRPr lang="en-US" sz="2600" dirty="0"/>
          </a:p>
          <a:p>
            <a:r>
              <a:rPr lang="en-US" dirty="0"/>
              <a:t>In the bottom 5 for 2/3 of your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Comedy Central (-2/3 metrics)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Costliest in generating lift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Second costliest in generating purchases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 purchases, but high conversion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CNBC World (-2/3 metrics)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Zero Purchases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CPA can’t be calculated</a:t>
            </a:r>
          </a:p>
          <a:p>
            <a:endParaRPr lang="en-US" dirty="0"/>
          </a:p>
          <a:p>
            <a:r>
              <a:rPr lang="en-US" dirty="0"/>
              <a:t>In the bottom 5 for </a:t>
            </a:r>
            <a:r>
              <a:rPr lang="en-US" i="1" dirty="0"/>
              <a:t>all three </a:t>
            </a:r>
            <a:r>
              <a:rPr lang="en-US" dirty="0"/>
              <a:t>of your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Weather Channel (-3/3 metrics)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Zero Purchases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CPA can’t be calculated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Third Costliest in generating lift</a:t>
            </a:r>
          </a:p>
        </p:txBody>
      </p:sp>
    </p:spTree>
    <p:extLst>
      <p:ext uri="{BB962C8B-B14F-4D97-AF65-F5344CB8AC3E}">
        <p14:creationId xmlns:p14="http://schemas.microsoft.com/office/powerpoint/2010/main" val="181633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DB90-FE94-954B-A305-6ACE37FD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else can we learn?</a:t>
            </a:r>
          </a:p>
        </p:txBody>
      </p:sp>
    </p:spTree>
    <p:extLst>
      <p:ext uri="{BB962C8B-B14F-4D97-AF65-F5344CB8AC3E}">
        <p14:creationId xmlns:p14="http://schemas.microsoft.com/office/powerpoint/2010/main" val="3978574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CC4F-FCD6-F045-9BDD-2A770061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56" y="365125"/>
            <a:ext cx="7634744" cy="987424"/>
          </a:xfrm>
        </p:spPr>
        <p:txBody>
          <a:bodyPr>
            <a:normAutofit/>
          </a:bodyPr>
          <a:lstStyle/>
          <a:p>
            <a:r>
              <a:rPr lang="en-US" sz="3400" u="sng" dirty="0"/>
              <a:t>Purchases vs. Spend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AF3A-91E5-2B47-AA4E-665B90B17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700" y="1620577"/>
            <a:ext cx="3429438" cy="3620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Below average purchases, above average spend: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You’re spending more and getting less purchases, that’s bad!</a:t>
            </a:r>
          </a:p>
          <a:p>
            <a:pPr marL="0" indent="0">
              <a:buNone/>
            </a:pPr>
            <a:endParaRPr lang="en-US" sz="19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Above average purchases, below average spend: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You’re spending less and getting more purchases, that’s good!</a:t>
            </a:r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3F7EC-50CA-8949-81C9-9FB4F5610FE4}"/>
              </a:ext>
            </a:extLst>
          </p:cNvPr>
          <p:cNvSpPr txBox="1"/>
          <p:nvPr/>
        </p:nvSpPr>
        <p:spPr>
          <a:xfrm>
            <a:off x="0" y="6488668"/>
            <a:ext cx="1182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graph is divided into four quadrants, sectioned off by Average Purchases (x) and Average Spend (y).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2C0B3-8B3A-D84A-A119-CCC342C85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7280"/>
            <a:ext cx="8394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66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35B6-3D83-594C-9C53-BA63DA32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55" y="502541"/>
            <a:ext cx="4056555" cy="730250"/>
          </a:xfrm>
        </p:spPr>
        <p:txBody>
          <a:bodyPr>
            <a:normAutofit/>
          </a:bodyPr>
          <a:lstStyle/>
          <a:p>
            <a:r>
              <a:rPr lang="en-US" sz="3400" u="sng" dirty="0"/>
              <a:t>Lift vs. Purchases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7679F-A092-FD40-A2A5-5E16866D5F92}"/>
              </a:ext>
            </a:extLst>
          </p:cNvPr>
          <p:cNvSpPr txBox="1"/>
          <p:nvPr/>
        </p:nvSpPr>
        <p:spPr>
          <a:xfrm>
            <a:off x="0" y="6488668"/>
            <a:ext cx="1010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graph is divided into four quadrants, sectioned off by Average Lift (x) and Average Purchases (y)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AC6F2EE-E8AF-4644-B28C-7A46F8948265}"/>
              </a:ext>
            </a:extLst>
          </p:cNvPr>
          <p:cNvSpPr txBox="1">
            <a:spLocks/>
          </p:cNvSpPr>
          <p:nvPr/>
        </p:nvSpPr>
        <p:spPr>
          <a:xfrm>
            <a:off x="8394700" y="1562421"/>
            <a:ext cx="3429438" cy="3733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Below average lift, yet above average purchases: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You’re getting less lift, but more purchases despite it, that’s good!</a:t>
            </a:r>
          </a:p>
          <a:p>
            <a:pPr marL="0" indent="0">
              <a:buNone/>
            </a:pPr>
            <a:endParaRPr lang="en-US" sz="19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Above average lift, below average purchases: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Despite increased traffic, these customers don’t seem to want your product, that’s bad!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EDB1B-3E18-D242-8603-2FD3D5D6A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421"/>
            <a:ext cx="8394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44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7F35-7B4E-F44F-8191-10ED8798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95" y="365125"/>
            <a:ext cx="3434255" cy="987425"/>
          </a:xfrm>
        </p:spPr>
        <p:txBody>
          <a:bodyPr>
            <a:normAutofit/>
          </a:bodyPr>
          <a:lstStyle/>
          <a:p>
            <a:r>
              <a:rPr lang="en-US" sz="3400" u="sng" dirty="0"/>
              <a:t>Lift vs. Spend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78831-0B9E-884A-8048-B2838C936155}"/>
              </a:ext>
            </a:extLst>
          </p:cNvPr>
          <p:cNvSpPr txBox="1"/>
          <p:nvPr/>
        </p:nvSpPr>
        <p:spPr>
          <a:xfrm>
            <a:off x="0" y="6223818"/>
            <a:ext cx="1084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graph is divided into four quadrants, sectioned off by Average Lift (x) and Average Spend (y). The size of each colored point corresponds to number of purchases made there.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1B6FAF-DC51-234F-935C-E1704FB44E20}"/>
              </a:ext>
            </a:extLst>
          </p:cNvPr>
          <p:cNvSpPr txBox="1">
            <a:spLocks/>
          </p:cNvSpPr>
          <p:nvPr/>
        </p:nvSpPr>
        <p:spPr>
          <a:xfrm>
            <a:off x="8394700" y="1484914"/>
            <a:ext cx="3429438" cy="3888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Below average lift, above average spend: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You’re getting less lift for your buck, that’s bad!</a:t>
            </a:r>
          </a:p>
          <a:p>
            <a:pPr marL="0" indent="0">
              <a:buNone/>
            </a:pPr>
            <a:endParaRPr lang="en-US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Above average lift, below average spend: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You’re getting more lift for your buck, that’s good!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C524E2-8ACC-814A-BDFD-CB3E96AA9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914"/>
            <a:ext cx="8394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88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D4FE-F9A8-6F42-8C0D-FD45565F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21" y="365125"/>
            <a:ext cx="6311462" cy="987425"/>
          </a:xfrm>
        </p:spPr>
        <p:txBody>
          <a:bodyPr>
            <a:normAutofit/>
          </a:bodyPr>
          <a:lstStyle/>
          <a:p>
            <a:r>
              <a:rPr lang="en-US" sz="3400" u="sng" dirty="0"/>
              <a:t>Conversion Rate vs. Spend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EFEE9-A1BD-B84E-82E9-73936C9D61F9}"/>
              </a:ext>
            </a:extLst>
          </p:cNvPr>
          <p:cNvSpPr txBox="1"/>
          <p:nvPr/>
        </p:nvSpPr>
        <p:spPr>
          <a:xfrm>
            <a:off x="0" y="6221549"/>
            <a:ext cx="10970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graph is divided into four quadrants, sectioned off by Average Conversion Rate (x) and Average Spend (y).</a:t>
            </a:r>
          </a:p>
          <a:p>
            <a:r>
              <a:rPr lang="en-US" dirty="0"/>
              <a:t> The size of each colored point corresponds to number of purchases made there.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4F755-2609-184A-84B1-62FC940A145E}"/>
              </a:ext>
            </a:extLst>
          </p:cNvPr>
          <p:cNvSpPr txBox="1">
            <a:spLocks/>
          </p:cNvSpPr>
          <p:nvPr/>
        </p:nvSpPr>
        <p:spPr>
          <a:xfrm>
            <a:off x="8394700" y="1651570"/>
            <a:ext cx="3429438" cy="3554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Low conversion rate, high spend: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These channels have a low likelihood of a sale and are more expensive to advertise on, that’s bad!</a:t>
            </a:r>
          </a:p>
          <a:p>
            <a:pPr marL="0" indent="0">
              <a:buNone/>
            </a:pPr>
            <a:endParaRPr lang="en-US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High conversion rate, low spend: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These channels have a higher likelihood of a sale and are cheaper to advertise on, that’s good!</a:t>
            </a:r>
          </a:p>
          <a:p>
            <a:endParaRPr lang="en-US" sz="1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FD139-7692-1A4A-AE14-65645D3AF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550"/>
            <a:ext cx="8394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24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B71D-71FA-E749-ABC2-338EFE55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46" y="369331"/>
            <a:ext cx="8315870" cy="846654"/>
          </a:xfrm>
        </p:spPr>
        <p:txBody>
          <a:bodyPr>
            <a:noAutofit/>
          </a:bodyPr>
          <a:lstStyle/>
          <a:p>
            <a:r>
              <a:rPr lang="en-US" sz="3400" u="sng" dirty="0"/>
              <a:t>Conversion Rate vs. Cost Per Acquisition (CPA)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8CBE9-94FC-4E4A-98B5-3EA97F234890}"/>
              </a:ext>
            </a:extLst>
          </p:cNvPr>
          <p:cNvSpPr txBox="1"/>
          <p:nvPr/>
        </p:nvSpPr>
        <p:spPr>
          <a:xfrm>
            <a:off x="0" y="6211669"/>
            <a:ext cx="1079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graph is divided into four quadrants, sectioned off by Average Conversion Rate (x) and Average CPA (y). </a:t>
            </a:r>
          </a:p>
          <a:p>
            <a:r>
              <a:rPr lang="en-US" dirty="0"/>
              <a:t>The size of each colored point corresponds to number of purchases made there.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E024FB-D06E-9043-8B38-FAEF443647A8}"/>
              </a:ext>
            </a:extLst>
          </p:cNvPr>
          <p:cNvSpPr txBox="1">
            <a:spLocks/>
          </p:cNvSpPr>
          <p:nvPr/>
        </p:nvSpPr>
        <p:spPr>
          <a:xfrm>
            <a:off x="8861524" y="1497540"/>
            <a:ext cx="3250968" cy="3862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Low conversion rate, high cost per acquisition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These channels have a low likelihood of a sale and it’s costly to acquire a customer, that’s bad!</a:t>
            </a:r>
          </a:p>
          <a:p>
            <a:pPr marL="0" indent="0">
              <a:buNone/>
            </a:pPr>
            <a:endParaRPr lang="en-US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High conversion rate, low cost per acquisition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These channels have a high likelihood of a sale and it’s cheaper to acquire a customer, that’s good!</a:t>
            </a:r>
          </a:p>
          <a:p>
            <a:pPr marL="0" indent="0">
              <a:buNone/>
            </a:pPr>
            <a:endParaRPr lang="en-US" sz="19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0A1C9-7B75-414C-8D60-0E5F4A9E1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045"/>
            <a:ext cx="8861524" cy="400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82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234B-5F60-F042-8B4B-5A2C00C1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29" y="344099"/>
            <a:ext cx="7632576" cy="894703"/>
          </a:xfrm>
        </p:spPr>
        <p:txBody>
          <a:bodyPr>
            <a:normAutofit/>
          </a:bodyPr>
          <a:lstStyle/>
          <a:p>
            <a:r>
              <a:rPr lang="en-US" sz="3400" u="sng" dirty="0"/>
              <a:t>Conversion Rate vs. Cost Per Visitor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665B8-3BAF-174B-950B-35F0347D5573}"/>
              </a:ext>
            </a:extLst>
          </p:cNvPr>
          <p:cNvSpPr txBox="1"/>
          <p:nvPr/>
        </p:nvSpPr>
        <p:spPr>
          <a:xfrm>
            <a:off x="0" y="6232303"/>
            <a:ext cx="11812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graph is divided into four quadrants, sectioned off by Average Conversion Rate (x) and Average Cost Per Visitor (y).</a:t>
            </a:r>
          </a:p>
          <a:p>
            <a:r>
              <a:rPr lang="en-US" dirty="0"/>
              <a:t> The size of each colored point corresponds to number of purchases made there.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074926-4B0D-A044-B2DC-9166FCC28E7D}"/>
              </a:ext>
            </a:extLst>
          </p:cNvPr>
          <p:cNvSpPr txBox="1">
            <a:spLocks/>
          </p:cNvSpPr>
          <p:nvPr/>
        </p:nvSpPr>
        <p:spPr>
          <a:xfrm>
            <a:off x="8861240" y="1217576"/>
            <a:ext cx="3308720" cy="4422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Low conversion rate, high cost per visitor: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These channels have a lower likelihood of acquiring a customer and a higher cost to get them to your website, that’s bad!</a:t>
            </a:r>
          </a:p>
          <a:p>
            <a:pPr marL="0" indent="0">
              <a:buNone/>
            </a:pPr>
            <a:endParaRPr lang="en-US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High conversion rate, low cost per visitor: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These channels have a higher likelihood of acquiring a customer and a lower cost to get them to your website, that’s good!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50822-B5A9-9242-94F5-43A7C2481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0" y="1352550"/>
            <a:ext cx="88392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4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79D5-E7B5-1948-A619-5FF753273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purchases: 236, attributed to 28 distinct channels.</a:t>
            </a:r>
          </a:p>
          <a:p>
            <a:pPr lvl="1"/>
            <a:r>
              <a:rPr lang="en-US" dirty="0"/>
              <a:t>Of these purchases, 61 of them came from channels where there was no spend, spread across 13 distinct channels. </a:t>
            </a:r>
          </a:p>
          <a:p>
            <a:pPr lvl="2"/>
            <a:r>
              <a:rPr lang="en-US" dirty="0"/>
              <a:t>Three of these purchases coming from (blank) and 13 purchases from other.</a:t>
            </a:r>
          </a:p>
          <a:p>
            <a:pPr lvl="3"/>
            <a:r>
              <a:rPr lang="en-US" dirty="0"/>
              <a:t>More info on this later</a:t>
            </a:r>
          </a:p>
          <a:p>
            <a:pPr lvl="1"/>
            <a:r>
              <a:rPr lang="en-US" dirty="0"/>
              <a:t>On Average, 9 purchases per channel</a:t>
            </a:r>
          </a:p>
          <a:p>
            <a:r>
              <a:rPr lang="en-US" dirty="0"/>
              <a:t>Total Spend: $221,436.84</a:t>
            </a:r>
          </a:p>
          <a:p>
            <a:pPr lvl="1"/>
            <a:r>
              <a:rPr lang="en-US" dirty="0"/>
              <a:t>On average, it cost $1265.35 per acquisition.</a:t>
            </a:r>
          </a:p>
          <a:p>
            <a:pPr lvl="1"/>
            <a:r>
              <a:rPr lang="en-US" dirty="0"/>
              <a:t>On average, it cost $10.81 to bring one visitor to your website.</a:t>
            </a:r>
          </a:p>
          <a:p>
            <a:r>
              <a:rPr lang="en-US" dirty="0"/>
              <a:t>Total Lift: 20,487 visitors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A7B78F-5829-5B49-A858-0350F552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18" y="681037"/>
            <a:ext cx="10515600" cy="666586"/>
          </a:xfrm>
        </p:spPr>
        <p:txBody>
          <a:bodyPr>
            <a:normAutofit fontScale="90000"/>
          </a:bodyPr>
          <a:lstStyle/>
          <a:p>
            <a:pPr algn="ctr"/>
            <a:br>
              <a:rPr lang="en-US" u="sng" dirty="0"/>
            </a:br>
            <a:r>
              <a:rPr lang="en-US" u="sng" dirty="0"/>
              <a:t>Establishing a baseline: Overall Metrics</a:t>
            </a:r>
            <a:br>
              <a:rPr lang="en-US" u="sng" dirty="0"/>
            </a:b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8733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FAF5-CD60-8946-B298-2AF2941F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Some Channels have no spend, but high purchases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0F984-1787-1B4B-B950-A83B69091E23}"/>
              </a:ext>
            </a:extLst>
          </p:cNvPr>
          <p:cNvSpPr txBox="1"/>
          <p:nvPr/>
        </p:nvSpPr>
        <p:spPr>
          <a:xfrm>
            <a:off x="8873067" y="1414562"/>
            <a:ext cx="24807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Despite having no spending on advertising, </a:t>
            </a:r>
            <a:r>
              <a:rPr lang="en-US" dirty="0">
                <a:solidFill>
                  <a:srgbClr val="00B050"/>
                </a:solidFill>
              </a:rPr>
              <a:t>Fox News </a:t>
            </a:r>
            <a:r>
              <a:rPr lang="en-US" dirty="0"/>
              <a:t>was </a:t>
            </a:r>
            <a:r>
              <a:rPr lang="en-US" i="1" dirty="0"/>
              <a:t>way ahead </a:t>
            </a:r>
            <a:r>
              <a:rPr lang="en-US" dirty="0"/>
              <a:t>in terms of mean number of purchases, when considering only channels where money was spent on ads (19 channels).</a:t>
            </a:r>
          </a:p>
          <a:p>
            <a:endParaRPr lang="en-US" dirty="0"/>
          </a:p>
          <a:p>
            <a:r>
              <a:rPr lang="en-US" dirty="0"/>
              <a:t>Other channels, like </a:t>
            </a:r>
            <a:r>
              <a:rPr lang="en-US" dirty="0" err="1">
                <a:solidFill>
                  <a:srgbClr val="00B050"/>
                </a:solidFill>
              </a:rPr>
              <a:t>Aapka</a:t>
            </a:r>
            <a:r>
              <a:rPr lang="en-US" dirty="0">
                <a:solidFill>
                  <a:srgbClr val="00B050"/>
                </a:solidFill>
              </a:rPr>
              <a:t> Colors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HGTV</a:t>
            </a:r>
            <a:r>
              <a:rPr lang="en-US" dirty="0"/>
              <a:t>, performed better than average, if we look average over any channel from the exit survey (30 channels).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6F6AA1-B936-4F4F-8689-C198126E0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4562"/>
            <a:ext cx="70485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6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C3A1-42B3-D74D-9183-27D9A7B9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What new information have we gained?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B41E9-94B7-8448-AB83-83AAE1A76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400" u="sng" dirty="0"/>
              <a:t>The good</a:t>
            </a:r>
            <a:endParaRPr lang="en-US" sz="3400" dirty="0"/>
          </a:p>
          <a:p>
            <a:r>
              <a:rPr lang="en-US" dirty="0"/>
              <a:t>CNBC (+5)</a:t>
            </a:r>
          </a:p>
          <a:p>
            <a:pPr lvl="1"/>
            <a:r>
              <a:rPr lang="en-US" dirty="0"/>
              <a:t>Performed well in 5/6 of the previous graphs </a:t>
            </a:r>
          </a:p>
          <a:p>
            <a:r>
              <a:rPr lang="en-US" dirty="0"/>
              <a:t>MSNBC (+4)</a:t>
            </a:r>
          </a:p>
          <a:p>
            <a:pPr lvl="1"/>
            <a:r>
              <a:rPr lang="en-US" dirty="0"/>
              <a:t>Performed well in 4/6 of the previous graphs </a:t>
            </a:r>
          </a:p>
          <a:p>
            <a:r>
              <a:rPr lang="en-US" dirty="0"/>
              <a:t>The History Channel (+3)</a:t>
            </a:r>
          </a:p>
          <a:p>
            <a:pPr lvl="1"/>
            <a:r>
              <a:rPr lang="en-US" dirty="0"/>
              <a:t>Performed well in 3/6 of the previous graphs </a:t>
            </a:r>
          </a:p>
          <a:p>
            <a:r>
              <a:rPr lang="en-US" dirty="0"/>
              <a:t>CNN (+2)</a:t>
            </a:r>
          </a:p>
          <a:p>
            <a:pPr lvl="1"/>
            <a:r>
              <a:rPr lang="en-US" dirty="0"/>
              <a:t>Performed well in 2/6 of the previous graphs</a:t>
            </a:r>
          </a:p>
          <a:p>
            <a:r>
              <a:rPr lang="en-US" dirty="0"/>
              <a:t>Turner Network TV (+2)</a:t>
            </a:r>
          </a:p>
          <a:p>
            <a:pPr lvl="1"/>
            <a:r>
              <a:rPr lang="en-US" dirty="0"/>
              <a:t>Performed well in 2/6 of the previous graphs</a:t>
            </a:r>
          </a:p>
          <a:p>
            <a:r>
              <a:rPr lang="en-US" dirty="0"/>
              <a:t>NFL Network (+2)</a:t>
            </a:r>
          </a:p>
          <a:p>
            <a:pPr lvl="1"/>
            <a:r>
              <a:rPr lang="en-US" dirty="0"/>
              <a:t>Performed well in 2/6 of the previous graphs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06D7A4-019B-624F-8350-AAA64938CA3D}"/>
              </a:ext>
            </a:extLst>
          </p:cNvPr>
          <p:cNvSpPr txBox="1">
            <a:spLocks/>
          </p:cNvSpPr>
          <p:nvPr/>
        </p:nvSpPr>
        <p:spPr>
          <a:xfrm>
            <a:off x="6781800" y="1825625"/>
            <a:ext cx="457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600" u="sng" dirty="0"/>
              <a:t>The bad</a:t>
            </a:r>
            <a:endParaRPr lang="en-US" sz="2600" dirty="0"/>
          </a:p>
          <a:p>
            <a:r>
              <a:rPr lang="en-US" dirty="0" err="1"/>
              <a:t>ZeeTV</a:t>
            </a:r>
            <a:r>
              <a:rPr lang="en-US" dirty="0"/>
              <a:t> (-4)</a:t>
            </a:r>
          </a:p>
          <a:p>
            <a:pPr lvl="1"/>
            <a:r>
              <a:rPr lang="en-US" dirty="0"/>
              <a:t>Performed poorly in 4/6 of the previous graphs</a:t>
            </a:r>
          </a:p>
          <a:p>
            <a:r>
              <a:rPr lang="en-US" dirty="0"/>
              <a:t>Star Plus (-4)</a:t>
            </a:r>
          </a:p>
          <a:p>
            <a:pPr lvl="1"/>
            <a:r>
              <a:rPr lang="en-US" dirty="0"/>
              <a:t>Performed poorly in 4/6 of the previous graphs</a:t>
            </a:r>
          </a:p>
          <a:p>
            <a:r>
              <a:rPr lang="en-US" dirty="0"/>
              <a:t>Bloomberg (-2)</a:t>
            </a:r>
          </a:p>
          <a:p>
            <a:pPr lvl="1"/>
            <a:r>
              <a:rPr lang="en-US" dirty="0"/>
              <a:t>Performed poorly in 2/6 of the previous graphs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7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8249-31CE-AA49-9438-02A63765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808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Recommendation: Which networks to spend more money?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C557B-C411-B84E-A91A-3CD9E3005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814"/>
            <a:ext cx="5257800" cy="4842149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MSNBC</a:t>
            </a:r>
          </a:p>
          <a:p>
            <a:pPr lvl="1"/>
            <a:r>
              <a:rPr lang="en-US" dirty="0"/>
              <a:t>Third highest purchases</a:t>
            </a:r>
          </a:p>
          <a:p>
            <a:pPr lvl="1"/>
            <a:r>
              <a:rPr lang="en-US" dirty="0"/>
              <a:t>Fourth highest lift</a:t>
            </a:r>
          </a:p>
          <a:p>
            <a:pPr lvl="1"/>
            <a:r>
              <a:rPr lang="en-US" dirty="0"/>
              <a:t>In top 5 of 2/3 of your metrics</a:t>
            </a:r>
          </a:p>
          <a:p>
            <a:pPr lvl="1"/>
            <a:r>
              <a:rPr lang="en-US" dirty="0"/>
              <a:t>Performed well in 4/6 of the scatter plots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CNN</a:t>
            </a:r>
          </a:p>
          <a:p>
            <a:pPr lvl="1"/>
            <a:r>
              <a:rPr lang="en-US" dirty="0"/>
              <a:t>Second highest purchases</a:t>
            </a:r>
          </a:p>
          <a:p>
            <a:pPr lvl="1"/>
            <a:r>
              <a:rPr lang="en-US" dirty="0"/>
              <a:t>In top 5 of 2/3 of your metrics</a:t>
            </a:r>
          </a:p>
          <a:p>
            <a:pPr lvl="1"/>
            <a:r>
              <a:rPr lang="en-US" dirty="0"/>
              <a:t>Performed well in 2/6 of the scatter plots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CNBC</a:t>
            </a:r>
          </a:p>
          <a:p>
            <a:pPr lvl="1"/>
            <a:r>
              <a:rPr lang="en-US" dirty="0"/>
              <a:t>Fourth highest purchases</a:t>
            </a:r>
          </a:p>
          <a:p>
            <a:pPr lvl="1"/>
            <a:r>
              <a:rPr lang="en-US" dirty="0"/>
              <a:t>In top 5 of 2/3 of your metrics</a:t>
            </a:r>
          </a:p>
          <a:p>
            <a:pPr lvl="1"/>
            <a:r>
              <a:rPr lang="en-US" dirty="0"/>
              <a:t>Performed well in 5/6 of the scatter plots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A3A37-ADA6-9D4B-83C9-2EA0D4BF534C}"/>
              </a:ext>
            </a:extLst>
          </p:cNvPr>
          <p:cNvSpPr txBox="1"/>
          <p:nvPr/>
        </p:nvSpPr>
        <p:spPr>
          <a:xfrm>
            <a:off x="6096000" y="1582340"/>
            <a:ext cx="5257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Honorable Mentions</a:t>
            </a:r>
          </a:p>
          <a:p>
            <a:r>
              <a:rPr lang="en-US" dirty="0"/>
              <a:t>Weren’t in top 5 of any of your metrics, but performed well in at least 2 of the scatter plots: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History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Turner Network 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in bottom 5 in terms of spending, perhaps more exposure would lead to even stronger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NFL Network</a:t>
            </a:r>
          </a:p>
          <a:p>
            <a:endParaRPr lang="en-US" dirty="0"/>
          </a:p>
          <a:p>
            <a:r>
              <a:rPr lang="en-US" dirty="0"/>
              <a:t>No money spent on advertising, yet customers attributed their purchase to these channels, which accounted for a sizeable chunk of all 236 purchases: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Fox News (5.9%)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Aapka</a:t>
            </a:r>
            <a:r>
              <a:rPr lang="en-US" dirty="0"/>
              <a:t> Colors (2.5%)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HGTV (2.5%)</a:t>
            </a:r>
          </a:p>
        </p:txBody>
      </p:sp>
    </p:spTree>
    <p:extLst>
      <p:ext uri="{BB962C8B-B14F-4D97-AF65-F5344CB8AC3E}">
        <p14:creationId xmlns:p14="http://schemas.microsoft.com/office/powerpoint/2010/main" val="3321289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8249-31CE-AA49-9438-02A63765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Recommendation: Which networks to cut spending?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C557B-C411-B84E-A91A-3CD9E3005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CNBC World</a:t>
            </a:r>
          </a:p>
          <a:p>
            <a:pPr lvl="1"/>
            <a:r>
              <a:rPr lang="en-US" dirty="0"/>
              <a:t>Zero Purchases</a:t>
            </a:r>
          </a:p>
          <a:p>
            <a:pPr lvl="1"/>
            <a:r>
              <a:rPr lang="en-US" dirty="0"/>
              <a:t>Ranked in bottom 5 for 2/3 of your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Weather Channel</a:t>
            </a:r>
          </a:p>
          <a:p>
            <a:pPr lvl="1"/>
            <a:r>
              <a:rPr lang="en-US" dirty="0"/>
              <a:t>Zero Purchases</a:t>
            </a:r>
          </a:p>
          <a:p>
            <a:pPr lvl="1"/>
            <a:r>
              <a:rPr lang="en-US" dirty="0"/>
              <a:t>Third costliest in generating lift</a:t>
            </a:r>
          </a:p>
          <a:p>
            <a:pPr lvl="1"/>
            <a:r>
              <a:rPr lang="en-US" dirty="0"/>
              <a:t>Ranked in bottom 5 for 3/3 of your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ZeeTV</a:t>
            </a:r>
            <a:endParaRPr lang="en-US" dirty="0"/>
          </a:p>
          <a:p>
            <a:pPr lvl="1"/>
            <a:r>
              <a:rPr lang="en-US" dirty="0"/>
              <a:t>Performed poorly in 4/6 of the scatter plots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 Plus</a:t>
            </a:r>
          </a:p>
          <a:p>
            <a:pPr lvl="1"/>
            <a:r>
              <a:rPr lang="en-US" dirty="0"/>
              <a:t>Performed poorly in 4/6 of the scatter plots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Comedy Central</a:t>
            </a:r>
          </a:p>
          <a:p>
            <a:pPr lvl="1"/>
            <a:r>
              <a:rPr lang="en-US" dirty="0"/>
              <a:t>Costliest for generating lift</a:t>
            </a:r>
          </a:p>
          <a:p>
            <a:pPr lvl="1"/>
            <a:r>
              <a:rPr lang="en-US" dirty="0"/>
              <a:t>Second costliest in generating purchases</a:t>
            </a:r>
          </a:p>
          <a:p>
            <a:pPr lvl="1"/>
            <a:r>
              <a:rPr lang="en-US" dirty="0"/>
              <a:t>Ranked in bottom 5 for 2/3 of your metrics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15305-59C3-A24D-8CC1-9BBC8002D9C1}"/>
              </a:ext>
            </a:extLst>
          </p:cNvPr>
          <p:cNvSpPr txBox="1"/>
          <p:nvPr/>
        </p:nvSpPr>
        <p:spPr>
          <a:xfrm>
            <a:off x="6340953" y="1825625"/>
            <a:ext cx="50128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Honorable mentions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Bloomberg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Performed poorly in 2/6 of the scatter plots</a:t>
            </a:r>
          </a:p>
        </p:txBody>
      </p:sp>
    </p:spTree>
    <p:extLst>
      <p:ext uri="{BB962C8B-B14F-4D97-AF65-F5344CB8AC3E}">
        <p14:creationId xmlns:p14="http://schemas.microsoft.com/office/powerpoint/2010/main" val="1730546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BD9C-B189-DB4D-804E-F5212D8F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143" y="324986"/>
            <a:ext cx="8390857" cy="815445"/>
          </a:xfrm>
        </p:spPr>
        <p:txBody>
          <a:bodyPr>
            <a:normAutofit/>
          </a:bodyPr>
          <a:lstStyle/>
          <a:p>
            <a:r>
              <a:rPr lang="en-US" sz="4000" u="sng" dirty="0"/>
              <a:t>How can the exit survey be improved?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23A2AF-352B-984B-96E3-E3AB4F995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7036"/>
            <a:ext cx="3801143" cy="68039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58011-D1B5-6E40-8BAE-CFC5BF12DA6C}"/>
              </a:ext>
            </a:extLst>
          </p:cNvPr>
          <p:cNvSpPr txBox="1"/>
          <p:nvPr/>
        </p:nvSpPr>
        <p:spPr>
          <a:xfrm>
            <a:off x="4025610" y="1443841"/>
            <a:ext cx="79419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channels that you haven’t spent money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CBS Sports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ESPN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Fox News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FYI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HGTV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Oprah Winfrey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Other:______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a customer marks Other, it gives us just as much information as if they had left this question blank.  It’s unnecessary to have two different choices that yield the same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a few more questions on demographics, such as age or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3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512526-3230-4F4E-B373-1A833416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76" y="3107066"/>
            <a:ext cx="10920248" cy="643868"/>
          </a:xfrm>
        </p:spPr>
        <p:txBody>
          <a:bodyPr>
            <a:normAutofit/>
          </a:bodyPr>
          <a:lstStyle/>
          <a:p>
            <a:r>
              <a:rPr lang="en-US" sz="3600" u="sng" dirty="0"/>
              <a:t>How much does it cost to acquire a customer through TV?</a:t>
            </a:r>
          </a:p>
        </p:txBody>
      </p:sp>
    </p:spTree>
    <p:extLst>
      <p:ext uri="{BB962C8B-B14F-4D97-AF65-F5344CB8AC3E}">
        <p14:creationId xmlns:p14="http://schemas.microsoft.com/office/powerpoint/2010/main" val="424683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AE25322-517F-C746-A082-D270CF7606DD}"/>
              </a:ext>
            </a:extLst>
          </p:cNvPr>
          <p:cNvSpPr txBox="1"/>
          <p:nvPr/>
        </p:nvSpPr>
        <p:spPr>
          <a:xfrm>
            <a:off x="1223958" y="428380"/>
            <a:ext cx="1008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Purchases, Spend, and Lift – Top and Bottom 5 Channels – Recurring Characters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56512-5355-BF43-8BD1-6E36DC594293}"/>
              </a:ext>
            </a:extLst>
          </p:cNvPr>
          <p:cNvSpPr txBox="1"/>
          <p:nvPr/>
        </p:nvSpPr>
        <p:spPr>
          <a:xfrm>
            <a:off x="9952876" y="1325835"/>
            <a:ext cx="2192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 the </a:t>
            </a:r>
            <a:r>
              <a:rPr lang="en-US" sz="1400" b="1" dirty="0"/>
              <a:t>top</a:t>
            </a:r>
            <a:r>
              <a:rPr lang="en-US" sz="1400" dirty="0"/>
              <a:t>, we see the following channels in all three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Willow 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One America News</a:t>
            </a:r>
          </a:p>
          <a:p>
            <a:endParaRPr lang="en-US" sz="1400" dirty="0"/>
          </a:p>
          <a:p>
            <a:r>
              <a:rPr lang="en-US" sz="1400" dirty="0"/>
              <a:t>With the following in two out of three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B050"/>
                </a:solidFill>
              </a:rPr>
              <a:t>ZeeTV</a:t>
            </a:r>
            <a:endParaRPr lang="en-US" sz="1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MSNBC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28617-DDA8-284B-A336-92DF9A819400}"/>
              </a:ext>
            </a:extLst>
          </p:cNvPr>
          <p:cNvSpPr txBox="1"/>
          <p:nvPr/>
        </p:nvSpPr>
        <p:spPr>
          <a:xfrm>
            <a:off x="9952875" y="4003491"/>
            <a:ext cx="21920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 the </a:t>
            </a:r>
            <a:r>
              <a:rPr lang="en-US" sz="1400" b="1" dirty="0"/>
              <a:t>bottom</a:t>
            </a:r>
            <a:r>
              <a:rPr lang="en-US" sz="1400" dirty="0"/>
              <a:t>, we see the following channels in all three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Fox Sports</a:t>
            </a:r>
          </a:p>
          <a:p>
            <a:endParaRPr lang="en-US" sz="1400" dirty="0"/>
          </a:p>
          <a:p>
            <a:r>
              <a:rPr lang="en-US" sz="1400" dirty="0"/>
              <a:t>With the following in two out of three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Comedy 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Bloomberg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CNBC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Turner Network TV (TNT)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08AC63-860A-F342-82BE-143AF4B6E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3" y="1259722"/>
            <a:ext cx="3099277" cy="55172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18DFC1-84C6-F34C-AB93-2F7DCB7F3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550" y="1259722"/>
            <a:ext cx="3147254" cy="5517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B6157-38CD-0046-84D4-0C7ED16D1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045" y="1259722"/>
            <a:ext cx="3135036" cy="559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AE25322-517F-C746-A082-D270CF7606DD}"/>
              </a:ext>
            </a:extLst>
          </p:cNvPr>
          <p:cNvSpPr txBox="1"/>
          <p:nvPr/>
        </p:nvSpPr>
        <p:spPr>
          <a:xfrm>
            <a:off x="1223958" y="428380"/>
            <a:ext cx="1008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Purchases, Spend, and Lift – Top and Bottom 5 Channels – Recurring Characters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56512-5355-BF43-8BD1-6E36DC594293}"/>
              </a:ext>
            </a:extLst>
          </p:cNvPr>
          <p:cNvSpPr txBox="1"/>
          <p:nvPr/>
        </p:nvSpPr>
        <p:spPr>
          <a:xfrm>
            <a:off x="9952876" y="1325835"/>
            <a:ext cx="2192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 the </a:t>
            </a:r>
            <a:r>
              <a:rPr lang="en-US" sz="1400" b="1" dirty="0"/>
              <a:t>top</a:t>
            </a:r>
            <a:r>
              <a:rPr lang="en-US" sz="1400" dirty="0"/>
              <a:t>, we see the following channels in all three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Willow 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One America News</a:t>
            </a:r>
          </a:p>
          <a:p>
            <a:endParaRPr lang="en-US" sz="1400" dirty="0"/>
          </a:p>
          <a:p>
            <a:r>
              <a:rPr lang="en-US" sz="1400" dirty="0"/>
              <a:t>With the following in two out of three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B050"/>
                </a:solidFill>
              </a:rPr>
              <a:t>ZeeTV</a:t>
            </a:r>
            <a:endParaRPr lang="en-US" sz="1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MSNBC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28617-DDA8-284B-A336-92DF9A819400}"/>
              </a:ext>
            </a:extLst>
          </p:cNvPr>
          <p:cNvSpPr txBox="1"/>
          <p:nvPr/>
        </p:nvSpPr>
        <p:spPr>
          <a:xfrm>
            <a:off x="9952875" y="4003491"/>
            <a:ext cx="21920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 the </a:t>
            </a:r>
            <a:r>
              <a:rPr lang="en-US" sz="1400" b="1" dirty="0"/>
              <a:t>bottom</a:t>
            </a:r>
            <a:r>
              <a:rPr lang="en-US" sz="1400" dirty="0"/>
              <a:t>, we see the following channels in all three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Fox Sports</a:t>
            </a:r>
          </a:p>
          <a:p>
            <a:endParaRPr lang="en-US" sz="1400" dirty="0"/>
          </a:p>
          <a:p>
            <a:r>
              <a:rPr lang="en-US" sz="1400" dirty="0"/>
              <a:t>With the following in two out of three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Comedy 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Bloomberg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CNBC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Turner Network TV (TNT)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BA43EE-1CD8-564A-99F3-9B464BDEA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7" y="1259720"/>
            <a:ext cx="3062140" cy="54511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D356BC-7242-B84A-9316-1C580ECC9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298" y="1259720"/>
            <a:ext cx="3109542" cy="5451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43886A-94C6-CF4B-8D5E-AACAD338A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8632" y="1259719"/>
            <a:ext cx="3052660" cy="545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4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78" y="197368"/>
            <a:ext cx="11099446" cy="721109"/>
          </a:xfrm>
        </p:spPr>
        <p:txBody>
          <a:bodyPr>
            <a:normAutofit/>
          </a:bodyPr>
          <a:lstStyle/>
          <a:p>
            <a:pPr algn="ctr"/>
            <a:r>
              <a:rPr lang="en-US" sz="3400" b="1" u="sng" dirty="0"/>
              <a:t>Cost efficiency – Cost Per Visitor Per Network (Spend/Lift)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DEC32-9657-BB44-B537-0B83B701CB1A}"/>
              </a:ext>
            </a:extLst>
          </p:cNvPr>
          <p:cNvSpPr txBox="1"/>
          <p:nvPr/>
        </p:nvSpPr>
        <p:spPr>
          <a:xfrm>
            <a:off x="7567927" y="1049385"/>
            <a:ext cx="40777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b="1" dirty="0"/>
              <a:t>:</a:t>
            </a:r>
            <a:endParaRPr lang="en-US" u="sng" dirty="0"/>
          </a:p>
          <a:p>
            <a:r>
              <a:rPr lang="en-US" dirty="0" err="1"/>
              <a:t>WillowTV</a:t>
            </a:r>
            <a:r>
              <a:rPr lang="en-US" dirty="0"/>
              <a:t>, MSNBC, and One America News Network are among the top 5 in terms of Cost Per Visitor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/>
              <a:t>Overall Cost Per Visitor (Total Spend / Total Lift): $10.81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top 5 companies (</a:t>
            </a:r>
            <a:r>
              <a:rPr lang="en-US" i="1" dirty="0"/>
              <a:t>pictured left</a:t>
            </a:r>
            <a:r>
              <a:rPr lang="en-US" dirty="0"/>
              <a:t>) outperformed this metric.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u="sng" dirty="0"/>
              <a:t>:</a:t>
            </a:r>
          </a:p>
          <a:p>
            <a:r>
              <a:rPr lang="en-US" dirty="0"/>
              <a:t>Comedy Central and The Weather Channel have very few purchases and are among the costliest in terms of generating Lift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81FD38-9E9D-B046-AE33-20C5124B8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77" y="935725"/>
            <a:ext cx="3046646" cy="57249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EE7A11-BD8E-864E-8CD1-ADCFFFF83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101" y="935725"/>
            <a:ext cx="3046647" cy="57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9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78" y="197368"/>
            <a:ext cx="11099446" cy="721109"/>
          </a:xfrm>
        </p:spPr>
        <p:txBody>
          <a:bodyPr>
            <a:normAutofit/>
          </a:bodyPr>
          <a:lstStyle/>
          <a:p>
            <a:pPr algn="ctr"/>
            <a:r>
              <a:rPr lang="en-US" sz="3400" b="1" u="sng" dirty="0"/>
              <a:t>Cost efficiency – Cost Per Visitor Per Network (Spend/Lift)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DEC32-9657-BB44-B537-0B83B701CB1A}"/>
              </a:ext>
            </a:extLst>
          </p:cNvPr>
          <p:cNvSpPr txBox="1"/>
          <p:nvPr/>
        </p:nvSpPr>
        <p:spPr>
          <a:xfrm>
            <a:off x="7567927" y="1049385"/>
            <a:ext cx="40777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b="1" dirty="0"/>
              <a:t>:</a:t>
            </a:r>
            <a:endParaRPr lang="en-US" u="sng" dirty="0"/>
          </a:p>
          <a:p>
            <a:r>
              <a:rPr lang="en-US" dirty="0" err="1">
                <a:solidFill>
                  <a:srgbClr val="00B050"/>
                </a:solidFill>
              </a:rPr>
              <a:t>WillowTV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MSNBC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One America News Network </a:t>
            </a:r>
            <a:r>
              <a:rPr lang="en-US" dirty="0"/>
              <a:t>are among the top 5 in terms of Cost Per Visitor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>
                <a:solidFill>
                  <a:srgbClr val="0070C0"/>
                </a:solidFill>
              </a:rPr>
              <a:t>Overall Cost Per Visitor (Total Spend / Total Lift): $10.81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top 5 companies (</a:t>
            </a:r>
            <a:r>
              <a:rPr lang="en-US" i="1" dirty="0"/>
              <a:t>pictured left</a:t>
            </a:r>
            <a:r>
              <a:rPr lang="en-US" dirty="0"/>
              <a:t>) outperformed this metric.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u="sng" dirty="0"/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Comedy Central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Weather Channel </a:t>
            </a:r>
            <a:r>
              <a:rPr lang="en-US" dirty="0"/>
              <a:t>have very few purchases and are among the costliest in terms of generating Lift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6C6DB8-76EF-2841-B952-62F9B09E9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155"/>
            <a:ext cx="3262927" cy="58086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B11825-774A-734E-9F5D-5B7FD933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677" y="996155"/>
            <a:ext cx="3121500" cy="580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3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278"/>
            <a:ext cx="12192000" cy="7211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b="1" u="sng" dirty="0"/>
              <a:t>Cost efficiency – Cost Per Acquisition (CPA) Per Network (Spend/Purchases)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A817D-60F6-D347-B046-BCC013E7B6AD}"/>
              </a:ext>
            </a:extLst>
          </p:cNvPr>
          <p:cNvSpPr txBox="1"/>
          <p:nvPr/>
        </p:nvSpPr>
        <p:spPr>
          <a:xfrm>
            <a:off x="7049813" y="6550612"/>
            <a:ext cx="5271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Weather Channel and CNBC World had </a:t>
            </a:r>
            <a:r>
              <a:rPr lang="en-US" sz="1000" b="1" dirty="0"/>
              <a:t>zero</a:t>
            </a:r>
            <a:r>
              <a:rPr lang="en-US" sz="1000" dirty="0"/>
              <a:t> purchases and calculating CPA isn’t possible.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9E1B09-7DAA-554B-86CD-FE442F85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176" y="829387"/>
            <a:ext cx="2855638" cy="5721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13E821-618D-F94B-B52D-B1FA18D82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83" y="829387"/>
            <a:ext cx="3003981" cy="56447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0DEDC0-83E0-4D4C-BCEB-2FE8D5D975CA}"/>
              </a:ext>
            </a:extLst>
          </p:cNvPr>
          <p:cNvSpPr txBox="1"/>
          <p:nvPr/>
        </p:nvSpPr>
        <p:spPr>
          <a:xfrm>
            <a:off x="7548726" y="829387"/>
            <a:ext cx="40777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dirty="0"/>
              <a:t>:</a:t>
            </a:r>
          </a:p>
          <a:p>
            <a:r>
              <a:rPr lang="en-US" dirty="0" err="1"/>
              <a:t>WillowTV</a:t>
            </a:r>
            <a:r>
              <a:rPr lang="en-US" dirty="0"/>
              <a:t>, CNN, MSNBC, and CNBC are among the top 5 in terms of Cost Per Acquisition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/>
              <a:t>Overall Cost Per Acquisition (Total Spend / Total Purchases): $1265.35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top 5 companies (</a:t>
            </a:r>
            <a:r>
              <a:rPr lang="en-US" i="1" dirty="0"/>
              <a:t>pictured left</a:t>
            </a:r>
            <a:r>
              <a:rPr lang="en-US" dirty="0"/>
              <a:t>) outperformed this metric.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Comedy Central, The Weather Channel, and CNBC World have very few, or </a:t>
            </a:r>
            <a:r>
              <a:rPr lang="en-US" b="1" dirty="0"/>
              <a:t>no purchases</a:t>
            </a:r>
            <a:r>
              <a:rPr lang="en-US" dirty="0"/>
              <a:t>, and are among the costliest in terms of generating purchases.</a:t>
            </a:r>
          </a:p>
        </p:txBody>
      </p:sp>
    </p:spTree>
    <p:extLst>
      <p:ext uri="{BB962C8B-B14F-4D97-AF65-F5344CB8AC3E}">
        <p14:creationId xmlns:p14="http://schemas.microsoft.com/office/powerpoint/2010/main" val="272233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278"/>
            <a:ext cx="12192000" cy="7211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b="1" u="sng" dirty="0"/>
              <a:t>Cost efficiency – Cost Per Acquisition (CPA) Per Network (Spend/Purchases)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A817D-60F6-D347-B046-BCC013E7B6AD}"/>
              </a:ext>
            </a:extLst>
          </p:cNvPr>
          <p:cNvSpPr txBox="1"/>
          <p:nvPr/>
        </p:nvSpPr>
        <p:spPr>
          <a:xfrm>
            <a:off x="7049813" y="6550612"/>
            <a:ext cx="5271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Weather Channel and CNBC World had </a:t>
            </a:r>
            <a:r>
              <a:rPr lang="en-US" sz="1000" b="1" dirty="0"/>
              <a:t>zero</a:t>
            </a:r>
            <a:r>
              <a:rPr lang="en-US" sz="1000" dirty="0"/>
              <a:t> purchases and calculating CPA isn’t possible.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0DEDC0-83E0-4D4C-BCEB-2FE8D5D975CA}"/>
              </a:ext>
            </a:extLst>
          </p:cNvPr>
          <p:cNvSpPr txBox="1"/>
          <p:nvPr/>
        </p:nvSpPr>
        <p:spPr>
          <a:xfrm>
            <a:off x="7548726" y="829387"/>
            <a:ext cx="40777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dirty="0"/>
              <a:t>:</a:t>
            </a:r>
          </a:p>
          <a:p>
            <a:r>
              <a:rPr lang="en-US" dirty="0" err="1">
                <a:solidFill>
                  <a:srgbClr val="00B050"/>
                </a:solidFill>
              </a:rPr>
              <a:t>WillowTV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CNN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MSNBC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CNBC</a:t>
            </a:r>
            <a:r>
              <a:rPr lang="en-US" dirty="0"/>
              <a:t> are among the top 5 in terms of Cost Per Acquisition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>
                <a:solidFill>
                  <a:srgbClr val="0070C0"/>
                </a:solidFill>
              </a:rPr>
              <a:t>Overall Cost Per Acquisition (Total Spend / Total Purchases): $1265.35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top 5 companies (</a:t>
            </a:r>
            <a:r>
              <a:rPr lang="en-US" i="1" dirty="0"/>
              <a:t>pictured left</a:t>
            </a:r>
            <a:r>
              <a:rPr lang="en-US" dirty="0"/>
              <a:t>) outperformed this metric.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Comedy Central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The Weather Channel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CNBC World </a:t>
            </a:r>
            <a:r>
              <a:rPr lang="en-US" dirty="0"/>
              <a:t>have very few, or </a:t>
            </a:r>
            <a:r>
              <a:rPr lang="en-US" b="1" dirty="0"/>
              <a:t>no purchases</a:t>
            </a:r>
            <a:r>
              <a:rPr lang="en-US" dirty="0"/>
              <a:t>, and are among the costliest in terms of generating purchases.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1AA55-4806-1542-BB9B-19545D6A9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47" y="824402"/>
            <a:ext cx="3181025" cy="59774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8A715B-68E1-F841-B9A0-94109A42B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893" y="824402"/>
            <a:ext cx="3472099" cy="597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2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6329</TotalTime>
  <Words>2166</Words>
  <Application>Microsoft Macintosh PowerPoint</Application>
  <PresentationFormat>Widescreen</PresentationFormat>
  <Paragraphs>291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Company XYZ - TV Campaign Report</vt:lpstr>
      <vt:lpstr> Establishing a baseline: Overall Metrics </vt:lpstr>
      <vt:lpstr>How much does it cost to acquire a customer through TV?</vt:lpstr>
      <vt:lpstr>PowerPoint Presentation</vt:lpstr>
      <vt:lpstr>PowerPoint Presentation</vt:lpstr>
      <vt:lpstr>Cost efficiency – Cost Per Visitor Per Network (Spend/Lift)</vt:lpstr>
      <vt:lpstr>Cost efficiency – Cost Per Visitor Per Network (Spend/Lift)</vt:lpstr>
      <vt:lpstr>Cost efficiency – Cost Per Acquisition (CPA) Per Network (Spend/Purchases)</vt:lpstr>
      <vt:lpstr>Cost efficiency – Cost Per Acquisition (CPA) Per Network (Spend/Purchases)</vt:lpstr>
      <vt:lpstr>Conversion Rate Per Network (Purchases/Lift)%</vt:lpstr>
      <vt:lpstr>Conversion Rate Per Network (Purchases/Lift)%</vt:lpstr>
      <vt:lpstr>What have we learned so far?</vt:lpstr>
      <vt:lpstr>What else can we learn?</vt:lpstr>
      <vt:lpstr>Purchases vs. Spend</vt:lpstr>
      <vt:lpstr>Lift vs. Purchases</vt:lpstr>
      <vt:lpstr>Lift vs. Spend</vt:lpstr>
      <vt:lpstr>Conversion Rate vs. Spend</vt:lpstr>
      <vt:lpstr>Conversion Rate vs. Cost Per Acquisition (CPA)</vt:lpstr>
      <vt:lpstr>Conversion Rate vs. Cost Per Visitor</vt:lpstr>
      <vt:lpstr>Some Channels have no spend, but high purchases</vt:lpstr>
      <vt:lpstr>What new information have we gained?</vt:lpstr>
      <vt:lpstr>Recommendation: Which networks to spend more money?</vt:lpstr>
      <vt:lpstr>Recommendation: Which networks to cut spending?</vt:lpstr>
      <vt:lpstr>How can the exit survey be improved?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XYZ - TV Campaign Report</dc:title>
  <dc:creator>jonathan papir</dc:creator>
  <cp:lastModifiedBy>jonathan papir</cp:lastModifiedBy>
  <cp:revision>154</cp:revision>
  <dcterms:created xsi:type="dcterms:W3CDTF">2022-03-20T03:51:47Z</dcterms:created>
  <dcterms:modified xsi:type="dcterms:W3CDTF">2022-03-28T05:14:53Z</dcterms:modified>
</cp:coreProperties>
</file>