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6" r:id="rId4"/>
    <p:sldId id="273" r:id="rId5"/>
    <p:sldId id="274" r:id="rId6"/>
    <p:sldId id="275" r:id="rId7"/>
    <p:sldId id="272" r:id="rId8"/>
    <p:sldId id="277" r:id="rId9"/>
    <p:sldId id="258" r:id="rId10"/>
    <p:sldId id="261" r:id="rId11"/>
    <p:sldId id="262" r:id="rId12"/>
    <p:sldId id="263" r:id="rId13"/>
    <p:sldId id="264" r:id="rId14"/>
    <p:sldId id="265" r:id="rId15"/>
    <p:sldId id="259" r:id="rId16"/>
    <p:sldId id="266" r:id="rId17"/>
    <p:sldId id="271" r:id="rId18"/>
    <p:sldId id="26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94634"/>
  </p:normalViewPr>
  <p:slideViewPr>
    <p:cSldViewPr snapToGrid="0" snapToObjects="1">
      <p:cViewPr varScale="1">
        <p:scale>
          <a:sx n="150" d="100"/>
          <a:sy n="150" d="100"/>
        </p:scale>
        <p:origin x="19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EF57-F65F-3049-813B-5459078E8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D6A8C-691E-9340-8192-CA7153C06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777A47-9D27-EF4E-97D3-C3D4836E386C}"/>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08B2F011-CE84-C949-BE48-BEBF99B67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E9E99-327F-E740-B1D4-7E1157A93CFF}"/>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181491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7D9A-E7F8-D145-8A6F-69D4287BC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7FA206-4C90-E943-A852-EC22BEF21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DBABC-DC32-A749-8A05-7E1315CABBC1}"/>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38D46B20-8D4D-E340-9097-E0E78A5B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4914E-22AD-BF4E-AE73-8F7F6C0A605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74358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80860-D20B-7F46-84E4-6BA2CE1937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0DA4F9-B50D-DA4C-A67F-2652EC156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4C28C-6B1A-C04E-8304-CA0B542A8FC0}"/>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37E7DF28-DD20-AD47-A282-185D0DF9E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8187-7CF4-1F46-9DE4-7D2F9CD32E64}"/>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418938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E096-D354-DA4D-8E64-6099FDE96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1BAD4-C7DA-C44E-B5A0-997F11F3FE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736EE-138D-8041-A544-F93A1C616358}"/>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D24F5633-02D7-D64B-B3B8-44F9E61E1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A63B-35C9-9E4A-A051-251D7BB09E2A}"/>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5622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C99-E282-0243-9D9A-119B9F18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18180-57DE-FF44-B051-D1B3B1DAD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2ED14-9E8B-8C4D-AEF9-D5E2B6E9E138}"/>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A248CDAD-110D-AF4D-96A5-25BAB925B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FE160-5B0A-504B-B33E-9EC006CBCA1F}"/>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71741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80B1-093F-0548-A172-15FB53CCD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5B2A2-1B30-AE43-8D42-1B10A37B8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B83AE-8A04-B14A-91B5-A2200BB9C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A46B8-02F9-564F-923C-CB664A39B695}"/>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415DC375-A864-DF47-93DE-83C7303B1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FC0A0-8A93-6249-918F-CD3E9CEEAF1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190741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50F-0765-F24D-8147-82D32B986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DEDAA-F6D4-B745-A44D-D4ED640F5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1B5D9-1F8E-2549-91B4-5B31D3D2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C500B-0928-7042-B5C7-6338189C9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A6CD8-6992-9A47-BD2D-CA3CFE665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71BC3-3834-8B43-9DD7-AEF91587973D}"/>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8" name="Footer Placeholder 7">
            <a:extLst>
              <a:ext uri="{FF2B5EF4-FFF2-40B4-BE49-F238E27FC236}">
                <a16:creationId xmlns:a16="http://schemas.microsoft.com/office/drawing/2014/main" id="{2C9BF3C5-BBD4-484B-9FF3-51D609A624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CC91F-6B74-5041-A8A2-E72BF179A771}"/>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59377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B939-7B96-9742-99AF-CD17B335A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10B1E-10CA-3849-BDCA-E58512492E5F}"/>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4" name="Footer Placeholder 3">
            <a:extLst>
              <a:ext uri="{FF2B5EF4-FFF2-40B4-BE49-F238E27FC236}">
                <a16:creationId xmlns:a16="http://schemas.microsoft.com/office/drawing/2014/main" id="{6CE6B0E4-DC42-F649-80F0-FEAD01AD9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588EE-E0E1-C54A-BD2F-6840FDC3CC88}"/>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75164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0F15A-BCD7-404A-B661-C65CE5FBC4DD}"/>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3" name="Footer Placeholder 2">
            <a:extLst>
              <a:ext uri="{FF2B5EF4-FFF2-40B4-BE49-F238E27FC236}">
                <a16:creationId xmlns:a16="http://schemas.microsoft.com/office/drawing/2014/main" id="{214270A5-901B-6945-A3E5-DFDE98EA02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F49E64-CDD0-D244-BA20-A16CA2E7E2E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5270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A4FF-EE60-1244-8AD2-2E5D6B56F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6547F-188C-3242-B748-EC24A8B09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BDF74-C6EB-1A45-B505-8B2AEA376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02B1C-4455-4245-95A5-CDA600A906D6}"/>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BABEC4B8-0F6F-F140-A3FF-9BBE4B59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02930-CDA8-0C4C-B491-3FDFF5942746}"/>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95830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227C-1C46-6E4E-93A6-60D6E6882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2AFC0-33BE-6743-89A2-C05CD21F6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5C1AC9-08EB-944A-AF2D-E9E7B07D0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D9194-F80F-7D40-AA3D-2B8933291B04}"/>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AE7CD65B-C8B4-1949-AA17-E88BE097D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4C8D8-1846-6247-8ADB-11FF1B25A2E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419768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13DB5-5956-5346-BB56-D8AF4D483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DFE9A5-1865-6C4C-9163-BE98D7DC1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F9AD0-A1DD-A347-A37A-C96897C67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65F95303-5D2E-1645-B736-A345A06E3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23E025-0C3D-2C48-A9DD-4823A4DA7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F7833-122A-BE46-8B53-5CE4DEC702B7}" type="slidenum">
              <a:rPr lang="en-US" smtClean="0"/>
              <a:t>‹#›</a:t>
            </a:fld>
            <a:endParaRPr lang="en-US"/>
          </a:p>
        </p:txBody>
      </p:sp>
    </p:spTree>
    <p:extLst>
      <p:ext uri="{BB962C8B-B14F-4D97-AF65-F5344CB8AC3E}">
        <p14:creationId xmlns:p14="http://schemas.microsoft.com/office/powerpoint/2010/main" val="139223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8CB6-5F7D-C34F-BE1F-D8AEFE189C36}"/>
              </a:ext>
            </a:extLst>
          </p:cNvPr>
          <p:cNvSpPr>
            <a:spLocks noGrp="1"/>
          </p:cNvSpPr>
          <p:nvPr>
            <p:ph type="ctrTitle"/>
          </p:nvPr>
        </p:nvSpPr>
        <p:spPr>
          <a:xfrm>
            <a:off x="930200" y="256495"/>
            <a:ext cx="9856076" cy="1418897"/>
          </a:xfrm>
        </p:spPr>
        <p:txBody>
          <a:bodyPr>
            <a:normAutofit/>
          </a:bodyPr>
          <a:lstStyle/>
          <a:p>
            <a:r>
              <a:rPr lang="en-US" sz="4500" b="1" u="sng" dirty="0"/>
              <a:t>Company XYZ - TV Campaign Report </a:t>
            </a:r>
            <a:r>
              <a:rPr lang="en-US" sz="4800" dirty="0"/>
              <a:t>Establishing a baseline: Overall Metrics</a:t>
            </a:r>
            <a:endParaRPr lang="en-US" sz="4500" b="1" u="sng" dirty="0"/>
          </a:p>
        </p:txBody>
      </p:sp>
      <p:sp>
        <p:nvSpPr>
          <p:cNvPr id="3" name="Subtitle 2">
            <a:extLst>
              <a:ext uri="{FF2B5EF4-FFF2-40B4-BE49-F238E27FC236}">
                <a16:creationId xmlns:a16="http://schemas.microsoft.com/office/drawing/2014/main" id="{57B1704A-C8D7-EB47-B52F-CC481352393F}"/>
              </a:ext>
            </a:extLst>
          </p:cNvPr>
          <p:cNvSpPr>
            <a:spLocks noGrp="1"/>
          </p:cNvSpPr>
          <p:nvPr>
            <p:ph type="subTitle" idx="1"/>
          </p:nvPr>
        </p:nvSpPr>
        <p:spPr>
          <a:xfrm>
            <a:off x="2427891" y="1718059"/>
            <a:ext cx="6470430" cy="1710941"/>
          </a:xfrm>
        </p:spPr>
        <p:txBody>
          <a:bodyPr>
            <a:normAutofit fontScale="85000" lnSpcReduction="10000"/>
          </a:bodyPr>
          <a:lstStyle/>
          <a:p>
            <a:r>
              <a:rPr lang="en-US" strike="sngStrike" dirty="0"/>
              <a:t>Total Purchases: 236 / Mean # of Purchases: 8 per network</a:t>
            </a:r>
          </a:p>
          <a:p>
            <a:r>
              <a:rPr lang="en-US" strike="sngStrike" dirty="0"/>
              <a:t>Total Spend: $221,436.84 / Mean Spend: $11,654.57 per network</a:t>
            </a:r>
          </a:p>
          <a:p>
            <a:r>
              <a:rPr lang="en-US" strike="sngStrike" dirty="0"/>
              <a:t>Total Lift: 20,487 visitors / Mean Lift: 1078 visitors per network</a:t>
            </a:r>
          </a:p>
        </p:txBody>
      </p:sp>
      <p:sp>
        <p:nvSpPr>
          <p:cNvPr id="6" name="TextBox 5">
            <a:extLst>
              <a:ext uri="{FF2B5EF4-FFF2-40B4-BE49-F238E27FC236}">
                <a16:creationId xmlns:a16="http://schemas.microsoft.com/office/drawing/2014/main" id="{601141DD-16F3-864B-894B-10E3B2EBA4E8}"/>
              </a:ext>
            </a:extLst>
          </p:cNvPr>
          <p:cNvSpPr txBox="1"/>
          <p:nvPr/>
        </p:nvSpPr>
        <p:spPr>
          <a:xfrm>
            <a:off x="3099273" y="3827672"/>
            <a:ext cx="5517929" cy="692497"/>
          </a:xfrm>
          <a:prstGeom prst="rect">
            <a:avLst/>
          </a:prstGeom>
          <a:noFill/>
        </p:spPr>
        <p:txBody>
          <a:bodyPr wrap="square" rtlCol="0">
            <a:spAutoFit/>
          </a:bodyPr>
          <a:lstStyle/>
          <a:p>
            <a:pPr algn="ctr"/>
            <a:r>
              <a:rPr lang="en-US" sz="1300" dirty="0"/>
              <a:t>Overall Cost Per Visitor: $10.81 / Average Cost Per Visitor: $23</a:t>
            </a:r>
          </a:p>
          <a:p>
            <a:pPr algn="ctr"/>
            <a:r>
              <a:rPr lang="en-US" sz="1300" dirty="0"/>
              <a:t>Overall Conversion Rate: 1.15% / Average Conversion Rate: 1.4%</a:t>
            </a:r>
          </a:p>
          <a:p>
            <a:pPr algn="ctr"/>
            <a:r>
              <a:rPr lang="en-US" sz="1300" dirty="0"/>
              <a:t>Overall Cost Per Acquisition: $938.29 / Average Cost Per Acquisition: $1841.35</a:t>
            </a:r>
          </a:p>
        </p:txBody>
      </p:sp>
      <p:sp>
        <p:nvSpPr>
          <p:cNvPr id="7" name="TextBox 6">
            <a:extLst>
              <a:ext uri="{FF2B5EF4-FFF2-40B4-BE49-F238E27FC236}">
                <a16:creationId xmlns:a16="http://schemas.microsoft.com/office/drawing/2014/main" id="{331394A8-ED2F-A24B-B409-519281F4C603}"/>
              </a:ext>
            </a:extLst>
          </p:cNvPr>
          <p:cNvSpPr txBox="1"/>
          <p:nvPr/>
        </p:nvSpPr>
        <p:spPr>
          <a:xfrm>
            <a:off x="930200" y="4918841"/>
            <a:ext cx="9222794" cy="1200329"/>
          </a:xfrm>
          <a:prstGeom prst="rect">
            <a:avLst/>
          </a:prstGeom>
          <a:noFill/>
        </p:spPr>
        <p:txBody>
          <a:bodyPr wrap="square" rtlCol="0">
            <a:spAutoFit/>
          </a:bodyPr>
          <a:lstStyle/>
          <a:p>
            <a:pPr algn="ctr"/>
            <a:r>
              <a:rPr lang="en-US" dirty="0"/>
              <a:t>236 Purchases were attributed to 28 distinct channels.</a:t>
            </a:r>
          </a:p>
          <a:p>
            <a:pPr algn="ctr"/>
            <a:endParaRPr lang="en-US" dirty="0"/>
          </a:p>
          <a:p>
            <a:pPr algn="ctr"/>
            <a:r>
              <a:rPr lang="en-US" dirty="0"/>
              <a:t>Out of 236 purchases, 61 of them came from channels where there was no spend, spread across 13 distinct channels. Three of these purchases coming from (blank) and 13 purchases from other.</a:t>
            </a:r>
          </a:p>
        </p:txBody>
      </p:sp>
    </p:spTree>
    <p:extLst>
      <p:ext uri="{BB962C8B-B14F-4D97-AF65-F5344CB8AC3E}">
        <p14:creationId xmlns:p14="http://schemas.microsoft.com/office/powerpoint/2010/main" val="106180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7F35-7B4E-F44F-8191-10ED879876E7}"/>
              </a:ext>
            </a:extLst>
          </p:cNvPr>
          <p:cNvSpPr>
            <a:spLocks noGrp="1"/>
          </p:cNvSpPr>
          <p:nvPr>
            <p:ph type="title"/>
          </p:nvPr>
        </p:nvSpPr>
        <p:spPr>
          <a:xfrm>
            <a:off x="763095" y="365125"/>
            <a:ext cx="3434255" cy="987425"/>
          </a:xfrm>
        </p:spPr>
        <p:txBody>
          <a:bodyPr>
            <a:normAutofit/>
          </a:bodyPr>
          <a:lstStyle/>
          <a:p>
            <a:r>
              <a:rPr lang="en-US" sz="3400" u="sng" dirty="0"/>
              <a:t>Lift vs. Spend</a:t>
            </a:r>
          </a:p>
        </p:txBody>
      </p:sp>
      <p:pic>
        <p:nvPicPr>
          <p:cNvPr id="5" name="Picture 4">
            <a:extLst>
              <a:ext uri="{FF2B5EF4-FFF2-40B4-BE49-F238E27FC236}">
                <a16:creationId xmlns:a16="http://schemas.microsoft.com/office/drawing/2014/main" id="{BB3965A8-12C3-DB4B-BDEF-5D2E4B2216C4}"/>
              </a:ext>
            </a:extLst>
          </p:cNvPr>
          <p:cNvPicPr>
            <a:picLocks noChangeAspect="1"/>
          </p:cNvPicPr>
          <p:nvPr/>
        </p:nvPicPr>
        <p:blipFill>
          <a:blip r:embed="rId2"/>
          <a:stretch>
            <a:fillRect/>
          </a:stretch>
        </p:blipFill>
        <p:spPr>
          <a:xfrm>
            <a:off x="0" y="1352550"/>
            <a:ext cx="8394700" cy="4152900"/>
          </a:xfrm>
          <a:prstGeom prst="rect">
            <a:avLst/>
          </a:prstGeom>
        </p:spPr>
      </p:pic>
      <p:sp>
        <p:nvSpPr>
          <p:cNvPr id="6" name="TextBox 5">
            <a:extLst>
              <a:ext uri="{FF2B5EF4-FFF2-40B4-BE49-F238E27FC236}">
                <a16:creationId xmlns:a16="http://schemas.microsoft.com/office/drawing/2014/main" id="{53F78831-0B9E-884A-8048-B2838C936155}"/>
              </a:ext>
            </a:extLst>
          </p:cNvPr>
          <p:cNvSpPr txBox="1"/>
          <p:nvPr/>
        </p:nvSpPr>
        <p:spPr>
          <a:xfrm>
            <a:off x="0" y="6488668"/>
            <a:ext cx="9614876" cy="369332"/>
          </a:xfrm>
          <a:prstGeom prst="rect">
            <a:avLst/>
          </a:prstGeom>
          <a:noFill/>
        </p:spPr>
        <p:txBody>
          <a:bodyPr wrap="none" rtlCol="0">
            <a:spAutoFit/>
          </a:bodyPr>
          <a:lstStyle/>
          <a:p>
            <a:r>
              <a:rPr lang="en-US" dirty="0"/>
              <a:t>Note: the graph is divided into four quadrants, sectioned off by Average Lift (x) and Average Spend (y)</a:t>
            </a:r>
          </a:p>
        </p:txBody>
      </p:sp>
      <p:sp>
        <p:nvSpPr>
          <p:cNvPr id="7" name="Content Placeholder 2">
            <a:extLst>
              <a:ext uri="{FF2B5EF4-FFF2-40B4-BE49-F238E27FC236}">
                <a16:creationId xmlns:a16="http://schemas.microsoft.com/office/drawing/2014/main" id="{2E1B6FAF-DC51-234F-935C-E1704FB44E20}"/>
              </a:ext>
            </a:extLst>
          </p:cNvPr>
          <p:cNvSpPr txBox="1">
            <a:spLocks/>
          </p:cNvSpPr>
          <p:nvPr/>
        </p:nvSpPr>
        <p:spPr>
          <a:xfrm>
            <a:off x="8394700" y="1087821"/>
            <a:ext cx="3429438" cy="46823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solidFill>
                  <a:srgbClr val="FF0000"/>
                </a:solidFill>
              </a:rPr>
              <a:t>Below Average Lift, Above Average Spend:</a:t>
            </a:r>
          </a:p>
          <a:p>
            <a:r>
              <a:rPr lang="en-US" sz="1400" dirty="0">
                <a:solidFill>
                  <a:srgbClr val="FF0000"/>
                </a:solidFill>
              </a:rPr>
              <a:t>Dateline</a:t>
            </a:r>
          </a:p>
          <a:p>
            <a:pPr marL="0" indent="0">
              <a:buNone/>
            </a:pPr>
            <a:r>
              <a:rPr lang="en-US" sz="1900" dirty="0">
                <a:solidFill>
                  <a:srgbClr val="FF0000"/>
                </a:solidFill>
              </a:rPr>
              <a:t>You’re getting less lift for your buck, that’s bad!</a:t>
            </a:r>
          </a:p>
          <a:p>
            <a:pPr marL="0" indent="0">
              <a:buNone/>
            </a:pPr>
            <a:endParaRPr lang="en-US" sz="1900" dirty="0">
              <a:solidFill>
                <a:srgbClr val="00B050"/>
              </a:solidFill>
            </a:endParaRPr>
          </a:p>
          <a:p>
            <a:pPr marL="0" indent="0">
              <a:buNone/>
            </a:pPr>
            <a:endParaRPr lang="en-US" sz="1900" dirty="0">
              <a:solidFill>
                <a:srgbClr val="00B050"/>
              </a:solidFill>
            </a:endParaRPr>
          </a:p>
          <a:p>
            <a:pPr marL="0" indent="0">
              <a:buNone/>
            </a:pPr>
            <a:r>
              <a:rPr lang="en-US" sz="1900" dirty="0">
                <a:solidFill>
                  <a:srgbClr val="00B050"/>
                </a:solidFill>
              </a:rPr>
              <a:t>Above Average Lift, Below Average Spend: Good!</a:t>
            </a:r>
          </a:p>
          <a:p>
            <a:r>
              <a:rPr lang="en-US" sz="1400" dirty="0">
                <a:solidFill>
                  <a:srgbClr val="00B050"/>
                </a:solidFill>
              </a:rPr>
              <a:t>MSNBC</a:t>
            </a:r>
          </a:p>
          <a:p>
            <a:r>
              <a:rPr lang="en-US" sz="1400" dirty="0">
                <a:solidFill>
                  <a:srgbClr val="00B050"/>
                </a:solidFill>
              </a:rPr>
              <a:t>Dish Network</a:t>
            </a:r>
          </a:p>
          <a:p>
            <a:pPr marL="0" indent="0">
              <a:buNone/>
            </a:pPr>
            <a:r>
              <a:rPr lang="en-US" sz="1900" dirty="0">
                <a:solidFill>
                  <a:srgbClr val="00B050"/>
                </a:solidFill>
              </a:rPr>
              <a:t>You’re getting more lift for your buck, that’s good!</a:t>
            </a:r>
          </a:p>
        </p:txBody>
      </p:sp>
    </p:spTree>
    <p:extLst>
      <p:ext uri="{BB962C8B-B14F-4D97-AF65-F5344CB8AC3E}">
        <p14:creationId xmlns:p14="http://schemas.microsoft.com/office/powerpoint/2010/main" val="121218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5B6-3D83-594C-9C53-BA63DA32DA86}"/>
              </a:ext>
            </a:extLst>
          </p:cNvPr>
          <p:cNvSpPr>
            <a:spLocks noGrp="1"/>
          </p:cNvSpPr>
          <p:nvPr>
            <p:ph type="title"/>
          </p:nvPr>
        </p:nvSpPr>
        <p:spPr>
          <a:xfrm>
            <a:off x="449755" y="502541"/>
            <a:ext cx="4056555" cy="730250"/>
          </a:xfrm>
        </p:spPr>
        <p:txBody>
          <a:bodyPr>
            <a:normAutofit/>
          </a:bodyPr>
          <a:lstStyle/>
          <a:p>
            <a:r>
              <a:rPr lang="en-US" sz="3400" u="sng" dirty="0"/>
              <a:t>Lift vs. Purchases</a:t>
            </a:r>
          </a:p>
        </p:txBody>
      </p:sp>
      <p:pic>
        <p:nvPicPr>
          <p:cNvPr id="7" name="Picture 6">
            <a:extLst>
              <a:ext uri="{FF2B5EF4-FFF2-40B4-BE49-F238E27FC236}">
                <a16:creationId xmlns:a16="http://schemas.microsoft.com/office/drawing/2014/main" id="{200AF6D5-33E1-A54B-97B0-A59877B0A1F6}"/>
              </a:ext>
            </a:extLst>
          </p:cNvPr>
          <p:cNvPicPr>
            <a:picLocks noChangeAspect="1"/>
          </p:cNvPicPr>
          <p:nvPr/>
        </p:nvPicPr>
        <p:blipFill>
          <a:blip r:embed="rId2"/>
          <a:stretch>
            <a:fillRect/>
          </a:stretch>
        </p:blipFill>
        <p:spPr>
          <a:xfrm>
            <a:off x="0" y="1352550"/>
            <a:ext cx="8318500" cy="4152900"/>
          </a:xfrm>
          <a:prstGeom prst="rect">
            <a:avLst/>
          </a:prstGeom>
        </p:spPr>
      </p:pic>
      <p:sp>
        <p:nvSpPr>
          <p:cNvPr id="8" name="TextBox 7">
            <a:extLst>
              <a:ext uri="{FF2B5EF4-FFF2-40B4-BE49-F238E27FC236}">
                <a16:creationId xmlns:a16="http://schemas.microsoft.com/office/drawing/2014/main" id="{C007679F-A092-FD40-A2A5-5E16866D5F92}"/>
              </a:ext>
            </a:extLst>
          </p:cNvPr>
          <p:cNvSpPr txBox="1"/>
          <p:nvPr/>
        </p:nvSpPr>
        <p:spPr>
          <a:xfrm>
            <a:off x="0" y="6488668"/>
            <a:ext cx="9957726" cy="369332"/>
          </a:xfrm>
          <a:prstGeom prst="rect">
            <a:avLst/>
          </a:prstGeom>
          <a:noFill/>
        </p:spPr>
        <p:txBody>
          <a:bodyPr wrap="none" rtlCol="0">
            <a:spAutoFit/>
          </a:bodyPr>
          <a:lstStyle/>
          <a:p>
            <a:r>
              <a:rPr lang="en-US" dirty="0"/>
              <a:t>Note: the graph is divided into four quadrants, sectioned off by Average Lift (x) and Average Purchases (y)</a:t>
            </a:r>
          </a:p>
        </p:txBody>
      </p:sp>
      <p:sp>
        <p:nvSpPr>
          <p:cNvPr id="9" name="Content Placeholder 2">
            <a:extLst>
              <a:ext uri="{FF2B5EF4-FFF2-40B4-BE49-F238E27FC236}">
                <a16:creationId xmlns:a16="http://schemas.microsoft.com/office/drawing/2014/main" id="{EAC6F2EE-E8AF-4644-B28C-7A46F8948265}"/>
              </a:ext>
            </a:extLst>
          </p:cNvPr>
          <p:cNvSpPr txBox="1">
            <a:spLocks/>
          </p:cNvSpPr>
          <p:nvPr/>
        </p:nvSpPr>
        <p:spPr>
          <a:xfrm>
            <a:off x="8318500" y="1087821"/>
            <a:ext cx="3429438" cy="46823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solidFill>
                  <a:srgbClr val="00B050"/>
                </a:solidFill>
              </a:rPr>
              <a:t>Below Average Lift, yet Above Average Purchases: Good!</a:t>
            </a:r>
          </a:p>
          <a:p>
            <a:r>
              <a:rPr lang="en-US" sz="1400" dirty="0">
                <a:solidFill>
                  <a:srgbClr val="00B050"/>
                </a:solidFill>
              </a:rPr>
              <a:t>CNBC</a:t>
            </a:r>
          </a:p>
          <a:p>
            <a:r>
              <a:rPr lang="en-US" sz="1400" dirty="0">
                <a:solidFill>
                  <a:srgbClr val="00B050"/>
                </a:solidFill>
              </a:rPr>
              <a:t>Dateline</a:t>
            </a:r>
          </a:p>
          <a:p>
            <a:pPr marL="0" indent="0">
              <a:buNone/>
            </a:pPr>
            <a:r>
              <a:rPr lang="en-US" sz="1900" dirty="0">
                <a:solidFill>
                  <a:srgbClr val="00B050"/>
                </a:solidFill>
              </a:rPr>
              <a:t>You’re getting less lift, but more purchases despite it, that’s good!</a:t>
            </a:r>
          </a:p>
          <a:p>
            <a:pPr marL="0" indent="0">
              <a:buNone/>
            </a:pPr>
            <a:r>
              <a:rPr lang="en-US" sz="1900" dirty="0">
                <a:solidFill>
                  <a:srgbClr val="FF0000"/>
                </a:solidFill>
              </a:rPr>
              <a:t>Above Average Lift, Below Average Purchases: Bad!  </a:t>
            </a:r>
          </a:p>
          <a:p>
            <a:r>
              <a:rPr lang="en-US" sz="1400" dirty="0" err="1">
                <a:solidFill>
                  <a:srgbClr val="FF0000"/>
                </a:solidFill>
              </a:rPr>
              <a:t>ZeeTV</a:t>
            </a:r>
            <a:endParaRPr lang="en-US" sz="1400" dirty="0">
              <a:solidFill>
                <a:srgbClr val="FF0000"/>
              </a:solidFill>
            </a:endParaRPr>
          </a:p>
          <a:p>
            <a:r>
              <a:rPr lang="en-US" sz="1400" dirty="0">
                <a:solidFill>
                  <a:srgbClr val="FF0000"/>
                </a:solidFill>
              </a:rPr>
              <a:t>Star Plus</a:t>
            </a:r>
          </a:p>
          <a:p>
            <a:r>
              <a:rPr lang="en-US" sz="1400" dirty="0">
                <a:solidFill>
                  <a:srgbClr val="FF0000"/>
                </a:solidFill>
              </a:rPr>
              <a:t>Dish Network</a:t>
            </a:r>
          </a:p>
          <a:p>
            <a:pPr marL="0" indent="0">
              <a:buNone/>
            </a:pPr>
            <a:r>
              <a:rPr lang="en-US" sz="1900" dirty="0">
                <a:solidFill>
                  <a:srgbClr val="FF0000"/>
                </a:solidFill>
              </a:rPr>
              <a:t>Despite increased traffic, these customers don’t seem to want your product, that’s bad!</a:t>
            </a:r>
          </a:p>
          <a:p>
            <a:pPr marL="0" indent="0">
              <a:buNone/>
            </a:pPr>
            <a:endParaRPr lang="en-US" sz="1900" dirty="0">
              <a:solidFill>
                <a:srgbClr val="FF0000"/>
              </a:solidFill>
            </a:endParaRPr>
          </a:p>
        </p:txBody>
      </p:sp>
    </p:spTree>
    <p:extLst>
      <p:ext uri="{BB962C8B-B14F-4D97-AF65-F5344CB8AC3E}">
        <p14:creationId xmlns:p14="http://schemas.microsoft.com/office/powerpoint/2010/main" val="217214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D4FE-F9A8-6F42-8C0D-FD45565FDB84}"/>
              </a:ext>
            </a:extLst>
          </p:cNvPr>
          <p:cNvSpPr>
            <a:spLocks noGrp="1"/>
          </p:cNvSpPr>
          <p:nvPr>
            <p:ph type="title"/>
          </p:nvPr>
        </p:nvSpPr>
        <p:spPr>
          <a:xfrm>
            <a:off x="783021" y="365125"/>
            <a:ext cx="6311462" cy="987425"/>
          </a:xfrm>
        </p:spPr>
        <p:txBody>
          <a:bodyPr>
            <a:normAutofit/>
          </a:bodyPr>
          <a:lstStyle/>
          <a:p>
            <a:r>
              <a:rPr lang="en-US" sz="3400" u="sng" dirty="0"/>
              <a:t>Conversion Rate vs. Spend</a:t>
            </a:r>
          </a:p>
        </p:txBody>
      </p:sp>
      <p:pic>
        <p:nvPicPr>
          <p:cNvPr id="5" name="Picture 4">
            <a:extLst>
              <a:ext uri="{FF2B5EF4-FFF2-40B4-BE49-F238E27FC236}">
                <a16:creationId xmlns:a16="http://schemas.microsoft.com/office/drawing/2014/main" id="{A8BAA6F4-0BE7-1A4A-A640-BF68AA6BC74D}"/>
              </a:ext>
            </a:extLst>
          </p:cNvPr>
          <p:cNvPicPr>
            <a:picLocks noChangeAspect="1"/>
          </p:cNvPicPr>
          <p:nvPr/>
        </p:nvPicPr>
        <p:blipFill>
          <a:blip r:embed="rId2"/>
          <a:stretch>
            <a:fillRect/>
          </a:stretch>
        </p:blipFill>
        <p:spPr>
          <a:xfrm>
            <a:off x="0" y="1352549"/>
            <a:ext cx="8394700" cy="4152900"/>
          </a:xfrm>
          <a:prstGeom prst="rect">
            <a:avLst/>
          </a:prstGeom>
        </p:spPr>
      </p:pic>
      <p:sp>
        <p:nvSpPr>
          <p:cNvPr id="6" name="TextBox 5">
            <a:extLst>
              <a:ext uri="{FF2B5EF4-FFF2-40B4-BE49-F238E27FC236}">
                <a16:creationId xmlns:a16="http://schemas.microsoft.com/office/drawing/2014/main" id="{B37EFEE9-A1BD-B84E-82E9-73936C9D61F9}"/>
              </a:ext>
            </a:extLst>
          </p:cNvPr>
          <p:cNvSpPr txBox="1"/>
          <p:nvPr/>
        </p:nvSpPr>
        <p:spPr>
          <a:xfrm>
            <a:off x="0" y="6488668"/>
            <a:ext cx="10913052" cy="369332"/>
          </a:xfrm>
          <a:prstGeom prst="rect">
            <a:avLst/>
          </a:prstGeom>
          <a:noFill/>
        </p:spPr>
        <p:txBody>
          <a:bodyPr wrap="none" rtlCol="0">
            <a:spAutoFit/>
          </a:bodyPr>
          <a:lstStyle/>
          <a:p>
            <a:r>
              <a:rPr lang="en-US" dirty="0"/>
              <a:t>Note: the graph is divided into four quadrants, sectioned off by Average Conversion Rate (x) and Average Spend (y)</a:t>
            </a:r>
          </a:p>
        </p:txBody>
      </p:sp>
      <p:sp>
        <p:nvSpPr>
          <p:cNvPr id="7" name="Content Placeholder 2">
            <a:extLst>
              <a:ext uri="{FF2B5EF4-FFF2-40B4-BE49-F238E27FC236}">
                <a16:creationId xmlns:a16="http://schemas.microsoft.com/office/drawing/2014/main" id="{1FF4F755-2609-184A-84B1-62FC940A145E}"/>
              </a:ext>
            </a:extLst>
          </p:cNvPr>
          <p:cNvSpPr txBox="1">
            <a:spLocks/>
          </p:cNvSpPr>
          <p:nvPr/>
        </p:nvSpPr>
        <p:spPr>
          <a:xfrm>
            <a:off x="8394700" y="365125"/>
            <a:ext cx="3429438" cy="6123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rPr>
              <a:t>Low Conversion Rate, High Spend: </a:t>
            </a:r>
          </a:p>
          <a:p>
            <a:r>
              <a:rPr lang="en-US" sz="1400" dirty="0">
                <a:solidFill>
                  <a:srgbClr val="FF0000"/>
                </a:solidFill>
              </a:rPr>
              <a:t>Willow TV</a:t>
            </a:r>
          </a:p>
          <a:p>
            <a:r>
              <a:rPr lang="en-US" sz="1400" dirty="0" err="1">
                <a:solidFill>
                  <a:srgbClr val="FF0000"/>
                </a:solidFill>
              </a:rPr>
              <a:t>ZeeTV</a:t>
            </a:r>
            <a:endParaRPr lang="en-US" sz="1400" dirty="0">
              <a:solidFill>
                <a:srgbClr val="FF0000"/>
              </a:solidFill>
            </a:endParaRPr>
          </a:p>
          <a:p>
            <a:r>
              <a:rPr lang="en-US" sz="1400" dirty="0">
                <a:solidFill>
                  <a:srgbClr val="FF0000"/>
                </a:solidFill>
              </a:rPr>
              <a:t>One America News Network</a:t>
            </a:r>
          </a:p>
          <a:p>
            <a:r>
              <a:rPr lang="en-US" sz="1400" dirty="0">
                <a:solidFill>
                  <a:srgbClr val="FF0000"/>
                </a:solidFill>
              </a:rPr>
              <a:t>Dateline</a:t>
            </a:r>
          </a:p>
          <a:p>
            <a:r>
              <a:rPr lang="en-US" sz="1400" dirty="0">
                <a:solidFill>
                  <a:srgbClr val="FF0000"/>
                </a:solidFill>
              </a:rPr>
              <a:t>Star Plus</a:t>
            </a:r>
          </a:p>
          <a:p>
            <a:pPr marL="0" indent="0">
              <a:buNone/>
            </a:pPr>
            <a:r>
              <a:rPr lang="en-US" sz="1400" dirty="0">
                <a:solidFill>
                  <a:srgbClr val="FF0000"/>
                </a:solidFill>
              </a:rPr>
              <a:t>These channels have a low likelihood of a sale and are more expensive to advertise on, that’s bad!</a:t>
            </a:r>
          </a:p>
          <a:p>
            <a:pPr marL="0" indent="0">
              <a:buNone/>
            </a:pPr>
            <a:r>
              <a:rPr lang="en-US" sz="1400" dirty="0">
                <a:solidFill>
                  <a:srgbClr val="00B050"/>
                </a:solidFill>
              </a:rPr>
              <a:t>High Conversion Rate, Low Spend: </a:t>
            </a:r>
          </a:p>
          <a:p>
            <a:r>
              <a:rPr lang="en-US" sz="1400" dirty="0">
                <a:solidFill>
                  <a:srgbClr val="00B050"/>
                </a:solidFill>
              </a:rPr>
              <a:t>CNBC</a:t>
            </a:r>
          </a:p>
          <a:p>
            <a:r>
              <a:rPr lang="en-US" sz="1400" dirty="0">
                <a:solidFill>
                  <a:srgbClr val="00B050"/>
                </a:solidFill>
              </a:rPr>
              <a:t>Science</a:t>
            </a:r>
          </a:p>
          <a:p>
            <a:r>
              <a:rPr lang="en-US" sz="1400" dirty="0">
                <a:solidFill>
                  <a:srgbClr val="00B050"/>
                </a:solidFill>
              </a:rPr>
              <a:t>Turner Network TV</a:t>
            </a:r>
          </a:p>
          <a:p>
            <a:r>
              <a:rPr lang="en-US" sz="1400" dirty="0">
                <a:solidFill>
                  <a:srgbClr val="00B050"/>
                </a:solidFill>
              </a:rPr>
              <a:t>Comedy Central</a:t>
            </a:r>
          </a:p>
          <a:p>
            <a:r>
              <a:rPr lang="en-US" sz="1400" dirty="0">
                <a:solidFill>
                  <a:srgbClr val="00B050"/>
                </a:solidFill>
              </a:rPr>
              <a:t>NFL Network</a:t>
            </a:r>
          </a:p>
          <a:p>
            <a:r>
              <a:rPr lang="en-US" sz="1400" dirty="0">
                <a:solidFill>
                  <a:srgbClr val="00B050"/>
                </a:solidFill>
              </a:rPr>
              <a:t>The History Channel</a:t>
            </a:r>
          </a:p>
          <a:p>
            <a:r>
              <a:rPr lang="en-US" sz="1400" dirty="0">
                <a:solidFill>
                  <a:srgbClr val="00B050"/>
                </a:solidFill>
              </a:rPr>
              <a:t>MSNBC</a:t>
            </a:r>
          </a:p>
          <a:p>
            <a:r>
              <a:rPr lang="en-US" sz="1400" dirty="0">
                <a:solidFill>
                  <a:srgbClr val="00B050"/>
                </a:solidFill>
              </a:rPr>
              <a:t>Spectrum Sports</a:t>
            </a:r>
          </a:p>
          <a:p>
            <a:pPr marL="0" indent="0">
              <a:buNone/>
            </a:pPr>
            <a:r>
              <a:rPr lang="en-US" sz="1400" dirty="0">
                <a:solidFill>
                  <a:srgbClr val="00B050"/>
                </a:solidFill>
              </a:rPr>
              <a:t>These channels have a higher likelihood of a sale and are cheaper to advertise on, that’s good!</a:t>
            </a:r>
          </a:p>
          <a:p>
            <a:endParaRPr lang="en-US" sz="1400" dirty="0"/>
          </a:p>
        </p:txBody>
      </p:sp>
    </p:spTree>
    <p:extLst>
      <p:ext uri="{BB962C8B-B14F-4D97-AF65-F5344CB8AC3E}">
        <p14:creationId xmlns:p14="http://schemas.microsoft.com/office/powerpoint/2010/main" val="159842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B71D-71FA-E749-ABC2-338EFE55D040}"/>
              </a:ext>
            </a:extLst>
          </p:cNvPr>
          <p:cNvSpPr>
            <a:spLocks noGrp="1"/>
          </p:cNvSpPr>
          <p:nvPr>
            <p:ph type="title"/>
          </p:nvPr>
        </p:nvSpPr>
        <p:spPr>
          <a:xfrm>
            <a:off x="223346" y="369331"/>
            <a:ext cx="8315870" cy="846654"/>
          </a:xfrm>
        </p:spPr>
        <p:txBody>
          <a:bodyPr>
            <a:noAutofit/>
          </a:bodyPr>
          <a:lstStyle/>
          <a:p>
            <a:r>
              <a:rPr lang="en-US" sz="3400" u="sng" dirty="0"/>
              <a:t>Conversion Rate vs. Cost Per Acquisition (CPA)</a:t>
            </a:r>
          </a:p>
        </p:txBody>
      </p:sp>
      <p:pic>
        <p:nvPicPr>
          <p:cNvPr id="5" name="Picture 4">
            <a:extLst>
              <a:ext uri="{FF2B5EF4-FFF2-40B4-BE49-F238E27FC236}">
                <a16:creationId xmlns:a16="http://schemas.microsoft.com/office/drawing/2014/main" id="{85D9EAE6-95A4-3849-92CC-6E039E88E54D}"/>
              </a:ext>
            </a:extLst>
          </p:cNvPr>
          <p:cNvPicPr>
            <a:picLocks noChangeAspect="1"/>
          </p:cNvPicPr>
          <p:nvPr/>
        </p:nvPicPr>
        <p:blipFill>
          <a:blip r:embed="rId2"/>
          <a:stretch>
            <a:fillRect/>
          </a:stretch>
        </p:blipFill>
        <p:spPr>
          <a:xfrm>
            <a:off x="0" y="1497541"/>
            <a:ext cx="8540945" cy="3862917"/>
          </a:xfrm>
          <a:prstGeom prst="rect">
            <a:avLst/>
          </a:prstGeom>
        </p:spPr>
      </p:pic>
      <p:sp>
        <p:nvSpPr>
          <p:cNvPr id="6" name="TextBox 5">
            <a:extLst>
              <a:ext uri="{FF2B5EF4-FFF2-40B4-BE49-F238E27FC236}">
                <a16:creationId xmlns:a16="http://schemas.microsoft.com/office/drawing/2014/main" id="{C698CBE9-94FC-4E4A-98B5-3EA97F234890}"/>
              </a:ext>
            </a:extLst>
          </p:cNvPr>
          <p:cNvSpPr txBox="1"/>
          <p:nvPr/>
        </p:nvSpPr>
        <p:spPr>
          <a:xfrm>
            <a:off x="0" y="6488668"/>
            <a:ext cx="10684463" cy="369332"/>
          </a:xfrm>
          <a:prstGeom prst="rect">
            <a:avLst/>
          </a:prstGeom>
          <a:noFill/>
        </p:spPr>
        <p:txBody>
          <a:bodyPr wrap="none" rtlCol="0">
            <a:spAutoFit/>
          </a:bodyPr>
          <a:lstStyle/>
          <a:p>
            <a:r>
              <a:rPr lang="en-US" dirty="0"/>
              <a:t>Note: the graph is divided into four quadrants, sectioned off by Average Conversion Rate (x) and Average CPA (y)</a:t>
            </a:r>
          </a:p>
        </p:txBody>
      </p:sp>
      <p:sp>
        <p:nvSpPr>
          <p:cNvPr id="7" name="Content Placeholder 2">
            <a:extLst>
              <a:ext uri="{FF2B5EF4-FFF2-40B4-BE49-F238E27FC236}">
                <a16:creationId xmlns:a16="http://schemas.microsoft.com/office/drawing/2014/main" id="{A6E024FB-D06E-9043-8B38-FAEF443647A8}"/>
              </a:ext>
            </a:extLst>
          </p:cNvPr>
          <p:cNvSpPr txBox="1">
            <a:spLocks/>
          </p:cNvSpPr>
          <p:nvPr/>
        </p:nvSpPr>
        <p:spPr>
          <a:xfrm>
            <a:off x="8539216" y="1088874"/>
            <a:ext cx="3429438" cy="5399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rPr>
              <a:t>Low Conversion Rate, High Cost Per Acquisition</a:t>
            </a:r>
          </a:p>
          <a:p>
            <a:r>
              <a:rPr lang="en-US" sz="1400" dirty="0" err="1">
                <a:solidFill>
                  <a:srgbClr val="FF0000"/>
                </a:solidFill>
              </a:rPr>
              <a:t>ZeeTV</a:t>
            </a:r>
            <a:endParaRPr lang="en-US" sz="1400" dirty="0">
              <a:solidFill>
                <a:srgbClr val="FF0000"/>
              </a:solidFill>
            </a:endParaRPr>
          </a:p>
          <a:p>
            <a:r>
              <a:rPr lang="en-US" sz="1400" dirty="0">
                <a:solidFill>
                  <a:srgbClr val="FF0000"/>
                </a:solidFill>
              </a:rPr>
              <a:t>Star Plus</a:t>
            </a:r>
          </a:p>
          <a:p>
            <a:r>
              <a:rPr lang="en-US" sz="1400" dirty="0">
                <a:solidFill>
                  <a:srgbClr val="FF0000"/>
                </a:solidFill>
              </a:rPr>
              <a:t>Bloomberg</a:t>
            </a:r>
          </a:p>
          <a:p>
            <a:r>
              <a:rPr lang="en-US" sz="1400" dirty="0">
                <a:solidFill>
                  <a:srgbClr val="FF0000"/>
                </a:solidFill>
              </a:rPr>
              <a:t>Fox Sports</a:t>
            </a:r>
          </a:p>
          <a:p>
            <a:pPr marL="0" indent="0">
              <a:buNone/>
            </a:pPr>
            <a:r>
              <a:rPr lang="en-US" sz="1400" dirty="0">
                <a:solidFill>
                  <a:srgbClr val="FF0000"/>
                </a:solidFill>
              </a:rPr>
              <a:t>These channels have a low likelihood of a sale and it’s costly to acquire a customer, that’s bad!</a:t>
            </a:r>
          </a:p>
          <a:p>
            <a:pPr marL="0" indent="0">
              <a:buNone/>
            </a:pPr>
            <a:r>
              <a:rPr lang="en-US" sz="1400" dirty="0">
                <a:solidFill>
                  <a:srgbClr val="00B050"/>
                </a:solidFill>
              </a:rPr>
              <a:t>High Conversion Rate, Low Cost Per Acquisition</a:t>
            </a:r>
          </a:p>
          <a:p>
            <a:r>
              <a:rPr lang="en-US" sz="1400" dirty="0">
                <a:solidFill>
                  <a:srgbClr val="00B050"/>
                </a:solidFill>
              </a:rPr>
              <a:t>CNBC</a:t>
            </a:r>
          </a:p>
          <a:p>
            <a:r>
              <a:rPr lang="en-US" sz="1400" dirty="0">
                <a:solidFill>
                  <a:srgbClr val="00B050"/>
                </a:solidFill>
              </a:rPr>
              <a:t>Turner Network TV</a:t>
            </a:r>
          </a:p>
          <a:p>
            <a:r>
              <a:rPr lang="en-US" sz="1400" dirty="0">
                <a:solidFill>
                  <a:srgbClr val="00B050"/>
                </a:solidFill>
              </a:rPr>
              <a:t>CNN</a:t>
            </a:r>
          </a:p>
          <a:p>
            <a:r>
              <a:rPr lang="en-US" sz="1400" dirty="0">
                <a:solidFill>
                  <a:srgbClr val="00B050"/>
                </a:solidFill>
              </a:rPr>
              <a:t>The History Channel</a:t>
            </a:r>
          </a:p>
          <a:p>
            <a:r>
              <a:rPr lang="en-US" sz="1400" dirty="0">
                <a:solidFill>
                  <a:srgbClr val="00B050"/>
                </a:solidFill>
              </a:rPr>
              <a:t>NFL Network</a:t>
            </a:r>
          </a:p>
          <a:p>
            <a:pPr marL="0" indent="0">
              <a:buNone/>
            </a:pPr>
            <a:r>
              <a:rPr lang="en-US" sz="1400" dirty="0">
                <a:solidFill>
                  <a:srgbClr val="00B050"/>
                </a:solidFill>
              </a:rPr>
              <a:t>These channels have a high likelihood of a sale and it’s cheaper to acquire a customer, that’s good!</a:t>
            </a:r>
          </a:p>
          <a:p>
            <a:pPr marL="0" indent="0">
              <a:buNone/>
            </a:pPr>
            <a:endParaRPr lang="en-US" sz="1400" dirty="0">
              <a:solidFill>
                <a:srgbClr val="FF0000"/>
              </a:solidFill>
            </a:endParaRPr>
          </a:p>
        </p:txBody>
      </p:sp>
    </p:spTree>
    <p:extLst>
      <p:ext uri="{BB962C8B-B14F-4D97-AF65-F5344CB8AC3E}">
        <p14:creationId xmlns:p14="http://schemas.microsoft.com/office/powerpoint/2010/main" val="335238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234B-5F60-F042-8B4B-5A2C00C12986}"/>
              </a:ext>
            </a:extLst>
          </p:cNvPr>
          <p:cNvSpPr>
            <a:spLocks noGrp="1"/>
          </p:cNvSpPr>
          <p:nvPr>
            <p:ph type="title"/>
          </p:nvPr>
        </p:nvSpPr>
        <p:spPr>
          <a:xfrm>
            <a:off x="517329" y="344099"/>
            <a:ext cx="7632576" cy="894703"/>
          </a:xfrm>
        </p:spPr>
        <p:txBody>
          <a:bodyPr>
            <a:normAutofit/>
          </a:bodyPr>
          <a:lstStyle/>
          <a:p>
            <a:r>
              <a:rPr lang="en-US" sz="3400" u="sng" dirty="0"/>
              <a:t>Conversion Rate vs. Cost Per Visitor</a:t>
            </a:r>
          </a:p>
        </p:txBody>
      </p:sp>
      <p:pic>
        <p:nvPicPr>
          <p:cNvPr id="5" name="Picture 4">
            <a:extLst>
              <a:ext uri="{FF2B5EF4-FFF2-40B4-BE49-F238E27FC236}">
                <a16:creationId xmlns:a16="http://schemas.microsoft.com/office/drawing/2014/main" id="{BBDF7482-0334-2B49-A01A-E08BEF0909E3}"/>
              </a:ext>
            </a:extLst>
          </p:cNvPr>
          <p:cNvPicPr>
            <a:picLocks noChangeAspect="1"/>
          </p:cNvPicPr>
          <p:nvPr/>
        </p:nvPicPr>
        <p:blipFill>
          <a:blip r:embed="rId2"/>
          <a:stretch>
            <a:fillRect/>
          </a:stretch>
        </p:blipFill>
        <p:spPr>
          <a:xfrm>
            <a:off x="0" y="1514475"/>
            <a:ext cx="8149905" cy="3829050"/>
          </a:xfrm>
          <a:prstGeom prst="rect">
            <a:avLst/>
          </a:prstGeom>
        </p:spPr>
      </p:pic>
      <p:sp>
        <p:nvSpPr>
          <p:cNvPr id="6" name="TextBox 5">
            <a:extLst>
              <a:ext uri="{FF2B5EF4-FFF2-40B4-BE49-F238E27FC236}">
                <a16:creationId xmlns:a16="http://schemas.microsoft.com/office/drawing/2014/main" id="{2A0665B8-3BAF-174B-950B-35F0347D5573}"/>
              </a:ext>
            </a:extLst>
          </p:cNvPr>
          <p:cNvSpPr txBox="1"/>
          <p:nvPr/>
        </p:nvSpPr>
        <p:spPr>
          <a:xfrm>
            <a:off x="0" y="6488668"/>
            <a:ext cx="11674671" cy="369332"/>
          </a:xfrm>
          <a:prstGeom prst="rect">
            <a:avLst/>
          </a:prstGeom>
          <a:noFill/>
        </p:spPr>
        <p:txBody>
          <a:bodyPr wrap="none" rtlCol="0">
            <a:spAutoFit/>
          </a:bodyPr>
          <a:lstStyle/>
          <a:p>
            <a:r>
              <a:rPr lang="en-US" dirty="0"/>
              <a:t>Note: the graph is divided into four quadrants, sectioned off by Average Conversion Rate (x) and Average Cost Per Visitor (y)</a:t>
            </a:r>
          </a:p>
        </p:txBody>
      </p:sp>
      <p:sp>
        <p:nvSpPr>
          <p:cNvPr id="7" name="Content Placeholder 2">
            <a:extLst>
              <a:ext uri="{FF2B5EF4-FFF2-40B4-BE49-F238E27FC236}">
                <a16:creationId xmlns:a16="http://schemas.microsoft.com/office/drawing/2014/main" id="{CB074926-4B0D-A044-B2DC-9166FCC28E7D}"/>
              </a:ext>
            </a:extLst>
          </p:cNvPr>
          <p:cNvSpPr txBox="1">
            <a:spLocks/>
          </p:cNvSpPr>
          <p:nvPr/>
        </p:nvSpPr>
        <p:spPr>
          <a:xfrm>
            <a:off x="8245233" y="920677"/>
            <a:ext cx="3429438" cy="5016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rPr>
              <a:t>Low Conversion Rate, High Cost Per Visitor:</a:t>
            </a:r>
          </a:p>
          <a:p>
            <a:r>
              <a:rPr lang="en-US" sz="1400" dirty="0">
                <a:solidFill>
                  <a:srgbClr val="FF0000"/>
                </a:solidFill>
              </a:rPr>
              <a:t>The Weather Channel</a:t>
            </a:r>
          </a:p>
          <a:p>
            <a:pPr lvl="1"/>
            <a:r>
              <a:rPr lang="en-US" sz="1400" dirty="0">
                <a:solidFill>
                  <a:srgbClr val="FF0000"/>
                </a:solidFill>
              </a:rPr>
              <a:t>No Purchases</a:t>
            </a:r>
          </a:p>
          <a:p>
            <a:r>
              <a:rPr lang="en-US" sz="1400" dirty="0">
                <a:solidFill>
                  <a:srgbClr val="FF0000"/>
                </a:solidFill>
              </a:rPr>
              <a:t>CNBC World</a:t>
            </a:r>
          </a:p>
          <a:p>
            <a:pPr lvl="1"/>
            <a:r>
              <a:rPr lang="en-US" sz="1400" dirty="0">
                <a:solidFill>
                  <a:srgbClr val="FF0000"/>
                </a:solidFill>
              </a:rPr>
              <a:t>No Purchases</a:t>
            </a:r>
          </a:p>
          <a:p>
            <a:r>
              <a:rPr lang="en-US" sz="1400" dirty="0">
                <a:solidFill>
                  <a:srgbClr val="FF0000"/>
                </a:solidFill>
              </a:rPr>
              <a:t>Bloomberg</a:t>
            </a:r>
          </a:p>
          <a:p>
            <a:pPr marL="0" indent="0">
              <a:buNone/>
            </a:pPr>
            <a:r>
              <a:rPr lang="en-US" sz="1400" dirty="0">
                <a:solidFill>
                  <a:srgbClr val="FF0000"/>
                </a:solidFill>
              </a:rPr>
              <a:t>These channels have a lower likelihood of acquiring a customer and a higher cost to get them to your website, that’s bad!</a:t>
            </a:r>
          </a:p>
          <a:p>
            <a:pPr marL="0" indent="0">
              <a:buNone/>
            </a:pPr>
            <a:r>
              <a:rPr lang="en-US" sz="1400" dirty="0">
                <a:solidFill>
                  <a:srgbClr val="00B050"/>
                </a:solidFill>
              </a:rPr>
              <a:t>High Conversion Rate, Low Cost Per Visitor: Good!</a:t>
            </a:r>
          </a:p>
          <a:p>
            <a:r>
              <a:rPr lang="en-US" sz="1400" dirty="0">
                <a:solidFill>
                  <a:srgbClr val="00B050"/>
                </a:solidFill>
              </a:rPr>
              <a:t>CNBC</a:t>
            </a:r>
          </a:p>
          <a:p>
            <a:r>
              <a:rPr lang="en-US" sz="1400" dirty="0">
                <a:solidFill>
                  <a:srgbClr val="00B050"/>
                </a:solidFill>
              </a:rPr>
              <a:t>CNN</a:t>
            </a:r>
          </a:p>
          <a:p>
            <a:r>
              <a:rPr lang="en-US" sz="1400" dirty="0">
                <a:solidFill>
                  <a:srgbClr val="00B050"/>
                </a:solidFill>
              </a:rPr>
              <a:t>The History Channel</a:t>
            </a:r>
          </a:p>
          <a:p>
            <a:r>
              <a:rPr lang="en-US" sz="1400" dirty="0">
                <a:solidFill>
                  <a:srgbClr val="00B050"/>
                </a:solidFill>
              </a:rPr>
              <a:t>MSNBC</a:t>
            </a:r>
          </a:p>
          <a:p>
            <a:pPr marL="0" indent="0">
              <a:buNone/>
            </a:pPr>
            <a:r>
              <a:rPr lang="en-US" sz="1400" dirty="0">
                <a:solidFill>
                  <a:srgbClr val="00B050"/>
                </a:solidFill>
              </a:rPr>
              <a:t>These channels have a higher likelihood of acquiring a customer and a lower cost to get them to your website, that’s good!</a:t>
            </a:r>
          </a:p>
        </p:txBody>
      </p:sp>
    </p:spTree>
    <p:extLst>
      <p:ext uri="{BB962C8B-B14F-4D97-AF65-F5344CB8AC3E}">
        <p14:creationId xmlns:p14="http://schemas.microsoft.com/office/powerpoint/2010/main" val="234074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8249-31CE-AA49-9438-02A6376574B8}"/>
              </a:ext>
            </a:extLst>
          </p:cNvPr>
          <p:cNvSpPr>
            <a:spLocks noGrp="1"/>
          </p:cNvSpPr>
          <p:nvPr>
            <p:ph type="title"/>
          </p:nvPr>
        </p:nvSpPr>
        <p:spPr/>
        <p:txBody>
          <a:bodyPr/>
          <a:lstStyle/>
          <a:p>
            <a:r>
              <a:rPr lang="en-US" dirty="0"/>
              <a:t>Which networks to spend more money?</a:t>
            </a:r>
          </a:p>
        </p:txBody>
      </p:sp>
      <p:sp>
        <p:nvSpPr>
          <p:cNvPr id="3" name="Content Placeholder 2">
            <a:extLst>
              <a:ext uri="{FF2B5EF4-FFF2-40B4-BE49-F238E27FC236}">
                <a16:creationId xmlns:a16="http://schemas.microsoft.com/office/drawing/2014/main" id="{1C1C557B-C411-B84E-A91A-3CD9E3005B67}"/>
              </a:ext>
            </a:extLst>
          </p:cNvPr>
          <p:cNvSpPr>
            <a:spLocks noGrp="1"/>
          </p:cNvSpPr>
          <p:nvPr>
            <p:ph idx="1"/>
          </p:nvPr>
        </p:nvSpPr>
        <p:spPr/>
        <p:txBody>
          <a:bodyPr>
            <a:normAutofit fontScale="25000" lnSpcReduction="20000"/>
          </a:bodyPr>
          <a:lstStyle/>
          <a:p>
            <a:r>
              <a:rPr lang="en-US" dirty="0"/>
              <a:t>MSNBC (+4)</a:t>
            </a:r>
          </a:p>
          <a:p>
            <a:r>
              <a:rPr lang="en-US" dirty="0"/>
              <a:t>CNBC (+5)</a:t>
            </a:r>
          </a:p>
          <a:p>
            <a:r>
              <a:rPr lang="en-US" dirty="0">
                <a:solidFill>
                  <a:srgbClr val="00B050"/>
                </a:solidFill>
              </a:rPr>
              <a:t>Science (+1)</a:t>
            </a:r>
          </a:p>
          <a:p>
            <a:r>
              <a:rPr lang="en-US" dirty="0">
                <a:solidFill>
                  <a:srgbClr val="00B050"/>
                </a:solidFill>
              </a:rPr>
              <a:t>Turner Network TV (+2)</a:t>
            </a:r>
          </a:p>
          <a:p>
            <a:r>
              <a:rPr lang="en-US" dirty="0">
                <a:solidFill>
                  <a:srgbClr val="00B050"/>
                </a:solidFill>
              </a:rPr>
              <a:t>Comedy Central (+1)</a:t>
            </a:r>
          </a:p>
          <a:p>
            <a:r>
              <a:rPr lang="en-US" dirty="0">
                <a:solidFill>
                  <a:srgbClr val="00B050"/>
                </a:solidFill>
              </a:rPr>
              <a:t>NFL Network (+2)</a:t>
            </a:r>
          </a:p>
          <a:p>
            <a:r>
              <a:rPr lang="en-US" dirty="0">
                <a:solidFill>
                  <a:srgbClr val="00B050"/>
                </a:solidFill>
              </a:rPr>
              <a:t>The History Channel (+3)</a:t>
            </a:r>
          </a:p>
          <a:p>
            <a:r>
              <a:rPr lang="en-US" dirty="0">
                <a:solidFill>
                  <a:srgbClr val="00B050"/>
                </a:solidFill>
              </a:rPr>
              <a:t>CNN (+2)</a:t>
            </a:r>
          </a:p>
          <a:p>
            <a:r>
              <a:rPr lang="en-US" dirty="0"/>
              <a:t>Spectrum Sports (+1)</a:t>
            </a:r>
          </a:p>
          <a:p>
            <a:pPr marL="0" indent="0">
              <a:buNone/>
            </a:pPr>
            <a:r>
              <a:rPr lang="en-US" dirty="0"/>
              <a:t>Maybe?</a:t>
            </a:r>
          </a:p>
          <a:p>
            <a:r>
              <a:rPr lang="en-US" dirty="0"/>
              <a:t>Dish Network (+1 / -1)</a:t>
            </a:r>
          </a:p>
          <a:p>
            <a:r>
              <a:rPr lang="en-US" dirty="0"/>
              <a:t>Dateline (+ 1 / -2)</a:t>
            </a:r>
          </a:p>
          <a:p>
            <a:pPr marL="0" indent="0">
              <a:buNone/>
            </a:pPr>
            <a:r>
              <a:rPr lang="en-US" dirty="0"/>
              <a:t>Honorable Mentions, no spend yet customers attributed their purchase to these channels:</a:t>
            </a:r>
          </a:p>
          <a:p>
            <a:r>
              <a:rPr lang="en-US" dirty="0"/>
              <a:t>Fox News (+2)</a:t>
            </a:r>
          </a:p>
          <a:p>
            <a:r>
              <a:rPr lang="en-US" dirty="0" err="1"/>
              <a:t>Aapka</a:t>
            </a:r>
            <a:r>
              <a:rPr lang="en-US" dirty="0"/>
              <a:t> Colors</a:t>
            </a:r>
          </a:p>
          <a:p>
            <a:r>
              <a:rPr lang="en-US" dirty="0"/>
              <a:t>HGTV</a:t>
            </a:r>
          </a:p>
          <a:p>
            <a:r>
              <a:rPr lang="en-US" dirty="0"/>
              <a:t>ESPN</a:t>
            </a:r>
          </a:p>
          <a:p>
            <a:r>
              <a:rPr lang="en-US" dirty="0"/>
              <a:t>Sony Entertainment TV</a:t>
            </a:r>
          </a:p>
          <a:p>
            <a:r>
              <a:rPr lang="en-US" dirty="0"/>
              <a:t>Television Food Network</a:t>
            </a:r>
          </a:p>
          <a:p>
            <a:r>
              <a:rPr lang="en-US" dirty="0"/>
              <a:t>Other</a:t>
            </a:r>
          </a:p>
          <a:p>
            <a:endParaRPr lang="en-US" dirty="0"/>
          </a:p>
        </p:txBody>
      </p:sp>
    </p:spTree>
    <p:extLst>
      <p:ext uri="{BB962C8B-B14F-4D97-AF65-F5344CB8AC3E}">
        <p14:creationId xmlns:p14="http://schemas.microsoft.com/office/powerpoint/2010/main" val="3321289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8249-31CE-AA49-9438-02A6376574B8}"/>
              </a:ext>
            </a:extLst>
          </p:cNvPr>
          <p:cNvSpPr>
            <a:spLocks noGrp="1"/>
          </p:cNvSpPr>
          <p:nvPr>
            <p:ph type="title"/>
          </p:nvPr>
        </p:nvSpPr>
        <p:spPr/>
        <p:txBody>
          <a:bodyPr/>
          <a:lstStyle/>
          <a:p>
            <a:r>
              <a:rPr lang="en-US" dirty="0"/>
              <a:t>Which networks to stop spending on?</a:t>
            </a:r>
          </a:p>
        </p:txBody>
      </p:sp>
      <p:sp>
        <p:nvSpPr>
          <p:cNvPr id="3" name="Content Placeholder 2">
            <a:extLst>
              <a:ext uri="{FF2B5EF4-FFF2-40B4-BE49-F238E27FC236}">
                <a16:creationId xmlns:a16="http://schemas.microsoft.com/office/drawing/2014/main" id="{1C1C557B-C411-B84E-A91A-3CD9E3005B67}"/>
              </a:ext>
            </a:extLst>
          </p:cNvPr>
          <p:cNvSpPr>
            <a:spLocks noGrp="1"/>
          </p:cNvSpPr>
          <p:nvPr>
            <p:ph idx="1"/>
          </p:nvPr>
        </p:nvSpPr>
        <p:spPr/>
        <p:txBody>
          <a:bodyPr>
            <a:normAutofit/>
          </a:bodyPr>
          <a:lstStyle/>
          <a:p>
            <a:r>
              <a:rPr lang="en-US" dirty="0" err="1"/>
              <a:t>ZeeTV</a:t>
            </a:r>
            <a:r>
              <a:rPr lang="en-US" dirty="0"/>
              <a:t> (-4)</a:t>
            </a:r>
          </a:p>
          <a:p>
            <a:r>
              <a:rPr lang="en-US" dirty="0"/>
              <a:t>Star Plus (-4)</a:t>
            </a:r>
          </a:p>
          <a:p>
            <a:r>
              <a:rPr lang="en-US" dirty="0" err="1"/>
              <a:t>WillowTV</a:t>
            </a:r>
            <a:r>
              <a:rPr lang="en-US" dirty="0"/>
              <a:t> (-1)  (Highest number of purchases though…)</a:t>
            </a:r>
          </a:p>
          <a:p>
            <a:r>
              <a:rPr lang="en-US" dirty="0"/>
              <a:t>One America News Network (-1)</a:t>
            </a:r>
          </a:p>
          <a:p>
            <a:r>
              <a:rPr lang="en-US" dirty="0"/>
              <a:t>Bloomberg (-2)</a:t>
            </a:r>
          </a:p>
          <a:p>
            <a:r>
              <a:rPr lang="en-US" dirty="0"/>
              <a:t>Fox Sports (-1)</a:t>
            </a:r>
          </a:p>
          <a:p>
            <a:r>
              <a:rPr lang="en-US" dirty="0"/>
              <a:t>Weather Channel (-1) (no purchases)</a:t>
            </a:r>
          </a:p>
          <a:p>
            <a:r>
              <a:rPr lang="en-US" dirty="0"/>
              <a:t>CNBC World (-1) (no purchases)</a:t>
            </a:r>
          </a:p>
        </p:txBody>
      </p:sp>
    </p:spTree>
    <p:extLst>
      <p:ext uri="{BB962C8B-B14F-4D97-AF65-F5344CB8AC3E}">
        <p14:creationId xmlns:p14="http://schemas.microsoft.com/office/powerpoint/2010/main" val="173054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FAF5-CD60-8946-B298-2AF2941FB3F6}"/>
              </a:ext>
            </a:extLst>
          </p:cNvPr>
          <p:cNvSpPr>
            <a:spLocks noGrp="1"/>
          </p:cNvSpPr>
          <p:nvPr>
            <p:ph type="title"/>
          </p:nvPr>
        </p:nvSpPr>
        <p:spPr/>
        <p:txBody>
          <a:bodyPr/>
          <a:lstStyle/>
          <a:p>
            <a:r>
              <a:rPr lang="en-US" dirty="0"/>
              <a:t>Some Channels have no spend, but high purchases</a:t>
            </a:r>
          </a:p>
        </p:txBody>
      </p:sp>
      <p:sp>
        <p:nvSpPr>
          <p:cNvPr id="3" name="Content Placeholder 2">
            <a:extLst>
              <a:ext uri="{FF2B5EF4-FFF2-40B4-BE49-F238E27FC236}">
                <a16:creationId xmlns:a16="http://schemas.microsoft.com/office/drawing/2014/main" id="{32D612D6-1C4D-2E40-B190-2FC690302DB4}"/>
              </a:ext>
            </a:extLst>
          </p:cNvPr>
          <p:cNvSpPr>
            <a:spLocks noGrp="1"/>
          </p:cNvSpPr>
          <p:nvPr>
            <p:ph idx="1"/>
          </p:nvPr>
        </p:nvSpPr>
        <p:spPr/>
        <p:txBody>
          <a:bodyPr/>
          <a:lstStyle/>
          <a:p>
            <a:r>
              <a:rPr lang="en-US" dirty="0"/>
              <a:t>ADD GRAPH SHOWING % BREAKDOWN OF CHANNELS WITH NO SPEND BUT PURCHASES</a:t>
            </a:r>
          </a:p>
          <a:p>
            <a:endParaRPr lang="en-US" dirty="0"/>
          </a:p>
          <a:p>
            <a:endParaRPr lang="en-US" dirty="0"/>
          </a:p>
          <a:p>
            <a:r>
              <a:rPr lang="en-US" dirty="0"/>
              <a:t>Fox news accounts for 23.0% of the </a:t>
            </a:r>
          </a:p>
        </p:txBody>
      </p:sp>
    </p:spTree>
    <p:extLst>
      <p:ext uri="{BB962C8B-B14F-4D97-AF65-F5344CB8AC3E}">
        <p14:creationId xmlns:p14="http://schemas.microsoft.com/office/powerpoint/2010/main" val="16234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BD9C-B189-DB4D-804E-F5212D8F5292}"/>
              </a:ext>
            </a:extLst>
          </p:cNvPr>
          <p:cNvSpPr>
            <a:spLocks noGrp="1"/>
          </p:cNvSpPr>
          <p:nvPr>
            <p:ph type="title"/>
          </p:nvPr>
        </p:nvSpPr>
        <p:spPr/>
        <p:txBody>
          <a:bodyPr/>
          <a:lstStyle/>
          <a:p>
            <a:r>
              <a:rPr lang="en-US" dirty="0"/>
              <a:t>How can the exit survey be improved?</a:t>
            </a:r>
          </a:p>
        </p:txBody>
      </p:sp>
      <p:sp>
        <p:nvSpPr>
          <p:cNvPr id="3" name="Content Placeholder 2">
            <a:extLst>
              <a:ext uri="{FF2B5EF4-FFF2-40B4-BE49-F238E27FC236}">
                <a16:creationId xmlns:a16="http://schemas.microsoft.com/office/drawing/2014/main" id="{448AAE7E-E421-C044-9F25-718A2B3FF1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463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2974-C78D-6746-8FCE-6EAAABFA335B}"/>
              </a:ext>
            </a:extLst>
          </p:cNvPr>
          <p:cNvSpPr>
            <a:spLocks noGrp="1"/>
          </p:cNvSpPr>
          <p:nvPr>
            <p:ph type="title"/>
          </p:nvPr>
        </p:nvSpPr>
        <p:spPr>
          <a:xfrm>
            <a:off x="838200" y="365125"/>
            <a:ext cx="10515600" cy="801523"/>
          </a:xfrm>
        </p:spPr>
        <p:txBody>
          <a:bodyPr>
            <a:normAutofit/>
          </a:bodyPr>
          <a:lstStyle/>
          <a:p>
            <a:pPr algn="ctr"/>
            <a:r>
              <a:rPr lang="en-US" sz="4800" b="1" u="sng" dirty="0"/>
              <a:t>Purchases by Network</a:t>
            </a:r>
          </a:p>
        </p:txBody>
      </p:sp>
      <p:sp>
        <p:nvSpPr>
          <p:cNvPr id="6" name="TextBox 5">
            <a:extLst>
              <a:ext uri="{FF2B5EF4-FFF2-40B4-BE49-F238E27FC236}">
                <a16:creationId xmlns:a16="http://schemas.microsoft.com/office/drawing/2014/main" id="{F5AA0B09-2283-4C46-BE06-EA9FFF19D7CD}"/>
              </a:ext>
            </a:extLst>
          </p:cNvPr>
          <p:cNvSpPr txBox="1"/>
          <p:nvPr/>
        </p:nvSpPr>
        <p:spPr>
          <a:xfrm>
            <a:off x="694531" y="1560788"/>
            <a:ext cx="5395836" cy="646331"/>
          </a:xfrm>
          <a:prstGeom prst="rect">
            <a:avLst/>
          </a:prstGeom>
          <a:noFill/>
        </p:spPr>
        <p:txBody>
          <a:bodyPr wrap="none" rtlCol="0">
            <a:spAutoFit/>
          </a:bodyPr>
          <a:lstStyle/>
          <a:p>
            <a:r>
              <a:rPr lang="en-US" dirty="0"/>
              <a:t>Which Networks had the highest number of purchases?</a:t>
            </a:r>
          </a:p>
          <a:p>
            <a:pPr marL="342900" indent="-342900">
              <a:buFont typeface="+mj-lt"/>
              <a:buAutoNum type="arabicPeriod"/>
            </a:pPr>
            <a:endParaRPr lang="en-US" dirty="0"/>
          </a:p>
        </p:txBody>
      </p:sp>
      <p:pic>
        <p:nvPicPr>
          <p:cNvPr id="11" name="Picture 10">
            <a:extLst>
              <a:ext uri="{FF2B5EF4-FFF2-40B4-BE49-F238E27FC236}">
                <a16:creationId xmlns:a16="http://schemas.microsoft.com/office/drawing/2014/main" id="{757A2D71-6BC8-8D40-BE71-BC9D20DE3B57}"/>
              </a:ext>
            </a:extLst>
          </p:cNvPr>
          <p:cNvPicPr>
            <a:picLocks noChangeAspect="1"/>
          </p:cNvPicPr>
          <p:nvPr/>
        </p:nvPicPr>
        <p:blipFill>
          <a:blip r:embed="rId2"/>
          <a:stretch>
            <a:fillRect/>
          </a:stretch>
        </p:blipFill>
        <p:spPr>
          <a:xfrm>
            <a:off x="167947" y="2128291"/>
            <a:ext cx="5928053" cy="3237719"/>
          </a:xfrm>
          <a:prstGeom prst="rect">
            <a:avLst/>
          </a:prstGeom>
        </p:spPr>
      </p:pic>
      <p:pic>
        <p:nvPicPr>
          <p:cNvPr id="12" name="Picture 11">
            <a:extLst>
              <a:ext uri="{FF2B5EF4-FFF2-40B4-BE49-F238E27FC236}">
                <a16:creationId xmlns:a16="http://schemas.microsoft.com/office/drawing/2014/main" id="{F7086285-F5A6-9345-AEE9-D4D8E8C1AF4E}"/>
              </a:ext>
            </a:extLst>
          </p:cNvPr>
          <p:cNvPicPr>
            <a:picLocks noChangeAspect="1"/>
          </p:cNvPicPr>
          <p:nvPr/>
        </p:nvPicPr>
        <p:blipFill>
          <a:blip r:embed="rId3"/>
          <a:stretch>
            <a:fillRect/>
          </a:stretch>
        </p:blipFill>
        <p:spPr>
          <a:xfrm>
            <a:off x="6095999" y="2285947"/>
            <a:ext cx="5384571" cy="3080063"/>
          </a:xfrm>
          <a:prstGeom prst="rect">
            <a:avLst/>
          </a:prstGeom>
        </p:spPr>
      </p:pic>
      <p:sp>
        <p:nvSpPr>
          <p:cNvPr id="13" name="Rectangle 12">
            <a:extLst>
              <a:ext uri="{FF2B5EF4-FFF2-40B4-BE49-F238E27FC236}">
                <a16:creationId xmlns:a16="http://schemas.microsoft.com/office/drawing/2014/main" id="{1A53E844-7C62-D64A-88E6-B607BDB684F0}"/>
              </a:ext>
            </a:extLst>
          </p:cNvPr>
          <p:cNvSpPr/>
          <p:nvPr/>
        </p:nvSpPr>
        <p:spPr>
          <a:xfrm>
            <a:off x="6090367" y="1568564"/>
            <a:ext cx="6096000" cy="646331"/>
          </a:xfrm>
          <a:prstGeom prst="rect">
            <a:avLst/>
          </a:prstGeom>
        </p:spPr>
        <p:txBody>
          <a:bodyPr>
            <a:spAutoFit/>
          </a:bodyPr>
          <a:lstStyle/>
          <a:p>
            <a:r>
              <a:rPr lang="en-US" dirty="0"/>
              <a:t>Which Networks had the lowest number of purchases?</a:t>
            </a:r>
          </a:p>
          <a:p>
            <a:pPr marL="342900" indent="-342900">
              <a:buFont typeface="+mj-lt"/>
              <a:buAutoNum type="arabicPeriod"/>
            </a:pPr>
            <a:endParaRPr lang="en-US" dirty="0"/>
          </a:p>
        </p:txBody>
      </p:sp>
      <p:sp>
        <p:nvSpPr>
          <p:cNvPr id="14" name="TextBox 13">
            <a:extLst>
              <a:ext uri="{FF2B5EF4-FFF2-40B4-BE49-F238E27FC236}">
                <a16:creationId xmlns:a16="http://schemas.microsoft.com/office/drawing/2014/main" id="{7396449F-1EC0-B348-B651-E6FAB6EF8C1F}"/>
              </a:ext>
            </a:extLst>
          </p:cNvPr>
          <p:cNvSpPr txBox="1"/>
          <p:nvPr/>
        </p:nvSpPr>
        <p:spPr>
          <a:xfrm>
            <a:off x="3626069" y="5778062"/>
            <a:ext cx="5290615" cy="923330"/>
          </a:xfrm>
          <a:prstGeom prst="rect">
            <a:avLst/>
          </a:prstGeom>
          <a:noFill/>
        </p:spPr>
        <p:txBody>
          <a:bodyPr wrap="none" rtlCol="0">
            <a:spAutoFit/>
          </a:bodyPr>
          <a:lstStyle/>
          <a:p>
            <a:r>
              <a:rPr lang="en-US" b="1" u="sng" dirty="0"/>
              <a:t>Summary: </a:t>
            </a:r>
          </a:p>
          <a:p>
            <a:pPr marL="285750" indent="-285750">
              <a:buFont typeface="Arial" panose="020B0604020202020204" pitchFamily="34" charset="0"/>
              <a:buChar char="•"/>
            </a:pPr>
            <a:r>
              <a:rPr lang="en-US" dirty="0"/>
              <a:t>Willow TV was by far the best performer</a:t>
            </a:r>
          </a:p>
          <a:p>
            <a:pPr marL="285750" indent="-285750">
              <a:buFont typeface="Arial" panose="020B0604020202020204" pitchFamily="34" charset="0"/>
              <a:buChar char="•"/>
            </a:pPr>
            <a:r>
              <a:rPr lang="en-US" dirty="0"/>
              <a:t>CNBC World and Weather Channel had 0 purchases</a:t>
            </a:r>
          </a:p>
        </p:txBody>
      </p:sp>
    </p:spTree>
    <p:extLst>
      <p:ext uri="{BB962C8B-B14F-4D97-AF65-F5344CB8AC3E}">
        <p14:creationId xmlns:p14="http://schemas.microsoft.com/office/powerpoint/2010/main" val="224254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E7C-0600-674B-B12E-0BBCF2353AE3}"/>
              </a:ext>
            </a:extLst>
          </p:cNvPr>
          <p:cNvSpPr>
            <a:spLocks noGrp="1"/>
          </p:cNvSpPr>
          <p:nvPr>
            <p:ph type="title"/>
          </p:nvPr>
        </p:nvSpPr>
        <p:spPr>
          <a:xfrm>
            <a:off x="635876" y="359103"/>
            <a:ext cx="10920248" cy="643868"/>
          </a:xfrm>
        </p:spPr>
        <p:txBody>
          <a:bodyPr>
            <a:normAutofit/>
          </a:bodyPr>
          <a:lstStyle/>
          <a:p>
            <a:r>
              <a:rPr lang="en-US" sz="3600" u="sng" dirty="0"/>
              <a:t>How much does it cost to acquire a customer through TV?</a:t>
            </a:r>
          </a:p>
        </p:txBody>
      </p:sp>
      <p:sp>
        <p:nvSpPr>
          <p:cNvPr id="3" name="Content Placeholder 2">
            <a:extLst>
              <a:ext uri="{FF2B5EF4-FFF2-40B4-BE49-F238E27FC236}">
                <a16:creationId xmlns:a16="http://schemas.microsoft.com/office/drawing/2014/main" id="{374F79D5-E7B5-1948-A619-5FF7532735E1}"/>
              </a:ext>
            </a:extLst>
          </p:cNvPr>
          <p:cNvSpPr>
            <a:spLocks noGrp="1"/>
          </p:cNvSpPr>
          <p:nvPr>
            <p:ph idx="1"/>
          </p:nvPr>
        </p:nvSpPr>
        <p:spPr/>
        <p:txBody>
          <a:bodyPr/>
          <a:lstStyle/>
          <a:p>
            <a:r>
              <a:rPr lang="en-US" dirty="0"/>
              <a:t>Total purchases 236, attributed to 28 distinct channels.</a:t>
            </a:r>
          </a:p>
          <a:p>
            <a:pPr lvl="1"/>
            <a:r>
              <a:rPr lang="en-US" dirty="0"/>
              <a:t>Of these purchases, 61 of them came from channels where there was no spend, spread across 13 distinct channels. </a:t>
            </a:r>
          </a:p>
          <a:p>
            <a:pPr lvl="2"/>
            <a:r>
              <a:rPr lang="en-US" dirty="0"/>
              <a:t>Three of these purchases coming from (blank) and 13 purchases from other.</a:t>
            </a:r>
          </a:p>
          <a:p>
            <a:r>
              <a:rPr lang="en-US" dirty="0"/>
              <a:t>Total Spend: $221,436.84</a:t>
            </a:r>
          </a:p>
          <a:p>
            <a:pPr lvl="1"/>
            <a:r>
              <a:rPr lang="en-US" dirty="0"/>
              <a:t>On average, it cost $1265.35 per acquisition.</a:t>
            </a:r>
          </a:p>
          <a:p>
            <a:pPr lvl="1"/>
            <a:r>
              <a:rPr lang="en-US" dirty="0"/>
              <a:t>On average, it cost $10.81 to bring one visitor to your website</a:t>
            </a:r>
          </a:p>
          <a:p>
            <a:r>
              <a:rPr lang="en-US" dirty="0"/>
              <a:t>Total Lift: 20,487 visitors</a:t>
            </a:r>
          </a:p>
        </p:txBody>
      </p:sp>
    </p:spTree>
    <p:extLst>
      <p:ext uri="{BB962C8B-B14F-4D97-AF65-F5344CB8AC3E}">
        <p14:creationId xmlns:p14="http://schemas.microsoft.com/office/powerpoint/2010/main" val="25873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4AA838-71B7-C94B-A88A-23411D0D1D17}"/>
              </a:ext>
            </a:extLst>
          </p:cNvPr>
          <p:cNvPicPr>
            <a:picLocks noChangeAspect="1"/>
          </p:cNvPicPr>
          <p:nvPr/>
        </p:nvPicPr>
        <p:blipFill>
          <a:blip r:embed="rId2"/>
          <a:stretch>
            <a:fillRect/>
          </a:stretch>
        </p:blipFill>
        <p:spPr>
          <a:xfrm>
            <a:off x="166468" y="1340713"/>
            <a:ext cx="2880178" cy="5412100"/>
          </a:xfrm>
          <a:prstGeom prst="rect">
            <a:avLst/>
          </a:prstGeom>
        </p:spPr>
      </p:pic>
      <p:pic>
        <p:nvPicPr>
          <p:cNvPr id="5" name="Picture 4">
            <a:extLst>
              <a:ext uri="{FF2B5EF4-FFF2-40B4-BE49-F238E27FC236}">
                <a16:creationId xmlns:a16="http://schemas.microsoft.com/office/drawing/2014/main" id="{8E878C84-D23A-BE4B-ADEB-E5570C6A3D97}"/>
              </a:ext>
            </a:extLst>
          </p:cNvPr>
          <p:cNvPicPr>
            <a:picLocks noChangeAspect="1"/>
          </p:cNvPicPr>
          <p:nvPr/>
        </p:nvPicPr>
        <p:blipFill>
          <a:blip r:embed="rId3"/>
          <a:stretch>
            <a:fillRect/>
          </a:stretch>
        </p:blipFill>
        <p:spPr>
          <a:xfrm>
            <a:off x="3146311" y="1344517"/>
            <a:ext cx="3116317" cy="5513483"/>
          </a:xfrm>
          <a:prstGeom prst="rect">
            <a:avLst/>
          </a:prstGeom>
        </p:spPr>
      </p:pic>
      <p:pic>
        <p:nvPicPr>
          <p:cNvPr id="6" name="Picture 5">
            <a:extLst>
              <a:ext uri="{FF2B5EF4-FFF2-40B4-BE49-F238E27FC236}">
                <a16:creationId xmlns:a16="http://schemas.microsoft.com/office/drawing/2014/main" id="{2613DBD5-83EA-C348-BF0E-43F5FE5B7942}"/>
              </a:ext>
            </a:extLst>
          </p:cNvPr>
          <p:cNvPicPr>
            <a:picLocks noChangeAspect="1"/>
          </p:cNvPicPr>
          <p:nvPr/>
        </p:nvPicPr>
        <p:blipFill>
          <a:blip r:embed="rId4"/>
          <a:stretch>
            <a:fillRect/>
          </a:stretch>
        </p:blipFill>
        <p:spPr>
          <a:xfrm>
            <a:off x="6362294" y="1342614"/>
            <a:ext cx="3051300" cy="5517288"/>
          </a:xfrm>
          <a:prstGeom prst="rect">
            <a:avLst/>
          </a:prstGeom>
        </p:spPr>
      </p:pic>
      <p:sp>
        <p:nvSpPr>
          <p:cNvPr id="7" name="TextBox 6">
            <a:extLst>
              <a:ext uri="{FF2B5EF4-FFF2-40B4-BE49-F238E27FC236}">
                <a16:creationId xmlns:a16="http://schemas.microsoft.com/office/drawing/2014/main" id="{4AE25322-517F-C746-A082-D270CF7606DD}"/>
              </a:ext>
            </a:extLst>
          </p:cNvPr>
          <p:cNvSpPr txBox="1"/>
          <p:nvPr/>
        </p:nvSpPr>
        <p:spPr>
          <a:xfrm>
            <a:off x="1223958" y="428380"/>
            <a:ext cx="10082436" cy="461665"/>
          </a:xfrm>
          <a:prstGeom prst="rect">
            <a:avLst/>
          </a:prstGeom>
          <a:noFill/>
        </p:spPr>
        <p:txBody>
          <a:bodyPr wrap="square" rtlCol="0">
            <a:spAutoFit/>
          </a:bodyPr>
          <a:lstStyle/>
          <a:p>
            <a:r>
              <a:rPr lang="en-US" sz="2400" u="sng" dirty="0"/>
              <a:t>Purchases, Spend, and Lift – Top and Bottom 5 Channels – Recurring Characters</a:t>
            </a:r>
          </a:p>
        </p:txBody>
      </p:sp>
      <p:sp>
        <p:nvSpPr>
          <p:cNvPr id="8" name="TextBox 7">
            <a:extLst>
              <a:ext uri="{FF2B5EF4-FFF2-40B4-BE49-F238E27FC236}">
                <a16:creationId xmlns:a16="http://schemas.microsoft.com/office/drawing/2014/main" id="{8D456512-5355-BF43-8BD1-6E36DC594293}"/>
              </a:ext>
            </a:extLst>
          </p:cNvPr>
          <p:cNvSpPr txBox="1"/>
          <p:nvPr/>
        </p:nvSpPr>
        <p:spPr>
          <a:xfrm>
            <a:off x="9609081" y="1342377"/>
            <a:ext cx="2192091" cy="2677656"/>
          </a:xfrm>
          <a:prstGeom prst="rect">
            <a:avLst/>
          </a:prstGeom>
          <a:noFill/>
        </p:spPr>
        <p:txBody>
          <a:bodyPr wrap="square" rtlCol="0">
            <a:spAutoFit/>
          </a:bodyPr>
          <a:lstStyle/>
          <a:p>
            <a:r>
              <a:rPr lang="en-US" sz="1400" dirty="0"/>
              <a:t>At the </a:t>
            </a:r>
            <a:r>
              <a:rPr lang="en-US" sz="1400" b="1" dirty="0"/>
              <a:t>top</a:t>
            </a:r>
            <a:r>
              <a:rPr lang="en-US" sz="1400" dirty="0"/>
              <a:t>, we see the following channels in all three categories:</a:t>
            </a:r>
          </a:p>
          <a:p>
            <a:pPr marL="285750" indent="-285750">
              <a:buFont typeface="Arial" panose="020B0604020202020204" pitchFamily="34" charset="0"/>
              <a:buChar char="•"/>
            </a:pPr>
            <a:r>
              <a:rPr lang="en-US" sz="1400" dirty="0"/>
              <a:t>Willow TV</a:t>
            </a:r>
          </a:p>
          <a:p>
            <a:pPr marL="285750" indent="-285750">
              <a:buFont typeface="Arial" panose="020B0604020202020204" pitchFamily="34" charset="0"/>
              <a:buChar char="•"/>
            </a:pPr>
            <a:r>
              <a:rPr lang="en-US" sz="1400" dirty="0"/>
              <a:t>One America News</a:t>
            </a:r>
          </a:p>
          <a:p>
            <a:endParaRPr lang="en-US" sz="1400" dirty="0"/>
          </a:p>
          <a:p>
            <a:r>
              <a:rPr lang="en-US" sz="1400" dirty="0"/>
              <a:t>With the following in two out of three categories</a:t>
            </a:r>
          </a:p>
          <a:p>
            <a:pPr marL="285750" indent="-285750">
              <a:buFont typeface="Arial" panose="020B0604020202020204" pitchFamily="34" charset="0"/>
              <a:buChar char="•"/>
            </a:pPr>
            <a:r>
              <a:rPr lang="en-US" sz="1400" dirty="0" err="1"/>
              <a:t>ZeeTV</a:t>
            </a:r>
            <a:endParaRPr lang="en-US" sz="1400" dirty="0"/>
          </a:p>
          <a:p>
            <a:pPr marL="285750" indent="-285750">
              <a:buFont typeface="Arial" panose="020B0604020202020204" pitchFamily="34" charset="0"/>
              <a:buChar char="•"/>
            </a:pPr>
            <a:r>
              <a:rPr lang="en-US" sz="1400" dirty="0"/>
              <a:t>CNN</a:t>
            </a:r>
          </a:p>
          <a:p>
            <a:pPr marL="285750" indent="-285750">
              <a:buFont typeface="Arial" panose="020B0604020202020204" pitchFamily="34" charset="0"/>
              <a:buChar char="•"/>
            </a:pPr>
            <a:r>
              <a:rPr lang="en-US" sz="1400" dirty="0"/>
              <a:t>MSNBC</a:t>
            </a:r>
          </a:p>
          <a:p>
            <a:pPr marL="285750" indent="-285750">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0C428617-DDA8-284B-A336-92DF9A819400}"/>
              </a:ext>
            </a:extLst>
          </p:cNvPr>
          <p:cNvSpPr txBox="1"/>
          <p:nvPr/>
        </p:nvSpPr>
        <p:spPr>
          <a:xfrm>
            <a:off x="9609082" y="4020033"/>
            <a:ext cx="2192091" cy="3323987"/>
          </a:xfrm>
          <a:prstGeom prst="rect">
            <a:avLst/>
          </a:prstGeom>
          <a:noFill/>
        </p:spPr>
        <p:txBody>
          <a:bodyPr wrap="square" rtlCol="0">
            <a:spAutoFit/>
          </a:bodyPr>
          <a:lstStyle/>
          <a:p>
            <a:r>
              <a:rPr lang="en-US" sz="1400" dirty="0"/>
              <a:t>At the </a:t>
            </a:r>
            <a:r>
              <a:rPr lang="en-US" sz="1400" b="1" dirty="0"/>
              <a:t>bottom</a:t>
            </a:r>
            <a:r>
              <a:rPr lang="en-US" sz="1400" dirty="0"/>
              <a:t>, we see the following channels in all three categories:</a:t>
            </a:r>
          </a:p>
          <a:p>
            <a:pPr marL="285750" indent="-285750">
              <a:buFont typeface="Arial" panose="020B0604020202020204" pitchFamily="34" charset="0"/>
              <a:buChar char="•"/>
            </a:pPr>
            <a:r>
              <a:rPr lang="en-US" sz="1400" dirty="0"/>
              <a:t>Fox Sports</a:t>
            </a:r>
          </a:p>
          <a:p>
            <a:endParaRPr lang="en-US" sz="1400" dirty="0"/>
          </a:p>
          <a:p>
            <a:r>
              <a:rPr lang="en-US" sz="1400" dirty="0"/>
              <a:t>With the following in two out of three categories</a:t>
            </a:r>
          </a:p>
          <a:p>
            <a:pPr marL="285750" indent="-285750">
              <a:buFont typeface="Arial" panose="020B0604020202020204" pitchFamily="34" charset="0"/>
              <a:buChar char="•"/>
            </a:pPr>
            <a:r>
              <a:rPr lang="en-US" sz="1400" dirty="0"/>
              <a:t>Comedy Central</a:t>
            </a:r>
          </a:p>
          <a:p>
            <a:pPr marL="285750" indent="-285750">
              <a:buFont typeface="Arial" panose="020B0604020202020204" pitchFamily="34" charset="0"/>
              <a:buChar char="•"/>
            </a:pPr>
            <a:r>
              <a:rPr lang="en-US" sz="1400" dirty="0"/>
              <a:t>Bloomberg</a:t>
            </a:r>
          </a:p>
          <a:p>
            <a:pPr marL="285750" indent="-285750">
              <a:buFont typeface="Arial" panose="020B0604020202020204" pitchFamily="34" charset="0"/>
              <a:buChar char="•"/>
            </a:pPr>
            <a:r>
              <a:rPr lang="en-US" sz="1400" dirty="0"/>
              <a:t>CNBC World</a:t>
            </a:r>
          </a:p>
          <a:p>
            <a:pPr marL="285750" indent="-285750">
              <a:buFont typeface="Arial" panose="020B0604020202020204" pitchFamily="34" charset="0"/>
              <a:buChar char="•"/>
            </a:pPr>
            <a:r>
              <a:rPr lang="en-US" sz="1400" dirty="0"/>
              <a:t>Turner Network TV (TNT)</a:t>
            </a:r>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531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a:xfrm>
            <a:off x="546278" y="197368"/>
            <a:ext cx="11099446" cy="721109"/>
          </a:xfrm>
        </p:spPr>
        <p:txBody>
          <a:bodyPr>
            <a:normAutofit/>
          </a:bodyPr>
          <a:lstStyle/>
          <a:p>
            <a:pPr algn="ctr"/>
            <a:r>
              <a:rPr lang="en-US" sz="3400" b="1" u="sng" dirty="0"/>
              <a:t>Cost efficiency – Cost Per Visitor Per Network (Spend/Lift)</a:t>
            </a:r>
          </a:p>
        </p:txBody>
      </p:sp>
      <p:sp>
        <p:nvSpPr>
          <p:cNvPr id="4" name="TextBox 3">
            <a:extLst>
              <a:ext uri="{FF2B5EF4-FFF2-40B4-BE49-F238E27FC236}">
                <a16:creationId xmlns:a16="http://schemas.microsoft.com/office/drawing/2014/main" id="{383DEC32-9657-BB44-B537-0B83B701CB1A}"/>
              </a:ext>
            </a:extLst>
          </p:cNvPr>
          <p:cNvSpPr txBox="1"/>
          <p:nvPr/>
        </p:nvSpPr>
        <p:spPr>
          <a:xfrm>
            <a:off x="7567927" y="1049385"/>
            <a:ext cx="4077796" cy="5355312"/>
          </a:xfrm>
          <a:prstGeom prst="rect">
            <a:avLst/>
          </a:prstGeom>
          <a:noFill/>
        </p:spPr>
        <p:txBody>
          <a:bodyPr wrap="square" rtlCol="0">
            <a:spAutoFit/>
          </a:bodyPr>
          <a:lstStyle/>
          <a:p>
            <a:r>
              <a:rPr lang="en-US" u="sng" dirty="0"/>
              <a:t>At the </a:t>
            </a:r>
            <a:r>
              <a:rPr lang="en-US" b="1" u="sng" dirty="0"/>
              <a:t>top</a:t>
            </a:r>
            <a:r>
              <a:rPr lang="en-US" b="1" dirty="0"/>
              <a:t>:</a:t>
            </a:r>
            <a:endParaRPr lang="en-US" u="sng" dirty="0"/>
          </a:p>
          <a:p>
            <a:r>
              <a:rPr lang="en-US" dirty="0" err="1"/>
              <a:t>WillowTV</a:t>
            </a:r>
            <a:r>
              <a:rPr lang="en-US" dirty="0"/>
              <a:t>, MSNBC, and One America News Network are among the top 5 in terms of Cost Per Visitor and are in the top 5 in terms of purchases. </a:t>
            </a:r>
          </a:p>
          <a:p>
            <a:endParaRPr lang="en-US" dirty="0"/>
          </a:p>
          <a:p>
            <a:endParaRPr lang="en-US" dirty="0"/>
          </a:p>
          <a:p>
            <a:r>
              <a:rPr lang="en-US" b="1" u="sng" dirty="0"/>
              <a:t>Key Benchmark</a:t>
            </a:r>
            <a:r>
              <a:rPr lang="en-US" b="1" dirty="0"/>
              <a:t>: </a:t>
            </a:r>
            <a:r>
              <a:rPr lang="en-US" dirty="0"/>
              <a:t>Overall Cost Per Visitor (Total Spend / Total Lift): $10.81</a:t>
            </a:r>
          </a:p>
          <a:p>
            <a:r>
              <a:rPr lang="en-US" dirty="0"/>
              <a:t>Only the top 5 companies (</a:t>
            </a:r>
            <a:r>
              <a:rPr lang="en-US" i="1" dirty="0"/>
              <a:t>pictured left</a:t>
            </a:r>
            <a:r>
              <a:rPr lang="en-US" dirty="0"/>
              <a:t>) outperformed this metric.</a:t>
            </a:r>
          </a:p>
          <a:p>
            <a:endParaRPr lang="en-US" dirty="0"/>
          </a:p>
          <a:p>
            <a:endParaRPr lang="en-US" dirty="0"/>
          </a:p>
          <a:p>
            <a:endParaRPr lang="en-US" dirty="0"/>
          </a:p>
          <a:p>
            <a:r>
              <a:rPr lang="en-US" u="sng" dirty="0"/>
              <a:t>At the </a:t>
            </a:r>
            <a:r>
              <a:rPr lang="en-US" b="1" u="sng" dirty="0"/>
              <a:t>bottom</a:t>
            </a:r>
            <a:r>
              <a:rPr lang="en-US" u="sng" dirty="0"/>
              <a:t>:</a:t>
            </a:r>
          </a:p>
          <a:p>
            <a:r>
              <a:rPr lang="en-US" dirty="0"/>
              <a:t>Comedy Central and The Weather Channel have very few purchases and are among the costliest in terms of generating Lift</a:t>
            </a:r>
          </a:p>
        </p:txBody>
      </p:sp>
      <p:pic>
        <p:nvPicPr>
          <p:cNvPr id="13" name="Picture 12">
            <a:extLst>
              <a:ext uri="{FF2B5EF4-FFF2-40B4-BE49-F238E27FC236}">
                <a16:creationId xmlns:a16="http://schemas.microsoft.com/office/drawing/2014/main" id="{6781FD38-9E9D-B046-AE33-20C5124B8FC0}"/>
              </a:ext>
            </a:extLst>
          </p:cNvPr>
          <p:cNvPicPr>
            <a:picLocks noChangeAspect="1"/>
          </p:cNvPicPr>
          <p:nvPr/>
        </p:nvPicPr>
        <p:blipFill>
          <a:blip r:embed="rId2"/>
          <a:stretch>
            <a:fillRect/>
          </a:stretch>
        </p:blipFill>
        <p:spPr>
          <a:xfrm>
            <a:off x="546277" y="935725"/>
            <a:ext cx="3046646" cy="5724907"/>
          </a:xfrm>
          <a:prstGeom prst="rect">
            <a:avLst/>
          </a:prstGeom>
        </p:spPr>
      </p:pic>
      <p:pic>
        <p:nvPicPr>
          <p:cNvPr id="14" name="Picture 13">
            <a:extLst>
              <a:ext uri="{FF2B5EF4-FFF2-40B4-BE49-F238E27FC236}">
                <a16:creationId xmlns:a16="http://schemas.microsoft.com/office/drawing/2014/main" id="{4AEE7A11-BD8E-864E-8CD1-ADCFFFF83D36}"/>
              </a:ext>
            </a:extLst>
          </p:cNvPr>
          <p:cNvPicPr>
            <a:picLocks noChangeAspect="1"/>
          </p:cNvPicPr>
          <p:nvPr/>
        </p:nvPicPr>
        <p:blipFill>
          <a:blip r:embed="rId3"/>
          <a:stretch>
            <a:fillRect/>
          </a:stretch>
        </p:blipFill>
        <p:spPr>
          <a:xfrm>
            <a:off x="4057101" y="935725"/>
            <a:ext cx="3046647" cy="5724908"/>
          </a:xfrm>
          <a:prstGeom prst="rect">
            <a:avLst/>
          </a:prstGeom>
        </p:spPr>
      </p:pic>
    </p:spTree>
    <p:extLst>
      <p:ext uri="{BB962C8B-B14F-4D97-AF65-F5344CB8AC3E}">
        <p14:creationId xmlns:p14="http://schemas.microsoft.com/office/powerpoint/2010/main" val="159959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a:xfrm>
            <a:off x="192370" y="108278"/>
            <a:ext cx="11807260" cy="721109"/>
          </a:xfrm>
        </p:spPr>
        <p:txBody>
          <a:bodyPr>
            <a:normAutofit/>
          </a:bodyPr>
          <a:lstStyle/>
          <a:p>
            <a:pPr algn="ctr"/>
            <a:r>
              <a:rPr lang="en-US" sz="3400" b="1" u="sng" dirty="0"/>
              <a:t>Cost efficiency – Cost Per Acquisition (CPA) (Spend/Purchases)</a:t>
            </a:r>
          </a:p>
        </p:txBody>
      </p:sp>
      <p:sp>
        <p:nvSpPr>
          <p:cNvPr id="6" name="TextBox 5">
            <a:extLst>
              <a:ext uri="{FF2B5EF4-FFF2-40B4-BE49-F238E27FC236}">
                <a16:creationId xmlns:a16="http://schemas.microsoft.com/office/drawing/2014/main" id="{3A4A817D-60F6-D347-B046-BCC013E7B6AD}"/>
              </a:ext>
            </a:extLst>
          </p:cNvPr>
          <p:cNvSpPr txBox="1"/>
          <p:nvPr/>
        </p:nvSpPr>
        <p:spPr>
          <a:xfrm>
            <a:off x="7049813" y="6550612"/>
            <a:ext cx="5271637" cy="246221"/>
          </a:xfrm>
          <a:prstGeom prst="rect">
            <a:avLst/>
          </a:prstGeom>
          <a:noFill/>
        </p:spPr>
        <p:txBody>
          <a:bodyPr wrap="square" rtlCol="0">
            <a:spAutoFit/>
          </a:bodyPr>
          <a:lstStyle/>
          <a:p>
            <a:r>
              <a:rPr lang="en-US" sz="1000" dirty="0"/>
              <a:t>Note: Weather Channel and CNBC World had </a:t>
            </a:r>
            <a:r>
              <a:rPr lang="en-US" sz="1000" b="1" dirty="0"/>
              <a:t>zero</a:t>
            </a:r>
            <a:r>
              <a:rPr lang="en-US" sz="1000" dirty="0"/>
              <a:t> purchases and calculating CPA isn’t possible.</a:t>
            </a:r>
          </a:p>
        </p:txBody>
      </p:sp>
      <p:pic>
        <p:nvPicPr>
          <p:cNvPr id="10" name="Picture 9">
            <a:extLst>
              <a:ext uri="{FF2B5EF4-FFF2-40B4-BE49-F238E27FC236}">
                <a16:creationId xmlns:a16="http://schemas.microsoft.com/office/drawing/2014/main" id="{909E1B09-7DAA-554B-86CD-FE442F85AEC1}"/>
              </a:ext>
            </a:extLst>
          </p:cNvPr>
          <p:cNvPicPr>
            <a:picLocks noChangeAspect="1"/>
          </p:cNvPicPr>
          <p:nvPr/>
        </p:nvPicPr>
        <p:blipFill>
          <a:blip r:embed="rId2"/>
          <a:stretch>
            <a:fillRect/>
          </a:stretch>
        </p:blipFill>
        <p:spPr>
          <a:xfrm>
            <a:off x="4194176" y="829387"/>
            <a:ext cx="2855638" cy="5721225"/>
          </a:xfrm>
          <a:prstGeom prst="rect">
            <a:avLst/>
          </a:prstGeom>
        </p:spPr>
      </p:pic>
      <p:pic>
        <p:nvPicPr>
          <p:cNvPr id="11" name="Picture 10">
            <a:extLst>
              <a:ext uri="{FF2B5EF4-FFF2-40B4-BE49-F238E27FC236}">
                <a16:creationId xmlns:a16="http://schemas.microsoft.com/office/drawing/2014/main" id="{9313E821-618D-F94B-B52D-B1FA18D827CA}"/>
              </a:ext>
            </a:extLst>
          </p:cNvPr>
          <p:cNvPicPr>
            <a:picLocks noChangeAspect="1"/>
          </p:cNvPicPr>
          <p:nvPr/>
        </p:nvPicPr>
        <p:blipFill>
          <a:blip r:embed="rId3"/>
          <a:stretch>
            <a:fillRect/>
          </a:stretch>
        </p:blipFill>
        <p:spPr>
          <a:xfrm>
            <a:off x="691283" y="829387"/>
            <a:ext cx="3003981" cy="5644736"/>
          </a:xfrm>
          <a:prstGeom prst="rect">
            <a:avLst/>
          </a:prstGeom>
        </p:spPr>
      </p:pic>
      <p:sp>
        <p:nvSpPr>
          <p:cNvPr id="12" name="TextBox 11">
            <a:extLst>
              <a:ext uri="{FF2B5EF4-FFF2-40B4-BE49-F238E27FC236}">
                <a16:creationId xmlns:a16="http://schemas.microsoft.com/office/drawing/2014/main" id="{5B0DEDC0-83E0-4D4C-BCEB-2FE8D5D975CA}"/>
              </a:ext>
            </a:extLst>
          </p:cNvPr>
          <p:cNvSpPr txBox="1"/>
          <p:nvPr/>
        </p:nvSpPr>
        <p:spPr>
          <a:xfrm>
            <a:off x="7548726" y="829387"/>
            <a:ext cx="4077796" cy="5632311"/>
          </a:xfrm>
          <a:prstGeom prst="rect">
            <a:avLst/>
          </a:prstGeom>
          <a:noFill/>
        </p:spPr>
        <p:txBody>
          <a:bodyPr wrap="square" rtlCol="0">
            <a:spAutoFit/>
          </a:bodyPr>
          <a:lstStyle/>
          <a:p>
            <a:r>
              <a:rPr lang="en-US" u="sng" dirty="0"/>
              <a:t>At the </a:t>
            </a:r>
            <a:r>
              <a:rPr lang="en-US" b="1" u="sng" dirty="0"/>
              <a:t>top</a:t>
            </a:r>
            <a:r>
              <a:rPr lang="en-US" dirty="0"/>
              <a:t>:</a:t>
            </a:r>
          </a:p>
          <a:p>
            <a:r>
              <a:rPr lang="en-US" dirty="0" err="1"/>
              <a:t>WillowTV</a:t>
            </a:r>
            <a:r>
              <a:rPr lang="en-US" dirty="0"/>
              <a:t>, CNN, MSNBC, and CNBC are among the top 5 in terms of Cost Per Acquisition and are in the top 5 in terms of purchases. </a:t>
            </a:r>
          </a:p>
          <a:p>
            <a:endParaRPr lang="en-US" dirty="0"/>
          </a:p>
          <a:p>
            <a:endParaRPr lang="en-US" dirty="0"/>
          </a:p>
          <a:p>
            <a:r>
              <a:rPr lang="en-US" b="1" u="sng" dirty="0"/>
              <a:t>Key Benchmark</a:t>
            </a:r>
            <a:r>
              <a:rPr lang="en-US" b="1" dirty="0"/>
              <a:t>: </a:t>
            </a:r>
            <a:r>
              <a:rPr lang="en-US" dirty="0"/>
              <a:t>Overall Cost Per Acquisition (Total Spend / Total Purchases): $1265.35</a:t>
            </a:r>
          </a:p>
          <a:p>
            <a:r>
              <a:rPr lang="en-US" dirty="0"/>
              <a:t>Only the top 5 companies (</a:t>
            </a:r>
            <a:r>
              <a:rPr lang="en-US" i="1" dirty="0"/>
              <a:t>pictured left</a:t>
            </a:r>
            <a:r>
              <a:rPr lang="en-US" dirty="0"/>
              <a:t>) outperformed this metric.</a:t>
            </a:r>
          </a:p>
          <a:p>
            <a:endParaRPr lang="en-US" dirty="0"/>
          </a:p>
          <a:p>
            <a:endParaRPr lang="en-US" dirty="0"/>
          </a:p>
          <a:p>
            <a:endParaRPr lang="en-US" dirty="0"/>
          </a:p>
          <a:p>
            <a:r>
              <a:rPr lang="en-US" u="sng" dirty="0"/>
              <a:t>At the </a:t>
            </a:r>
            <a:r>
              <a:rPr lang="en-US" b="1" u="sng" dirty="0"/>
              <a:t>bottom</a:t>
            </a:r>
            <a:r>
              <a:rPr lang="en-US" b="1" dirty="0"/>
              <a:t>:</a:t>
            </a:r>
            <a:endParaRPr lang="en-US" dirty="0"/>
          </a:p>
          <a:p>
            <a:r>
              <a:rPr lang="en-US" dirty="0"/>
              <a:t>Comedy Central, The Weather Channel, and CNBC World have very few, or </a:t>
            </a:r>
            <a:r>
              <a:rPr lang="en-US" b="1" dirty="0"/>
              <a:t>no purchases</a:t>
            </a:r>
            <a:r>
              <a:rPr lang="en-US" dirty="0"/>
              <a:t>, and are among the costliest in terms of generating purchases.</a:t>
            </a:r>
          </a:p>
        </p:txBody>
      </p:sp>
    </p:spTree>
    <p:extLst>
      <p:ext uri="{BB962C8B-B14F-4D97-AF65-F5344CB8AC3E}">
        <p14:creationId xmlns:p14="http://schemas.microsoft.com/office/powerpoint/2010/main" val="272233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a:xfrm>
            <a:off x="546278" y="105156"/>
            <a:ext cx="10971174" cy="721109"/>
          </a:xfrm>
        </p:spPr>
        <p:txBody>
          <a:bodyPr>
            <a:normAutofit/>
          </a:bodyPr>
          <a:lstStyle/>
          <a:p>
            <a:pPr algn="ctr"/>
            <a:r>
              <a:rPr lang="en-US" sz="3400" b="1" u="sng" dirty="0"/>
              <a:t>Conversion Rate (Purchases/Lift)%</a:t>
            </a:r>
          </a:p>
        </p:txBody>
      </p:sp>
      <p:sp>
        <p:nvSpPr>
          <p:cNvPr id="6" name="TextBox 5">
            <a:extLst>
              <a:ext uri="{FF2B5EF4-FFF2-40B4-BE49-F238E27FC236}">
                <a16:creationId xmlns:a16="http://schemas.microsoft.com/office/drawing/2014/main" id="{3A4A817D-60F6-D347-B046-BCC013E7B6AD}"/>
              </a:ext>
            </a:extLst>
          </p:cNvPr>
          <p:cNvSpPr txBox="1"/>
          <p:nvPr/>
        </p:nvSpPr>
        <p:spPr>
          <a:xfrm>
            <a:off x="6240516" y="6611779"/>
            <a:ext cx="5951484" cy="246221"/>
          </a:xfrm>
          <a:prstGeom prst="rect">
            <a:avLst/>
          </a:prstGeom>
          <a:noFill/>
        </p:spPr>
        <p:txBody>
          <a:bodyPr wrap="square" rtlCol="0">
            <a:spAutoFit/>
          </a:bodyPr>
          <a:lstStyle/>
          <a:p>
            <a:r>
              <a:rPr lang="en-US" sz="1000" dirty="0"/>
              <a:t>Note: As mentioned earlier, Weather Channel and CNBC World are dead last because both had </a:t>
            </a:r>
            <a:r>
              <a:rPr lang="en-US" sz="1000" b="1" dirty="0"/>
              <a:t>zero</a:t>
            </a:r>
            <a:r>
              <a:rPr lang="en-US" sz="1000" dirty="0"/>
              <a:t> purchases.</a:t>
            </a:r>
          </a:p>
        </p:txBody>
      </p:sp>
      <p:pic>
        <p:nvPicPr>
          <p:cNvPr id="8" name="Picture 7">
            <a:extLst>
              <a:ext uri="{FF2B5EF4-FFF2-40B4-BE49-F238E27FC236}">
                <a16:creationId xmlns:a16="http://schemas.microsoft.com/office/drawing/2014/main" id="{4F01E8B8-98D8-E545-9CDF-5AA308BBE2BC}"/>
              </a:ext>
            </a:extLst>
          </p:cNvPr>
          <p:cNvPicPr>
            <a:picLocks noChangeAspect="1"/>
          </p:cNvPicPr>
          <p:nvPr/>
        </p:nvPicPr>
        <p:blipFill>
          <a:blip r:embed="rId2"/>
          <a:stretch>
            <a:fillRect/>
          </a:stretch>
        </p:blipFill>
        <p:spPr>
          <a:xfrm>
            <a:off x="4137241" y="785396"/>
            <a:ext cx="2756138" cy="5721225"/>
          </a:xfrm>
          <a:prstGeom prst="rect">
            <a:avLst/>
          </a:prstGeom>
        </p:spPr>
      </p:pic>
      <p:pic>
        <p:nvPicPr>
          <p:cNvPr id="9" name="Picture 8">
            <a:extLst>
              <a:ext uri="{FF2B5EF4-FFF2-40B4-BE49-F238E27FC236}">
                <a16:creationId xmlns:a16="http://schemas.microsoft.com/office/drawing/2014/main" id="{76739E8E-081C-BB46-8C6E-E4753D16AE26}"/>
              </a:ext>
            </a:extLst>
          </p:cNvPr>
          <p:cNvPicPr>
            <a:picLocks noChangeAspect="1"/>
          </p:cNvPicPr>
          <p:nvPr/>
        </p:nvPicPr>
        <p:blipFill>
          <a:blip r:embed="rId3"/>
          <a:stretch>
            <a:fillRect/>
          </a:stretch>
        </p:blipFill>
        <p:spPr>
          <a:xfrm>
            <a:off x="546277" y="785397"/>
            <a:ext cx="3044687" cy="5721225"/>
          </a:xfrm>
          <a:prstGeom prst="rect">
            <a:avLst/>
          </a:prstGeom>
        </p:spPr>
      </p:pic>
      <p:sp>
        <p:nvSpPr>
          <p:cNvPr id="10" name="TextBox 9">
            <a:extLst>
              <a:ext uri="{FF2B5EF4-FFF2-40B4-BE49-F238E27FC236}">
                <a16:creationId xmlns:a16="http://schemas.microsoft.com/office/drawing/2014/main" id="{7DB3A619-8AF2-1F41-990C-8EE690E1BD5C}"/>
              </a:ext>
            </a:extLst>
          </p:cNvPr>
          <p:cNvSpPr txBox="1"/>
          <p:nvPr/>
        </p:nvSpPr>
        <p:spPr>
          <a:xfrm>
            <a:off x="7439656" y="826265"/>
            <a:ext cx="4077796" cy="5632311"/>
          </a:xfrm>
          <a:prstGeom prst="rect">
            <a:avLst/>
          </a:prstGeom>
          <a:noFill/>
        </p:spPr>
        <p:txBody>
          <a:bodyPr wrap="square" rtlCol="0">
            <a:spAutoFit/>
          </a:bodyPr>
          <a:lstStyle/>
          <a:p>
            <a:r>
              <a:rPr lang="en-US" u="sng" dirty="0"/>
              <a:t>At the </a:t>
            </a:r>
            <a:r>
              <a:rPr lang="en-US" b="1" u="sng" dirty="0"/>
              <a:t>top</a:t>
            </a:r>
            <a:r>
              <a:rPr lang="en-US" dirty="0"/>
              <a:t>:</a:t>
            </a:r>
          </a:p>
          <a:p>
            <a:r>
              <a:rPr lang="en-US" dirty="0"/>
              <a:t>CNN and CNBC are among the top 5 in terms of Conversion Rate and are in the top 5 in terms of purchases. </a:t>
            </a:r>
          </a:p>
          <a:p>
            <a:endParaRPr lang="en-US" dirty="0"/>
          </a:p>
          <a:p>
            <a:endParaRPr lang="en-US" dirty="0"/>
          </a:p>
          <a:p>
            <a:r>
              <a:rPr lang="en-US" b="1" u="sng" dirty="0"/>
              <a:t>Key Benchmark</a:t>
            </a:r>
            <a:r>
              <a:rPr lang="en-US" b="1" dirty="0"/>
              <a:t>: </a:t>
            </a:r>
            <a:r>
              <a:rPr lang="en-US" dirty="0"/>
              <a:t>Overall Conversion Rate (Total Purchases / Total Total): 0.9%</a:t>
            </a:r>
          </a:p>
          <a:p>
            <a:r>
              <a:rPr lang="en-US" dirty="0"/>
              <a:t>Most companies outperformed this metric.</a:t>
            </a:r>
          </a:p>
          <a:p>
            <a:endParaRPr lang="en-US" dirty="0"/>
          </a:p>
          <a:p>
            <a:endParaRPr lang="en-US" dirty="0"/>
          </a:p>
          <a:p>
            <a:r>
              <a:rPr lang="en-US" u="sng" dirty="0"/>
              <a:t>At the </a:t>
            </a:r>
            <a:r>
              <a:rPr lang="en-US" b="1" u="sng" dirty="0"/>
              <a:t>bottom</a:t>
            </a:r>
            <a:r>
              <a:rPr lang="en-US" b="1" dirty="0"/>
              <a:t>:</a:t>
            </a:r>
            <a:endParaRPr lang="en-US" dirty="0"/>
          </a:p>
          <a:p>
            <a:r>
              <a:rPr lang="en-US" dirty="0"/>
              <a:t>The Weather Channel and CNBC World have </a:t>
            </a:r>
            <a:r>
              <a:rPr lang="en-US" b="1" dirty="0"/>
              <a:t>no purchases</a:t>
            </a:r>
            <a:r>
              <a:rPr lang="en-US" dirty="0"/>
              <a:t> and thus have a conversion rate of 0%.</a:t>
            </a:r>
          </a:p>
          <a:p>
            <a:endParaRPr lang="en-US" dirty="0"/>
          </a:p>
          <a:p>
            <a:endParaRPr lang="en-US" dirty="0"/>
          </a:p>
          <a:p>
            <a:r>
              <a:rPr lang="en-US" b="1" dirty="0"/>
              <a:t>Of note</a:t>
            </a:r>
            <a:r>
              <a:rPr lang="en-US" dirty="0"/>
              <a:t>: Comedy Central has low purchases but high conversion rate</a:t>
            </a:r>
          </a:p>
        </p:txBody>
      </p:sp>
    </p:spTree>
    <p:extLst>
      <p:ext uri="{BB962C8B-B14F-4D97-AF65-F5344CB8AC3E}">
        <p14:creationId xmlns:p14="http://schemas.microsoft.com/office/powerpoint/2010/main" val="31301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CE36-81B4-E44D-A0F9-5DE20B070214}"/>
              </a:ext>
            </a:extLst>
          </p:cNvPr>
          <p:cNvSpPr>
            <a:spLocks noGrp="1"/>
          </p:cNvSpPr>
          <p:nvPr>
            <p:ph type="title"/>
          </p:nvPr>
        </p:nvSpPr>
        <p:spPr>
          <a:xfrm>
            <a:off x="838200" y="319689"/>
            <a:ext cx="10515600" cy="722696"/>
          </a:xfrm>
        </p:spPr>
        <p:txBody>
          <a:bodyPr/>
          <a:lstStyle/>
          <a:p>
            <a:pPr algn="ctr"/>
            <a:r>
              <a:rPr lang="en-US" u="sng" dirty="0"/>
              <a:t>What have we learned so far?</a:t>
            </a:r>
          </a:p>
        </p:txBody>
      </p:sp>
      <p:sp>
        <p:nvSpPr>
          <p:cNvPr id="3" name="Content Placeholder 2">
            <a:extLst>
              <a:ext uri="{FF2B5EF4-FFF2-40B4-BE49-F238E27FC236}">
                <a16:creationId xmlns:a16="http://schemas.microsoft.com/office/drawing/2014/main" id="{72D18095-26D0-2C43-BC5C-356E98C72F2B}"/>
              </a:ext>
            </a:extLst>
          </p:cNvPr>
          <p:cNvSpPr>
            <a:spLocks noGrp="1"/>
          </p:cNvSpPr>
          <p:nvPr>
            <p:ph idx="1"/>
          </p:nvPr>
        </p:nvSpPr>
        <p:spPr>
          <a:xfrm>
            <a:off x="838200" y="1253331"/>
            <a:ext cx="5257800" cy="4351338"/>
          </a:xfrm>
        </p:spPr>
        <p:txBody>
          <a:bodyPr>
            <a:noAutofit/>
          </a:bodyPr>
          <a:lstStyle/>
          <a:p>
            <a:pPr marL="0" indent="0">
              <a:buNone/>
            </a:pPr>
            <a:r>
              <a:rPr lang="en-US" sz="1800" b="1" u="sng" dirty="0"/>
              <a:t>The good</a:t>
            </a:r>
          </a:p>
          <a:p>
            <a:pPr marL="0" indent="0">
              <a:buNone/>
            </a:pPr>
            <a:r>
              <a:rPr lang="en-US" sz="1800" dirty="0"/>
              <a:t>The following channels ranked in top 5 for 2/3 of your metrics:</a:t>
            </a:r>
          </a:p>
          <a:p>
            <a:r>
              <a:rPr lang="en-US" sz="1800" dirty="0" err="1"/>
              <a:t>WillowTV</a:t>
            </a:r>
            <a:r>
              <a:rPr lang="en-US" sz="1800" dirty="0"/>
              <a:t> (+2/3 metrics)</a:t>
            </a:r>
          </a:p>
          <a:p>
            <a:pPr lvl="1"/>
            <a:r>
              <a:rPr lang="en-US" sz="1800" dirty="0"/>
              <a:t>Highest Spend Overall</a:t>
            </a:r>
          </a:p>
          <a:p>
            <a:pPr lvl="1"/>
            <a:r>
              <a:rPr lang="en-US" sz="1800" dirty="0"/>
              <a:t>Highest Lift Overall</a:t>
            </a:r>
          </a:p>
          <a:p>
            <a:pPr lvl="1"/>
            <a:r>
              <a:rPr lang="en-US" sz="1800" dirty="0"/>
              <a:t>Highest Purchases Overall</a:t>
            </a:r>
          </a:p>
          <a:p>
            <a:r>
              <a:rPr lang="en-US" sz="1800" dirty="0"/>
              <a:t>MSNBC (+2/3 metrics)</a:t>
            </a:r>
          </a:p>
          <a:p>
            <a:pPr lvl="1"/>
            <a:r>
              <a:rPr lang="en-US" sz="1800" dirty="0"/>
              <a:t>Third Highest Purchases</a:t>
            </a:r>
          </a:p>
          <a:p>
            <a:pPr lvl="1"/>
            <a:r>
              <a:rPr lang="en-US" sz="1800" dirty="0"/>
              <a:t>Fourth Highest Lift</a:t>
            </a:r>
          </a:p>
          <a:p>
            <a:r>
              <a:rPr lang="en-US" sz="1800" dirty="0"/>
              <a:t>CNN (+2/3 metrics)</a:t>
            </a:r>
          </a:p>
          <a:p>
            <a:pPr lvl="1"/>
            <a:r>
              <a:rPr lang="en-US" sz="1800" dirty="0"/>
              <a:t>Second highest purchases</a:t>
            </a:r>
          </a:p>
          <a:p>
            <a:r>
              <a:rPr lang="en-US" sz="1800" dirty="0"/>
              <a:t>CNBC (+2/3 metrics)</a:t>
            </a:r>
          </a:p>
          <a:p>
            <a:pPr lvl="1"/>
            <a:r>
              <a:rPr lang="en-US" sz="1800" dirty="0"/>
              <a:t>Fourth Highest purchases</a:t>
            </a:r>
          </a:p>
        </p:txBody>
      </p:sp>
      <p:sp>
        <p:nvSpPr>
          <p:cNvPr id="4" name="TextBox 3">
            <a:extLst>
              <a:ext uri="{FF2B5EF4-FFF2-40B4-BE49-F238E27FC236}">
                <a16:creationId xmlns:a16="http://schemas.microsoft.com/office/drawing/2014/main" id="{15856262-6856-3A43-8D06-951639AC148D}"/>
              </a:ext>
            </a:extLst>
          </p:cNvPr>
          <p:cNvSpPr txBox="1"/>
          <p:nvPr/>
        </p:nvSpPr>
        <p:spPr>
          <a:xfrm>
            <a:off x="6096000" y="1253331"/>
            <a:ext cx="5257800" cy="4801314"/>
          </a:xfrm>
          <a:prstGeom prst="rect">
            <a:avLst/>
          </a:prstGeom>
          <a:noFill/>
        </p:spPr>
        <p:txBody>
          <a:bodyPr wrap="square" rtlCol="0">
            <a:spAutoFit/>
          </a:bodyPr>
          <a:lstStyle/>
          <a:p>
            <a:r>
              <a:rPr lang="en-US" b="1" u="sng" dirty="0"/>
              <a:t>The bad</a:t>
            </a:r>
            <a:endParaRPr lang="en-US" dirty="0"/>
          </a:p>
          <a:p>
            <a:r>
              <a:rPr lang="en-US" dirty="0"/>
              <a:t>The following channels ranked in the bottom 5 for 2/3 of your metrics:</a:t>
            </a:r>
          </a:p>
          <a:p>
            <a:pPr marL="285750" indent="-285750">
              <a:buFont typeface="Arial" panose="020B0604020202020204" pitchFamily="34" charset="0"/>
              <a:buChar char="•"/>
            </a:pPr>
            <a:r>
              <a:rPr lang="en-US" dirty="0"/>
              <a:t>Comedy Central (-2/3 metrics)</a:t>
            </a:r>
          </a:p>
          <a:p>
            <a:pPr marL="742950" lvl="1" indent="-285750">
              <a:buFont typeface="Arial" panose="020B0604020202020204" pitchFamily="34" charset="0"/>
              <a:buChar char="•"/>
            </a:pPr>
            <a:r>
              <a:rPr lang="en-US" dirty="0"/>
              <a:t>Costliest in generating lift</a:t>
            </a:r>
          </a:p>
          <a:p>
            <a:pPr marL="742950" lvl="1" indent="-285750">
              <a:buFont typeface="Arial" panose="020B0604020202020204" pitchFamily="34" charset="0"/>
              <a:buChar char="•"/>
            </a:pPr>
            <a:r>
              <a:rPr lang="en-US" dirty="0"/>
              <a:t>Second costliest in generating purchases</a:t>
            </a:r>
          </a:p>
          <a:p>
            <a:pPr marL="742950" lvl="1" indent="-285750">
              <a:buFont typeface="Arial" panose="020B0604020202020204" pitchFamily="34" charset="0"/>
              <a:buChar char="•"/>
            </a:pPr>
            <a:r>
              <a:rPr lang="en-US" dirty="0"/>
              <a:t>Despite low purchases, has high conversion rate</a:t>
            </a:r>
          </a:p>
          <a:p>
            <a:pPr marL="285750" indent="-285750">
              <a:buFont typeface="Arial" panose="020B0604020202020204" pitchFamily="34" charset="0"/>
              <a:buChar char="•"/>
            </a:pPr>
            <a:r>
              <a:rPr lang="en-US" dirty="0"/>
              <a:t>CNBC World (-2/3 metrics)</a:t>
            </a:r>
          </a:p>
          <a:p>
            <a:pPr marL="742950" lvl="1" indent="-285750">
              <a:buFont typeface="Arial" panose="020B0604020202020204" pitchFamily="34" charset="0"/>
              <a:buChar char="•"/>
            </a:pPr>
            <a:r>
              <a:rPr lang="en-US" dirty="0"/>
              <a:t>Zero Purchases</a:t>
            </a:r>
          </a:p>
          <a:p>
            <a:pPr marL="1200150" lvl="2" indent="-285750">
              <a:buFont typeface="Arial" panose="020B0604020202020204" pitchFamily="34" charset="0"/>
              <a:buChar char="•"/>
            </a:pPr>
            <a:r>
              <a:rPr lang="en-US" dirty="0"/>
              <a:t>CPA can’t be calculated</a:t>
            </a:r>
          </a:p>
          <a:p>
            <a:r>
              <a:rPr lang="en-US" dirty="0"/>
              <a:t>The following channels ranked in the bottom 5 for all three of your metrics:</a:t>
            </a:r>
          </a:p>
          <a:p>
            <a:pPr marL="285750" indent="-285750">
              <a:buFont typeface="Arial" panose="020B0604020202020204" pitchFamily="34" charset="0"/>
              <a:buChar char="•"/>
            </a:pPr>
            <a:r>
              <a:rPr lang="en-US" dirty="0"/>
              <a:t>The Weather Channel (-3/3 metrics)</a:t>
            </a:r>
          </a:p>
          <a:p>
            <a:pPr marL="742950" lvl="1" indent="-285750">
              <a:buFont typeface="Arial" panose="020B0604020202020204" pitchFamily="34" charset="0"/>
              <a:buChar char="•"/>
            </a:pPr>
            <a:r>
              <a:rPr lang="en-US" dirty="0"/>
              <a:t>Zero Purchases</a:t>
            </a:r>
          </a:p>
          <a:p>
            <a:pPr marL="1200150" lvl="2" indent="-285750">
              <a:buFont typeface="Arial" panose="020B0604020202020204" pitchFamily="34" charset="0"/>
              <a:buChar char="•"/>
            </a:pPr>
            <a:r>
              <a:rPr lang="en-US" dirty="0"/>
              <a:t>CPA can’t be calculated</a:t>
            </a:r>
          </a:p>
          <a:p>
            <a:pPr marL="742950" lvl="1" indent="-285750">
              <a:buFont typeface="Arial" panose="020B0604020202020204" pitchFamily="34" charset="0"/>
              <a:buChar char="•"/>
            </a:pPr>
            <a:r>
              <a:rPr lang="en-US" dirty="0"/>
              <a:t>Third Costliest in generating lift</a:t>
            </a:r>
          </a:p>
        </p:txBody>
      </p:sp>
    </p:spTree>
    <p:extLst>
      <p:ext uri="{BB962C8B-B14F-4D97-AF65-F5344CB8AC3E}">
        <p14:creationId xmlns:p14="http://schemas.microsoft.com/office/powerpoint/2010/main" val="181633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DB90-FE94-954B-A305-6ACE37FD05E6}"/>
              </a:ext>
            </a:extLst>
          </p:cNvPr>
          <p:cNvSpPr>
            <a:spLocks noGrp="1"/>
          </p:cNvSpPr>
          <p:nvPr>
            <p:ph type="title"/>
          </p:nvPr>
        </p:nvSpPr>
        <p:spPr>
          <a:xfrm>
            <a:off x="838200" y="2766218"/>
            <a:ext cx="10515600" cy="1325563"/>
          </a:xfrm>
        </p:spPr>
        <p:txBody>
          <a:bodyPr/>
          <a:lstStyle/>
          <a:p>
            <a:pPr algn="ctr"/>
            <a:r>
              <a:rPr lang="en-US" dirty="0"/>
              <a:t>What else can we learn?</a:t>
            </a:r>
          </a:p>
        </p:txBody>
      </p:sp>
    </p:spTree>
    <p:extLst>
      <p:ext uri="{BB962C8B-B14F-4D97-AF65-F5344CB8AC3E}">
        <p14:creationId xmlns:p14="http://schemas.microsoft.com/office/powerpoint/2010/main" val="397857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CC4F-FCD6-F045-9BDD-2A770061C8A7}"/>
              </a:ext>
            </a:extLst>
          </p:cNvPr>
          <p:cNvSpPr>
            <a:spLocks noGrp="1"/>
          </p:cNvSpPr>
          <p:nvPr>
            <p:ph type="title"/>
          </p:nvPr>
        </p:nvSpPr>
        <p:spPr>
          <a:xfrm>
            <a:off x="759956" y="365125"/>
            <a:ext cx="7634744" cy="987424"/>
          </a:xfrm>
        </p:spPr>
        <p:txBody>
          <a:bodyPr>
            <a:normAutofit/>
          </a:bodyPr>
          <a:lstStyle/>
          <a:p>
            <a:r>
              <a:rPr lang="en-US" sz="3400" u="sng" dirty="0"/>
              <a:t>Purchases vs. Spend</a:t>
            </a:r>
          </a:p>
        </p:txBody>
      </p:sp>
      <p:sp>
        <p:nvSpPr>
          <p:cNvPr id="3" name="Content Placeholder 2">
            <a:extLst>
              <a:ext uri="{FF2B5EF4-FFF2-40B4-BE49-F238E27FC236}">
                <a16:creationId xmlns:a16="http://schemas.microsoft.com/office/drawing/2014/main" id="{DC16AF3A-91E5-2B47-AA4E-665B90B178E9}"/>
              </a:ext>
            </a:extLst>
          </p:cNvPr>
          <p:cNvSpPr>
            <a:spLocks noGrp="1"/>
          </p:cNvSpPr>
          <p:nvPr>
            <p:ph idx="1"/>
          </p:nvPr>
        </p:nvSpPr>
        <p:spPr>
          <a:xfrm>
            <a:off x="8394700" y="823092"/>
            <a:ext cx="3429438" cy="4682357"/>
          </a:xfrm>
        </p:spPr>
        <p:txBody>
          <a:bodyPr>
            <a:noAutofit/>
          </a:bodyPr>
          <a:lstStyle/>
          <a:p>
            <a:pPr marL="0" indent="0">
              <a:buNone/>
            </a:pPr>
            <a:r>
              <a:rPr lang="en-US" sz="1900" dirty="0">
                <a:solidFill>
                  <a:srgbClr val="FF0000"/>
                </a:solidFill>
              </a:rPr>
              <a:t>Below Average Purchases, Above Average Spend:</a:t>
            </a:r>
          </a:p>
          <a:p>
            <a:r>
              <a:rPr lang="en-US" sz="1400" dirty="0" err="1">
                <a:solidFill>
                  <a:srgbClr val="FF0000"/>
                </a:solidFill>
              </a:rPr>
              <a:t>ZeeTV</a:t>
            </a:r>
            <a:endParaRPr lang="en-US" sz="1400" dirty="0">
              <a:solidFill>
                <a:srgbClr val="FF0000"/>
              </a:solidFill>
            </a:endParaRPr>
          </a:p>
          <a:p>
            <a:r>
              <a:rPr lang="en-US" sz="1400" dirty="0">
                <a:solidFill>
                  <a:srgbClr val="FF0000"/>
                </a:solidFill>
              </a:rPr>
              <a:t>Star Plus</a:t>
            </a:r>
          </a:p>
          <a:p>
            <a:pPr marL="0" indent="0">
              <a:buNone/>
            </a:pPr>
            <a:r>
              <a:rPr lang="en-US" sz="1900" dirty="0">
                <a:solidFill>
                  <a:srgbClr val="FF0000"/>
                </a:solidFill>
              </a:rPr>
              <a:t>You’re spending more and getting less purchases, that’s bad!</a:t>
            </a:r>
          </a:p>
          <a:p>
            <a:pPr marL="0" indent="0">
              <a:buNone/>
            </a:pPr>
            <a:endParaRPr lang="en-US" sz="1900" dirty="0">
              <a:solidFill>
                <a:srgbClr val="FF0000"/>
              </a:solidFill>
            </a:endParaRPr>
          </a:p>
          <a:p>
            <a:pPr marL="0" indent="0">
              <a:buNone/>
            </a:pPr>
            <a:r>
              <a:rPr lang="en-US" sz="1900" dirty="0">
                <a:solidFill>
                  <a:srgbClr val="00B050"/>
                </a:solidFill>
              </a:rPr>
              <a:t>Above Average Purchases, Below Average Spend: Good!</a:t>
            </a:r>
          </a:p>
          <a:p>
            <a:r>
              <a:rPr lang="en-US" sz="1400" dirty="0">
                <a:solidFill>
                  <a:srgbClr val="00B050"/>
                </a:solidFill>
              </a:rPr>
              <a:t>MSNBC</a:t>
            </a:r>
          </a:p>
          <a:p>
            <a:r>
              <a:rPr lang="en-US" sz="1400" dirty="0">
                <a:solidFill>
                  <a:srgbClr val="00B050"/>
                </a:solidFill>
              </a:rPr>
              <a:t>CNBC</a:t>
            </a:r>
          </a:p>
          <a:p>
            <a:pPr marL="0" indent="0">
              <a:buNone/>
            </a:pPr>
            <a:r>
              <a:rPr lang="en-US" sz="1900" dirty="0">
                <a:solidFill>
                  <a:srgbClr val="00B050"/>
                </a:solidFill>
              </a:rPr>
              <a:t>You’re spending less and getting more purchases, that’s good!</a:t>
            </a:r>
            <a:endParaRPr lang="en-US" sz="1900" dirty="0">
              <a:solidFill>
                <a:srgbClr val="FF0000"/>
              </a:solidFill>
            </a:endParaRPr>
          </a:p>
        </p:txBody>
      </p:sp>
      <p:pic>
        <p:nvPicPr>
          <p:cNvPr id="6" name="Picture 5">
            <a:extLst>
              <a:ext uri="{FF2B5EF4-FFF2-40B4-BE49-F238E27FC236}">
                <a16:creationId xmlns:a16="http://schemas.microsoft.com/office/drawing/2014/main" id="{56D74F69-8320-0B4F-BFC4-43765BEB98C4}"/>
              </a:ext>
            </a:extLst>
          </p:cNvPr>
          <p:cNvPicPr>
            <a:picLocks noChangeAspect="1"/>
          </p:cNvPicPr>
          <p:nvPr/>
        </p:nvPicPr>
        <p:blipFill>
          <a:blip r:embed="rId2"/>
          <a:stretch>
            <a:fillRect/>
          </a:stretch>
        </p:blipFill>
        <p:spPr>
          <a:xfrm>
            <a:off x="0" y="1352549"/>
            <a:ext cx="8394700" cy="4152900"/>
          </a:xfrm>
          <a:prstGeom prst="rect">
            <a:avLst/>
          </a:prstGeom>
        </p:spPr>
      </p:pic>
      <p:sp>
        <p:nvSpPr>
          <p:cNvPr id="7" name="TextBox 6">
            <a:extLst>
              <a:ext uri="{FF2B5EF4-FFF2-40B4-BE49-F238E27FC236}">
                <a16:creationId xmlns:a16="http://schemas.microsoft.com/office/drawing/2014/main" id="{E663F7EC-50CA-8949-81C9-9FB4F5610FE4}"/>
              </a:ext>
            </a:extLst>
          </p:cNvPr>
          <p:cNvSpPr txBox="1"/>
          <p:nvPr/>
        </p:nvSpPr>
        <p:spPr>
          <a:xfrm>
            <a:off x="0" y="6488668"/>
            <a:ext cx="10265503" cy="369332"/>
          </a:xfrm>
          <a:prstGeom prst="rect">
            <a:avLst/>
          </a:prstGeom>
          <a:noFill/>
        </p:spPr>
        <p:txBody>
          <a:bodyPr wrap="none" rtlCol="0">
            <a:spAutoFit/>
          </a:bodyPr>
          <a:lstStyle/>
          <a:p>
            <a:r>
              <a:rPr lang="en-US" dirty="0"/>
              <a:t>Note: the graph is divided into four quadrants, sectioned off by Average Purchases (x) and Average Spend (y)</a:t>
            </a:r>
          </a:p>
        </p:txBody>
      </p:sp>
    </p:spTree>
    <p:extLst>
      <p:ext uri="{BB962C8B-B14F-4D97-AF65-F5344CB8AC3E}">
        <p14:creationId xmlns:p14="http://schemas.microsoft.com/office/powerpoint/2010/main" val="113736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1604</Words>
  <Application>Microsoft Macintosh PowerPoint</Application>
  <PresentationFormat>Widescreen</PresentationFormat>
  <Paragraphs>229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Company XYZ - TV Campaign Report Establishing a baseline: Overall Metrics</vt:lpstr>
      <vt:lpstr>How much does it cost to acquire a customer through TV?</vt:lpstr>
      <vt:lpstr>PowerPoint Presentation</vt:lpstr>
      <vt:lpstr>Cost efficiency – Cost Per Visitor Per Network (Spend/Lift)</vt:lpstr>
      <vt:lpstr>Cost efficiency – Cost Per Acquisition (CPA) (Spend/Purchases)</vt:lpstr>
      <vt:lpstr>Conversion Rate (Purchases/Lift)%</vt:lpstr>
      <vt:lpstr>What have we learned so far?</vt:lpstr>
      <vt:lpstr>What else can we learn?</vt:lpstr>
      <vt:lpstr>Purchases vs. Spend</vt:lpstr>
      <vt:lpstr>Lift vs. Spend</vt:lpstr>
      <vt:lpstr>Lift vs. Purchases</vt:lpstr>
      <vt:lpstr>Conversion Rate vs. Spend</vt:lpstr>
      <vt:lpstr>Conversion Rate vs. Cost Per Acquisition (CPA)</vt:lpstr>
      <vt:lpstr>Conversion Rate vs. Cost Per Visitor</vt:lpstr>
      <vt:lpstr>Which networks to spend more money?</vt:lpstr>
      <vt:lpstr>Which networks to stop spending on?</vt:lpstr>
      <vt:lpstr>Some Channels have no spend, but high purchases</vt:lpstr>
      <vt:lpstr>How can the exit survey be improved?</vt:lpstr>
      <vt:lpstr>Purchases by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XYZ - TV Campaign Report</dc:title>
  <dc:creator>jonathan papir</dc:creator>
  <cp:lastModifiedBy>jonathan papir</cp:lastModifiedBy>
  <cp:revision>76</cp:revision>
  <dcterms:created xsi:type="dcterms:W3CDTF">2022-03-20T03:51:47Z</dcterms:created>
  <dcterms:modified xsi:type="dcterms:W3CDTF">2022-03-23T04:50:32Z</dcterms:modified>
</cp:coreProperties>
</file>