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79" r:id="rId4"/>
    <p:sldId id="276" r:id="rId5"/>
    <p:sldId id="273" r:id="rId6"/>
    <p:sldId id="274" r:id="rId7"/>
    <p:sldId id="275" r:id="rId8"/>
    <p:sldId id="272" r:id="rId9"/>
    <p:sldId id="277" r:id="rId10"/>
    <p:sldId id="258" r:id="rId11"/>
    <p:sldId id="262" r:id="rId12"/>
    <p:sldId id="261" r:id="rId13"/>
    <p:sldId id="263" r:id="rId14"/>
    <p:sldId id="264" r:id="rId15"/>
    <p:sldId id="265" r:id="rId16"/>
    <p:sldId id="271" r:id="rId17"/>
    <p:sldId id="278" r:id="rId18"/>
    <p:sldId id="259" r:id="rId19"/>
    <p:sldId id="266" r:id="rId20"/>
    <p:sldId id="26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16"/>
    <p:restoredTop sz="94541"/>
  </p:normalViewPr>
  <p:slideViewPr>
    <p:cSldViewPr snapToGrid="0" snapToObjects="1">
      <p:cViewPr varScale="1">
        <p:scale>
          <a:sx n="124" d="100"/>
          <a:sy n="124" d="100"/>
        </p:scale>
        <p:origin x="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EF57-F65F-3049-813B-5459078E8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D6A8C-691E-9340-8192-CA7153C062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77A47-9D27-EF4E-97D3-C3D4836E3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D996-68CB-CC46-8422-8E5E59C29E9C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2F011-CE84-C949-BE48-BEBF99B67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E9E99-327F-E740-B1D4-7E1157A93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7833-122A-BE46-8B53-5CE4DEC7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13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97D9A-E7F8-D145-8A6F-69D4287BC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7FA206-4C90-E943-A852-EC22BEF21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DBABC-DC32-A749-8A05-7E1315CAB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D996-68CB-CC46-8422-8E5E59C29E9C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46B20-8D4D-E340-9097-E0E78A5BD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4914E-22AD-BF4E-AE73-8F7F6C0A6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7833-122A-BE46-8B53-5CE4DEC7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88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B80860-D20B-7F46-84E4-6BA2CE1937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0DA4F9-B50D-DA4C-A67F-2652EC156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4C28C-6B1A-C04E-8304-CA0B542A8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D996-68CB-CC46-8422-8E5E59C29E9C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7DF28-DD20-AD47-A282-185D0DF9E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88187-7CF4-1F46-9DE4-7D2F9CD32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7833-122A-BE46-8B53-5CE4DEC7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382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FE096-D354-DA4D-8E64-6099FDE96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1BAD4-C7DA-C44E-B5A0-997F11F3F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736EE-138D-8041-A544-F93A1C616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D996-68CB-CC46-8422-8E5E59C29E9C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F5633-02D7-D64B-B3B8-44F9E61E1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FA63B-35C9-9E4A-A051-251D7BB09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7833-122A-BE46-8B53-5CE4DEC7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3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9FC99-E282-0243-9D9A-119B9F18E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18180-57DE-FF44-B051-D1B3B1DAD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2ED14-9E8B-8C4D-AEF9-D5E2B6E9E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D996-68CB-CC46-8422-8E5E59C29E9C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8CDAD-110D-AF4D-96A5-25BAB925B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FE160-5B0A-504B-B33E-9EC006CBC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7833-122A-BE46-8B53-5CE4DEC7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11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280B1-093F-0548-A172-15FB53CC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5B2A2-1B30-AE43-8D42-1B10A37B8A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AB83AE-8A04-B14A-91B5-A2200BB9C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1A46B8-02F9-564F-923C-CB664A39B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D996-68CB-CC46-8422-8E5E59C29E9C}" type="datetimeFigureOut">
              <a:rPr lang="en-US" smtClean="0"/>
              <a:t>3/23/22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DC375-A864-DF47-93DE-83C7303B1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FC0A0-8A93-6249-918F-CD3E9CEEA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7833-122A-BE46-8B53-5CE4DEC7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17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B450F-0765-F24D-8147-82D32B986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DEDAA-F6D4-B745-A44D-D4ED640F5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41B5D9-1F8E-2549-91B4-5B31D3D27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7C500B-0928-7042-B5C7-6338189C98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3A6CD8-6992-9A47-BD2D-CA3CFE665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871BC3-3834-8B43-9DD7-AEF915879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D996-68CB-CC46-8422-8E5E59C29E9C}" type="datetimeFigureOut">
              <a:rPr lang="en-US" smtClean="0"/>
              <a:t>3/23/22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9BF3C5-BBD4-484B-9FF3-51D609A62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5CC91F-6B74-5041-A8A2-E72BF179A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7833-122A-BE46-8B53-5CE4DEC7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77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FB939-7B96-9742-99AF-CD17B335A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210B1E-10CA-3849-BDCA-E58512492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D996-68CB-CC46-8422-8E5E59C29E9C}" type="datetimeFigureOut">
              <a:rPr lang="en-US" smtClean="0"/>
              <a:t>3/23/22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E6B0E4-DC42-F649-80F0-FEAD01AD9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588EE-E0E1-C54A-BD2F-6840FDC3C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7833-122A-BE46-8B53-5CE4DEC7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647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A0F15A-BCD7-404A-B661-C65CE5FBC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D996-68CB-CC46-8422-8E5E59C29E9C}" type="datetimeFigureOut">
              <a:rPr lang="en-US" smtClean="0"/>
              <a:t>3/23/22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4270A5-901B-6945-A3E5-DFDE98EA0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49E64-CDD0-D244-BA20-A16CA2E7E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7833-122A-BE46-8B53-5CE4DEC7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7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7A4FF-EE60-1244-8AD2-2E5D6B56F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6547F-188C-3242-B748-EC24A8B09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9BDF74-C6EB-1A45-B505-8B2AEA376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02B1C-4455-4245-95A5-CDA600A9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D996-68CB-CC46-8422-8E5E59C29E9C}" type="datetimeFigureOut">
              <a:rPr lang="en-US" smtClean="0"/>
              <a:t>3/23/22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EC4B8-0F6F-F140-A3FF-9BBE4B59C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02930-CDA8-0C4C-B491-3FDFF5942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7833-122A-BE46-8B53-5CE4DEC7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309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C227C-1C46-6E4E-93A6-60D6E6882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22AFC0-33BE-6743-89A2-C05CD21F62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5C1AC9-08EB-944A-AF2D-E9E7B07D0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1D9194-F80F-7D40-AA3D-2B8933291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D996-68CB-CC46-8422-8E5E59C29E9C}" type="datetimeFigureOut">
              <a:rPr lang="en-US" smtClean="0"/>
              <a:t>3/23/22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CD65B-C8B4-1949-AA17-E88BE097D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4C8D8-1846-6247-8ADB-11FF1B25A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7833-122A-BE46-8B53-5CE4DEC7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83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013DB5-5956-5346-BB56-D8AF4D483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FE9A5-1865-6C4C-9163-BE98D7DC1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F9AD0-A1DD-A347-A37A-C96897C674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2D996-68CB-CC46-8422-8E5E59C29E9C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95303-5D2E-1645-B736-A345A06E3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3E025-0C3D-2C48-A9DD-4823A4DA75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F7833-122A-BE46-8B53-5CE4DEC7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3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98CB6-5F7D-C34F-BE1F-D8AEFE189C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962" y="3074276"/>
            <a:ext cx="9856076" cy="709448"/>
          </a:xfrm>
        </p:spPr>
        <p:txBody>
          <a:bodyPr>
            <a:normAutofit/>
          </a:bodyPr>
          <a:lstStyle/>
          <a:p>
            <a:r>
              <a:rPr lang="en-US" sz="4500" b="1" u="sng" dirty="0"/>
              <a:t>Company XYZ - TV Campaign Report</a:t>
            </a:r>
          </a:p>
        </p:txBody>
      </p:sp>
    </p:spTree>
    <p:extLst>
      <p:ext uri="{BB962C8B-B14F-4D97-AF65-F5344CB8AC3E}">
        <p14:creationId xmlns:p14="http://schemas.microsoft.com/office/powerpoint/2010/main" val="1061801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BCC4F-FCD6-F045-9BDD-2A770061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956" y="365125"/>
            <a:ext cx="7634744" cy="987424"/>
          </a:xfrm>
        </p:spPr>
        <p:txBody>
          <a:bodyPr>
            <a:normAutofit/>
          </a:bodyPr>
          <a:lstStyle/>
          <a:p>
            <a:r>
              <a:rPr lang="en-US" sz="3400" u="sng" dirty="0"/>
              <a:t>Purchases vs. Spend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6AF3A-91E5-2B47-AA4E-665B90B17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700" y="1620577"/>
            <a:ext cx="3429438" cy="36201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dirty="0">
                <a:solidFill>
                  <a:srgbClr val="FF0000"/>
                </a:solidFill>
              </a:rPr>
              <a:t>Below average purchases, above average spend: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FF0000"/>
                </a:solidFill>
              </a:rPr>
              <a:t>You’re spending more and getting less purchases, that’s bad!</a:t>
            </a:r>
          </a:p>
          <a:p>
            <a:pPr marL="0" indent="0">
              <a:buNone/>
            </a:pPr>
            <a:endParaRPr lang="en-US" sz="19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9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00B050"/>
                </a:solidFill>
              </a:rPr>
              <a:t>Above average purchases, below average spend: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B050"/>
                </a:solidFill>
              </a:rPr>
              <a:t>You’re spending less and getting more purchases, that’s good!</a:t>
            </a:r>
            <a:endParaRPr lang="en-US" sz="19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63F7EC-50CA-8949-81C9-9FB4F5610FE4}"/>
              </a:ext>
            </a:extLst>
          </p:cNvPr>
          <p:cNvSpPr txBox="1"/>
          <p:nvPr/>
        </p:nvSpPr>
        <p:spPr>
          <a:xfrm>
            <a:off x="0" y="6488668"/>
            <a:ext cx="11824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the graph is divided into four quadrants, sectioned off by Average Purchases (x) and Average Spend (y).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4AC08E-410A-BD4D-85CB-D666FA54B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2549"/>
            <a:ext cx="83947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366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035B6-3D83-594C-9C53-BA63DA32D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755" y="502541"/>
            <a:ext cx="4056555" cy="730250"/>
          </a:xfrm>
        </p:spPr>
        <p:txBody>
          <a:bodyPr>
            <a:normAutofit/>
          </a:bodyPr>
          <a:lstStyle/>
          <a:p>
            <a:r>
              <a:rPr lang="en-US" sz="3400" u="sng" dirty="0"/>
              <a:t>Lift vs. Purchases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0AF6D5-33E1-A54B-97B0-A59877B0A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2550"/>
            <a:ext cx="8318500" cy="4152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07679F-A092-FD40-A2A5-5E16866D5F92}"/>
              </a:ext>
            </a:extLst>
          </p:cNvPr>
          <p:cNvSpPr txBox="1"/>
          <p:nvPr/>
        </p:nvSpPr>
        <p:spPr>
          <a:xfrm>
            <a:off x="0" y="6488668"/>
            <a:ext cx="10105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the graph is divided into four quadrants, sectioned off by Average Lift (x) and Average Purchases (y)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AC6F2EE-E8AF-4644-B28C-7A46F8948265}"/>
              </a:ext>
            </a:extLst>
          </p:cNvPr>
          <p:cNvSpPr txBox="1">
            <a:spLocks/>
          </p:cNvSpPr>
          <p:nvPr/>
        </p:nvSpPr>
        <p:spPr>
          <a:xfrm>
            <a:off x="8318500" y="1562421"/>
            <a:ext cx="3429438" cy="37331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dirty="0">
                <a:solidFill>
                  <a:srgbClr val="00B050"/>
                </a:solidFill>
              </a:rPr>
              <a:t>Below average lift, yet above average purchases: 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B050"/>
                </a:solidFill>
              </a:rPr>
              <a:t>You’re getting less lift, but more purchases despite it, that’s good!</a:t>
            </a:r>
          </a:p>
          <a:p>
            <a:pPr marL="0" indent="0">
              <a:buNone/>
            </a:pPr>
            <a:endParaRPr lang="en-US" sz="19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9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FF0000"/>
                </a:solidFill>
              </a:rPr>
              <a:t>Above average lift, below average purchases: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FF0000"/>
                </a:solidFill>
              </a:rPr>
              <a:t>Despite increased traffic, these customers don’t seem to want your product, that’s bad!</a:t>
            </a:r>
          </a:p>
        </p:txBody>
      </p:sp>
    </p:spTree>
    <p:extLst>
      <p:ext uri="{BB962C8B-B14F-4D97-AF65-F5344CB8AC3E}">
        <p14:creationId xmlns:p14="http://schemas.microsoft.com/office/powerpoint/2010/main" val="2172144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47F35-7B4E-F44F-8191-10ED87987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95" y="365125"/>
            <a:ext cx="3434255" cy="987425"/>
          </a:xfrm>
        </p:spPr>
        <p:txBody>
          <a:bodyPr>
            <a:normAutofit/>
          </a:bodyPr>
          <a:lstStyle/>
          <a:p>
            <a:r>
              <a:rPr lang="en-US" sz="3400" u="sng" dirty="0"/>
              <a:t>Lift vs. Spend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F78831-0B9E-884A-8048-B2838C936155}"/>
              </a:ext>
            </a:extLst>
          </p:cNvPr>
          <p:cNvSpPr txBox="1"/>
          <p:nvPr/>
        </p:nvSpPr>
        <p:spPr>
          <a:xfrm>
            <a:off x="0" y="6223818"/>
            <a:ext cx="10849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the graph is divided into four quadrants, sectioned off by Average Lift (x) and Average Spend (y). The size of each colored point corresponds to number of purchases made there.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E1B6FAF-DC51-234F-935C-E1704FB44E20}"/>
              </a:ext>
            </a:extLst>
          </p:cNvPr>
          <p:cNvSpPr txBox="1">
            <a:spLocks/>
          </p:cNvSpPr>
          <p:nvPr/>
        </p:nvSpPr>
        <p:spPr>
          <a:xfrm>
            <a:off x="8394700" y="1484914"/>
            <a:ext cx="3429438" cy="38881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dirty="0">
                <a:solidFill>
                  <a:srgbClr val="FF0000"/>
                </a:solidFill>
              </a:rPr>
              <a:t>Below average lift, above average spend: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FF0000"/>
                </a:solidFill>
              </a:rPr>
              <a:t>You’re getting less lift for your buck, that’s bad!</a:t>
            </a:r>
          </a:p>
          <a:p>
            <a:pPr marL="0" indent="0">
              <a:buNone/>
            </a:pPr>
            <a:endParaRPr lang="en-US" sz="19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9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9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00B050"/>
                </a:solidFill>
              </a:rPr>
              <a:t>Above average lift, below average spend: 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B050"/>
                </a:solidFill>
              </a:rPr>
              <a:t>You’re getting more lift for your buck, that’s good!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DD33F5-951E-2240-ACCE-CF2794F6B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2550"/>
            <a:ext cx="83947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88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1D4FE-F9A8-6F42-8C0D-FD45565FD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021" y="365125"/>
            <a:ext cx="6311462" cy="987425"/>
          </a:xfrm>
        </p:spPr>
        <p:txBody>
          <a:bodyPr>
            <a:normAutofit/>
          </a:bodyPr>
          <a:lstStyle/>
          <a:p>
            <a:r>
              <a:rPr lang="en-US" sz="3400" u="sng" dirty="0"/>
              <a:t>Conversion Rate vs. Spend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7EFEE9-A1BD-B84E-82E9-73936C9D61F9}"/>
              </a:ext>
            </a:extLst>
          </p:cNvPr>
          <p:cNvSpPr txBox="1"/>
          <p:nvPr/>
        </p:nvSpPr>
        <p:spPr>
          <a:xfrm>
            <a:off x="0" y="6221549"/>
            <a:ext cx="10970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the graph is divided into four quadrants, sectioned off by Average Conversion Rate (x) and Average Spend (y).</a:t>
            </a:r>
          </a:p>
          <a:p>
            <a:r>
              <a:rPr lang="en-US" dirty="0"/>
              <a:t> The size of each colored point corresponds to number of purchases made there.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4F755-2609-184A-84B1-62FC940A145E}"/>
              </a:ext>
            </a:extLst>
          </p:cNvPr>
          <p:cNvSpPr txBox="1">
            <a:spLocks/>
          </p:cNvSpPr>
          <p:nvPr/>
        </p:nvSpPr>
        <p:spPr>
          <a:xfrm>
            <a:off x="8394700" y="1651570"/>
            <a:ext cx="3429438" cy="35548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dirty="0">
                <a:solidFill>
                  <a:srgbClr val="FF0000"/>
                </a:solidFill>
              </a:rPr>
              <a:t>Low conversion rate, high spend: 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FF0000"/>
                </a:solidFill>
              </a:rPr>
              <a:t>These channels have a low likelihood of a sale and are more expensive to advertise on, that’s bad!</a:t>
            </a:r>
          </a:p>
          <a:p>
            <a:pPr marL="0" indent="0">
              <a:buNone/>
            </a:pPr>
            <a:endParaRPr lang="en-US" sz="19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00B050"/>
                </a:solidFill>
              </a:rPr>
              <a:t>High conversion rate, low spend: 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B050"/>
                </a:solidFill>
              </a:rPr>
              <a:t>These channels have a higher likelihood of a sale and are cheaper to advertise on, that’s good!</a:t>
            </a:r>
          </a:p>
          <a:p>
            <a:endParaRPr lang="en-US" sz="19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6FD139-7692-1A4A-AE14-65645D3AF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2550"/>
            <a:ext cx="83947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424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9B71D-71FA-E749-ABC2-338EFE55D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346" y="369331"/>
            <a:ext cx="8315870" cy="846654"/>
          </a:xfrm>
        </p:spPr>
        <p:txBody>
          <a:bodyPr>
            <a:noAutofit/>
          </a:bodyPr>
          <a:lstStyle/>
          <a:p>
            <a:r>
              <a:rPr lang="en-US" sz="3400" u="sng" dirty="0"/>
              <a:t>Conversion Rate vs. Cost Per Acquisition (CPA)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98CBE9-94FC-4E4A-98B5-3EA97F234890}"/>
              </a:ext>
            </a:extLst>
          </p:cNvPr>
          <p:cNvSpPr txBox="1"/>
          <p:nvPr/>
        </p:nvSpPr>
        <p:spPr>
          <a:xfrm>
            <a:off x="0" y="6211669"/>
            <a:ext cx="10795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the graph is divided into four quadrants, sectioned off by Average Conversion Rate (x) and Average CPA (y). </a:t>
            </a:r>
          </a:p>
          <a:p>
            <a:r>
              <a:rPr lang="en-US" dirty="0"/>
              <a:t>The size of each colored point corresponds to number of purchases made there.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6E024FB-D06E-9043-8B38-FAEF443647A8}"/>
              </a:ext>
            </a:extLst>
          </p:cNvPr>
          <p:cNvSpPr txBox="1">
            <a:spLocks/>
          </p:cNvSpPr>
          <p:nvPr/>
        </p:nvSpPr>
        <p:spPr>
          <a:xfrm>
            <a:off x="8861524" y="1497540"/>
            <a:ext cx="3250968" cy="38629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dirty="0">
                <a:solidFill>
                  <a:srgbClr val="FF0000"/>
                </a:solidFill>
              </a:rPr>
              <a:t>Low conversion rate, high cost per acquisition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FF0000"/>
                </a:solidFill>
              </a:rPr>
              <a:t>These channels have a low likelihood of a sale and it’s costly to acquire a customer, that’s bad!</a:t>
            </a:r>
          </a:p>
          <a:p>
            <a:pPr marL="0" indent="0">
              <a:buNone/>
            </a:pPr>
            <a:endParaRPr lang="en-US" sz="19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00B050"/>
                </a:solidFill>
              </a:rPr>
              <a:t>High conversion rate, low cost per acquisition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B050"/>
                </a:solidFill>
              </a:rPr>
              <a:t>These channels have a high likelihood of a sale and it’s cheaper to acquire a customer, that’s good!</a:t>
            </a:r>
          </a:p>
          <a:p>
            <a:pPr marL="0" indent="0">
              <a:buNone/>
            </a:pPr>
            <a:endParaRPr lang="en-US" sz="1900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F0A1C9-7B75-414C-8D60-0E5F4A9E1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5045"/>
            <a:ext cx="8861524" cy="400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382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D234B-5F60-F042-8B4B-5A2C00C12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329" y="344099"/>
            <a:ext cx="7632576" cy="894703"/>
          </a:xfrm>
        </p:spPr>
        <p:txBody>
          <a:bodyPr>
            <a:normAutofit/>
          </a:bodyPr>
          <a:lstStyle/>
          <a:p>
            <a:r>
              <a:rPr lang="en-US" sz="3400" u="sng" dirty="0"/>
              <a:t>Conversion Rate vs. Cost Per Visitor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0665B8-3BAF-174B-950B-35F0347D5573}"/>
              </a:ext>
            </a:extLst>
          </p:cNvPr>
          <p:cNvSpPr txBox="1"/>
          <p:nvPr/>
        </p:nvSpPr>
        <p:spPr>
          <a:xfrm>
            <a:off x="0" y="6232303"/>
            <a:ext cx="11812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the graph is divided into four quadrants, sectioned off by Average Conversion Rate (x) and Average Cost Per Visitor (y).</a:t>
            </a:r>
          </a:p>
          <a:p>
            <a:r>
              <a:rPr lang="en-US" dirty="0"/>
              <a:t> The size of each colored point corresponds to number of purchases made there.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B074926-4B0D-A044-B2DC-9166FCC28E7D}"/>
              </a:ext>
            </a:extLst>
          </p:cNvPr>
          <p:cNvSpPr txBox="1">
            <a:spLocks/>
          </p:cNvSpPr>
          <p:nvPr/>
        </p:nvSpPr>
        <p:spPr>
          <a:xfrm>
            <a:off x="8861240" y="1217576"/>
            <a:ext cx="3308720" cy="44228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dirty="0">
                <a:solidFill>
                  <a:srgbClr val="FF0000"/>
                </a:solidFill>
              </a:rPr>
              <a:t>Low conversion rate, high cost per visitor: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FF0000"/>
                </a:solidFill>
              </a:rPr>
              <a:t>These channels have a lower likelihood of acquiring a customer and a higher cost to get them to your website, that’s bad!</a:t>
            </a:r>
          </a:p>
          <a:p>
            <a:pPr marL="0" indent="0">
              <a:buNone/>
            </a:pPr>
            <a:endParaRPr lang="en-US" sz="19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00B050"/>
                </a:solidFill>
              </a:rPr>
              <a:t>High conversion rate, low cost per visitor: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B050"/>
                </a:solidFill>
              </a:rPr>
              <a:t>These channels have a higher likelihood of acquiring a customer and a lower cost to get them to your website, that’s good!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B50822-B5A9-9242-94F5-43A7C2481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0" y="1352550"/>
            <a:ext cx="88392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744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BFAF5-CD60-8946-B298-2AF2941FB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400" u="sng" dirty="0"/>
              <a:t>Some Channels have no spend, but high purchases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3BB4F2-5CE2-E44B-A2D1-598A21752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7975"/>
            <a:ext cx="7632700" cy="4914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6F0F984-1787-1B4B-B950-A83B69091E23}"/>
              </a:ext>
            </a:extLst>
          </p:cNvPr>
          <p:cNvSpPr txBox="1"/>
          <p:nvPr/>
        </p:nvSpPr>
        <p:spPr>
          <a:xfrm>
            <a:off x="8873067" y="1414562"/>
            <a:ext cx="248073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Despite having no spending on advertising, Fox News was </a:t>
            </a:r>
            <a:r>
              <a:rPr lang="en-US" i="1" dirty="0"/>
              <a:t>way ahead </a:t>
            </a:r>
            <a:r>
              <a:rPr lang="en-US" dirty="0"/>
              <a:t>in terms of mean number of purchases, when considering only channels where money was spent on ads (19 channels).</a:t>
            </a:r>
          </a:p>
          <a:p>
            <a:endParaRPr lang="en-US" dirty="0"/>
          </a:p>
          <a:p>
            <a:r>
              <a:rPr lang="en-US" dirty="0"/>
              <a:t>Other channels, like </a:t>
            </a:r>
            <a:r>
              <a:rPr lang="en-US" dirty="0" err="1"/>
              <a:t>Aapka</a:t>
            </a:r>
            <a:r>
              <a:rPr lang="en-US" dirty="0"/>
              <a:t> Colors and HGTV, performed better than average, if we look average over any channel from the exit survey (30 channels).</a:t>
            </a:r>
          </a:p>
        </p:txBody>
      </p:sp>
    </p:spTree>
    <p:extLst>
      <p:ext uri="{BB962C8B-B14F-4D97-AF65-F5344CB8AC3E}">
        <p14:creationId xmlns:p14="http://schemas.microsoft.com/office/powerpoint/2010/main" val="162346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CC3A1-42B3-D74D-9183-27D9A7B92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What new information have we gained?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B41E9-94B7-8448-AB83-83AAE1A76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3400" u="sng" dirty="0"/>
              <a:t>The good</a:t>
            </a:r>
            <a:endParaRPr lang="en-US" sz="3400" dirty="0"/>
          </a:p>
          <a:p>
            <a:r>
              <a:rPr lang="en-US" dirty="0"/>
              <a:t>CNBC (+5)</a:t>
            </a:r>
          </a:p>
          <a:p>
            <a:pPr lvl="1"/>
            <a:r>
              <a:rPr lang="en-US" dirty="0"/>
              <a:t>Performed well in 5/6 of the previous graphs </a:t>
            </a:r>
          </a:p>
          <a:p>
            <a:r>
              <a:rPr lang="en-US" dirty="0"/>
              <a:t>MSNBC (+4)</a:t>
            </a:r>
          </a:p>
          <a:p>
            <a:pPr lvl="1"/>
            <a:r>
              <a:rPr lang="en-US" dirty="0"/>
              <a:t>Performed well in 4/6 of the previous graphs </a:t>
            </a:r>
          </a:p>
          <a:p>
            <a:r>
              <a:rPr lang="en-US" dirty="0"/>
              <a:t>The History Channel (+3)</a:t>
            </a:r>
          </a:p>
          <a:p>
            <a:pPr lvl="1"/>
            <a:r>
              <a:rPr lang="en-US" dirty="0"/>
              <a:t>Performed well in 3/6 of the previous graphs </a:t>
            </a:r>
          </a:p>
          <a:p>
            <a:r>
              <a:rPr lang="en-US" dirty="0"/>
              <a:t>CNN (+2)</a:t>
            </a:r>
          </a:p>
          <a:p>
            <a:pPr lvl="1"/>
            <a:r>
              <a:rPr lang="en-US" dirty="0"/>
              <a:t>Performed well in 2/6 of the previous graphs</a:t>
            </a:r>
          </a:p>
          <a:p>
            <a:r>
              <a:rPr lang="en-US" dirty="0"/>
              <a:t>Turner Network TV (+2)</a:t>
            </a:r>
          </a:p>
          <a:p>
            <a:pPr lvl="1"/>
            <a:r>
              <a:rPr lang="en-US" dirty="0"/>
              <a:t>Performed well in 2/6 of the previous graphs</a:t>
            </a:r>
          </a:p>
          <a:p>
            <a:r>
              <a:rPr lang="en-US" dirty="0"/>
              <a:t>NFL Network (+2)</a:t>
            </a:r>
          </a:p>
          <a:p>
            <a:pPr lvl="1"/>
            <a:r>
              <a:rPr lang="en-US" dirty="0"/>
              <a:t>Performed well in 2/6 of the previous graphs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D06D7A4-019B-624F-8350-AAA64938CA3D}"/>
              </a:ext>
            </a:extLst>
          </p:cNvPr>
          <p:cNvSpPr txBox="1">
            <a:spLocks/>
          </p:cNvSpPr>
          <p:nvPr/>
        </p:nvSpPr>
        <p:spPr>
          <a:xfrm>
            <a:off x="6781800" y="1825625"/>
            <a:ext cx="4572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600" u="sng" dirty="0"/>
              <a:t>The bad</a:t>
            </a:r>
            <a:endParaRPr lang="en-US" sz="2600" dirty="0"/>
          </a:p>
          <a:p>
            <a:r>
              <a:rPr lang="en-US" dirty="0" err="1"/>
              <a:t>ZeeTV</a:t>
            </a:r>
            <a:r>
              <a:rPr lang="en-US" dirty="0"/>
              <a:t> (-4)</a:t>
            </a:r>
          </a:p>
          <a:p>
            <a:pPr lvl="1"/>
            <a:r>
              <a:rPr lang="en-US" dirty="0"/>
              <a:t>Performed poorly in 4/6 of the previous graphs</a:t>
            </a:r>
          </a:p>
          <a:p>
            <a:r>
              <a:rPr lang="en-US" dirty="0"/>
              <a:t>Star Plus (-4)</a:t>
            </a:r>
          </a:p>
          <a:p>
            <a:pPr lvl="1"/>
            <a:r>
              <a:rPr lang="en-US" dirty="0"/>
              <a:t>Performed poorly in 4/6 of the previous graphs</a:t>
            </a:r>
          </a:p>
          <a:p>
            <a:r>
              <a:rPr lang="en-US" dirty="0"/>
              <a:t>Bloomberg (-2)</a:t>
            </a:r>
          </a:p>
          <a:p>
            <a:pPr lvl="1"/>
            <a:r>
              <a:rPr lang="en-US" dirty="0"/>
              <a:t>Performed poorly in 2/6 of the previous graphs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37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C8249-31CE-AA49-9438-02A637657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7808"/>
          </a:xfrm>
        </p:spPr>
        <p:txBody>
          <a:bodyPr>
            <a:normAutofit/>
          </a:bodyPr>
          <a:lstStyle/>
          <a:p>
            <a:pPr algn="ctr"/>
            <a:r>
              <a:rPr lang="en-US" sz="3400" u="sng" dirty="0"/>
              <a:t>Recommendation: Which networks to spend more money?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C557B-C411-B84E-A91A-3CD9E3005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4814"/>
            <a:ext cx="5257800" cy="4842149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MSNBC</a:t>
            </a:r>
          </a:p>
          <a:p>
            <a:pPr lvl="1"/>
            <a:r>
              <a:rPr lang="en-US" dirty="0"/>
              <a:t>Third highest purchases</a:t>
            </a:r>
          </a:p>
          <a:p>
            <a:pPr lvl="1"/>
            <a:r>
              <a:rPr lang="en-US" dirty="0"/>
              <a:t>Fourth highest lift</a:t>
            </a:r>
          </a:p>
          <a:p>
            <a:pPr lvl="1"/>
            <a:r>
              <a:rPr lang="en-US" dirty="0"/>
              <a:t>In top 5 of 2/3 of your metrics</a:t>
            </a:r>
          </a:p>
          <a:p>
            <a:pPr lvl="1"/>
            <a:r>
              <a:rPr lang="en-US" dirty="0"/>
              <a:t>Performed well in 4/6 of the scatter plots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CNN</a:t>
            </a:r>
          </a:p>
          <a:p>
            <a:pPr lvl="1"/>
            <a:r>
              <a:rPr lang="en-US" dirty="0"/>
              <a:t>Second highest purchases</a:t>
            </a:r>
          </a:p>
          <a:p>
            <a:pPr lvl="1"/>
            <a:r>
              <a:rPr lang="en-US" dirty="0"/>
              <a:t>In top 5 of 2/3 of your metrics</a:t>
            </a:r>
          </a:p>
          <a:p>
            <a:pPr lvl="1"/>
            <a:r>
              <a:rPr lang="en-US" dirty="0"/>
              <a:t>Performed well in 2/6 of the scatter plots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CNBC</a:t>
            </a:r>
          </a:p>
          <a:p>
            <a:pPr lvl="1"/>
            <a:r>
              <a:rPr lang="en-US" dirty="0"/>
              <a:t>Fourth highest purchases</a:t>
            </a:r>
          </a:p>
          <a:p>
            <a:pPr lvl="1"/>
            <a:r>
              <a:rPr lang="en-US" dirty="0"/>
              <a:t>In top 5 of 2/3 of your metrics</a:t>
            </a:r>
          </a:p>
          <a:p>
            <a:pPr lvl="1"/>
            <a:r>
              <a:rPr lang="en-US" dirty="0"/>
              <a:t>Performed well in 5/6 of the scatter plots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7A3A37-ADA6-9D4B-83C9-2EA0D4BF534C}"/>
              </a:ext>
            </a:extLst>
          </p:cNvPr>
          <p:cNvSpPr txBox="1"/>
          <p:nvPr/>
        </p:nvSpPr>
        <p:spPr>
          <a:xfrm>
            <a:off x="6096000" y="1582340"/>
            <a:ext cx="52578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Honorable Mentions</a:t>
            </a:r>
          </a:p>
          <a:p>
            <a:r>
              <a:rPr lang="en-US" dirty="0"/>
              <a:t>Weren’t in top 5 of any of your metrics, but performed well in at least 2 of the scatter plots: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History Channel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Turner Network TV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Was in bottom 5 in terms of spending, perhaps more exposure would lead to even stronger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NFL Network</a:t>
            </a:r>
          </a:p>
          <a:p>
            <a:endParaRPr lang="en-US" dirty="0"/>
          </a:p>
          <a:p>
            <a:r>
              <a:rPr lang="en-US" dirty="0"/>
              <a:t>No money spent on advertising, yet customers attributed their purchase to these channels, which accounted for a sizeable chunk of all 236 purchases: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Fox News (5.9%)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Aapka</a:t>
            </a:r>
            <a:r>
              <a:rPr lang="en-US" dirty="0"/>
              <a:t> Colors (2.5%)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HGTV (2.5%)</a:t>
            </a:r>
          </a:p>
        </p:txBody>
      </p:sp>
    </p:spTree>
    <p:extLst>
      <p:ext uri="{BB962C8B-B14F-4D97-AF65-F5344CB8AC3E}">
        <p14:creationId xmlns:p14="http://schemas.microsoft.com/office/powerpoint/2010/main" val="3321289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C8249-31CE-AA49-9438-02A637657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400" u="sng" dirty="0"/>
              <a:t>Recommendation: Which networks to cut spending?</a:t>
            </a:r>
            <a:endParaRPr lang="en-US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C557B-C411-B84E-A91A-3CD9E3005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CNBC World</a:t>
            </a:r>
          </a:p>
          <a:p>
            <a:pPr lvl="1"/>
            <a:r>
              <a:rPr lang="en-US" dirty="0"/>
              <a:t>Zero Purchases</a:t>
            </a:r>
          </a:p>
          <a:p>
            <a:pPr lvl="1"/>
            <a:r>
              <a:rPr lang="en-US" dirty="0"/>
              <a:t>Ranked in bottom 5 for 2/3 of your metrics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Weather Channel</a:t>
            </a:r>
          </a:p>
          <a:p>
            <a:pPr lvl="1"/>
            <a:r>
              <a:rPr lang="en-US" dirty="0"/>
              <a:t>Zero Purchases</a:t>
            </a:r>
          </a:p>
          <a:p>
            <a:pPr lvl="1"/>
            <a:r>
              <a:rPr lang="en-US" dirty="0"/>
              <a:t>Third costliest in generating lift</a:t>
            </a:r>
          </a:p>
          <a:p>
            <a:pPr lvl="1"/>
            <a:r>
              <a:rPr lang="en-US" dirty="0"/>
              <a:t>Ranked in bottom 5 for 3/3 of your metrics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ZeeTV</a:t>
            </a:r>
            <a:endParaRPr lang="en-US" dirty="0"/>
          </a:p>
          <a:p>
            <a:pPr lvl="1"/>
            <a:r>
              <a:rPr lang="en-US" dirty="0"/>
              <a:t>Performed poorly in 4/6 of the scatter plots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Star Plus</a:t>
            </a:r>
          </a:p>
          <a:p>
            <a:pPr lvl="1"/>
            <a:r>
              <a:rPr lang="en-US" dirty="0"/>
              <a:t>Performed poorly in 4/6 of the scatter plots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Comedy Central</a:t>
            </a:r>
          </a:p>
          <a:p>
            <a:pPr lvl="1"/>
            <a:r>
              <a:rPr lang="en-US" dirty="0"/>
              <a:t>Costliest for generating lift</a:t>
            </a:r>
          </a:p>
          <a:p>
            <a:pPr lvl="1"/>
            <a:r>
              <a:rPr lang="en-US" dirty="0"/>
              <a:t>Second costliest in generating purchases</a:t>
            </a:r>
          </a:p>
          <a:p>
            <a:pPr lvl="1"/>
            <a:r>
              <a:rPr lang="en-US" dirty="0"/>
              <a:t>Ranked in bottom 5 for 2/3 of your metrics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215305-59C3-A24D-8CC1-9BBC8002D9C1}"/>
              </a:ext>
            </a:extLst>
          </p:cNvPr>
          <p:cNvSpPr txBox="1"/>
          <p:nvPr/>
        </p:nvSpPr>
        <p:spPr>
          <a:xfrm>
            <a:off x="6340953" y="1825625"/>
            <a:ext cx="501284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Honorable mentions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Bloomberg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Performed poorly in 2/6 of the scatter plots</a:t>
            </a:r>
          </a:p>
        </p:txBody>
      </p:sp>
    </p:spTree>
    <p:extLst>
      <p:ext uri="{BB962C8B-B14F-4D97-AF65-F5344CB8AC3E}">
        <p14:creationId xmlns:p14="http://schemas.microsoft.com/office/powerpoint/2010/main" val="1730546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F79D5-E7B5-1948-A619-5FF753273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purchases: 236, attributed to 28 distinct channels.</a:t>
            </a:r>
          </a:p>
          <a:p>
            <a:pPr lvl="1"/>
            <a:r>
              <a:rPr lang="en-US" dirty="0"/>
              <a:t>Of these purchases, 61 of them came from channels where there was no spend, spread across 13 distinct channels. </a:t>
            </a:r>
          </a:p>
          <a:p>
            <a:pPr lvl="2"/>
            <a:r>
              <a:rPr lang="en-US" dirty="0"/>
              <a:t>Three of these purchases coming from (blank) and 13 purchases from other.</a:t>
            </a:r>
          </a:p>
          <a:p>
            <a:pPr lvl="3"/>
            <a:r>
              <a:rPr lang="en-US" dirty="0"/>
              <a:t>More info on this later</a:t>
            </a:r>
          </a:p>
          <a:p>
            <a:r>
              <a:rPr lang="en-US" dirty="0"/>
              <a:t>Total Spend: $221,436.84</a:t>
            </a:r>
          </a:p>
          <a:p>
            <a:pPr lvl="1"/>
            <a:r>
              <a:rPr lang="en-US" dirty="0"/>
              <a:t>On average, it cost $1265.35 per acquisition.</a:t>
            </a:r>
          </a:p>
          <a:p>
            <a:pPr lvl="1"/>
            <a:r>
              <a:rPr lang="en-US" dirty="0"/>
              <a:t>On average, it cost $10.81 to bring one visitor to your website.</a:t>
            </a:r>
          </a:p>
          <a:p>
            <a:r>
              <a:rPr lang="en-US" dirty="0"/>
              <a:t>Total Lift: 20,487 visitors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DA7B78F-5829-5B49-A858-0350F552C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18" y="681037"/>
            <a:ext cx="10515600" cy="666586"/>
          </a:xfrm>
        </p:spPr>
        <p:txBody>
          <a:bodyPr>
            <a:normAutofit fontScale="90000"/>
          </a:bodyPr>
          <a:lstStyle/>
          <a:p>
            <a:pPr algn="ctr"/>
            <a:br>
              <a:rPr lang="en-US" u="sng" dirty="0"/>
            </a:br>
            <a:r>
              <a:rPr lang="en-US" u="sng" dirty="0"/>
              <a:t>Establishing a baseline: Overall Metrics</a:t>
            </a:r>
            <a:br>
              <a:rPr lang="en-US" u="sng" dirty="0"/>
            </a:b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58733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CBD9C-B189-DB4D-804E-F5212D8F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1143" y="324986"/>
            <a:ext cx="8390857" cy="815445"/>
          </a:xfrm>
        </p:spPr>
        <p:txBody>
          <a:bodyPr>
            <a:normAutofit/>
          </a:bodyPr>
          <a:lstStyle/>
          <a:p>
            <a:r>
              <a:rPr lang="en-US" sz="4000" u="sng" dirty="0"/>
              <a:t>How can the exit survey be improved?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723A2AF-352B-984B-96E3-E3AB4F9954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7036"/>
            <a:ext cx="3801143" cy="68039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958011-D1B5-6E40-8BAE-CFC5BF12DA6C}"/>
              </a:ext>
            </a:extLst>
          </p:cNvPr>
          <p:cNvSpPr txBox="1"/>
          <p:nvPr/>
        </p:nvSpPr>
        <p:spPr>
          <a:xfrm>
            <a:off x="4025610" y="1443841"/>
            <a:ext cx="794192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channels that you haven’t spent money 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CBS Sports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ESPN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Fox News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FYI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HGTV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Oprah Winfrey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Other:______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When a customer marks Other, it gives us just as much information as if they had left this question blank.  It’s unnecessary to have two different choices that yield the same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Include a few more questions on demographics, such as age or gender.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633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7512526-3230-4F4E-B373-1A8334166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876" y="3107066"/>
            <a:ext cx="10920248" cy="643868"/>
          </a:xfrm>
        </p:spPr>
        <p:txBody>
          <a:bodyPr>
            <a:normAutofit/>
          </a:bodyPr>
          <a:lstStyle/>
          <a:p>
            <a:r>
              <a:rPr lang="en-US" sz="3600" u="sng" dirty="0"/>
              <a:t>How much does it cost to acquire a customer through TV?</a:t>
            </a:r>
          </a:p>
        </p:txBody>
      </p:sp>
    </p:spTree>
    <p:extLst>
      <p:ext uri="{BB962C8B-B14F-4D97-AF65-F5344CB8AC3E}">
        <p14:creationId xmlns:p14="http://schemas.microsoft.com/office/powerpoint/2010/main" val="4246830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4AA838-71B7-C94B-A88A-23411D0D1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68" y="1340713"/>
            <a:ext cx="2880178" cy="5412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878C84-D23A-BE4B-ADEB-E5570C6A3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311" y="1344517"/>
            <a:ext cx="3116317" cy="55134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13DBD5-83EA-C348-BF0E-43F5FE5B79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2294" y="1342614"/>
            <a:ext cx="3051300" cy="55172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E25322-517F-C746-A082-D270CF7606DD}"/>
              </a:ext>
            </a:extLst>
          </p:cNvPr>
          <p:cNvSpPr txBox="1"/>
          <p:nvPr/>
        </p:nvSpPr>
        <p:spPr>
          <a:xfrm>
            <a:off x="1223958" y="428380"/>
            <a:ext cx="10082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Purchases, Spend, and Lift – Top and Bottom 5 Channels – Recurring Characters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456512-5355-BF43-8BD1-6E36DC594293}"/>
              </a:ext>
            </a:extLst>
          </p:cNvPr>
          <p:cNvSpPr txBox="1"/>
          <p:nvPr/>
        </p:nvSpPr>
        <p:spPr>
          <a:xfrm>
            <a:off x="9609081" y="1342377"/>
            <a:ext cx="21920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At the </a:t>
            </a:r>
            <a:r>
              <a:rPr lang="en-US" sz="1400" b="1" dirty="0"/>
              <a:t>top</a:t>
            </a:r>
            <a:r>
              <a:rPr lang="en-US" sz="1400" dirty="0"/>
              <a:t>, we see the following channels in all three categories: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Willow TV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One America News</a:t>
            </a:r>
          </a:p>
          <a:p>
            <a:endParaRPr lang="en-US" sz="1400" dirty="0"/>
          </a:p>
          <a:p>
            <a:r>
              <a:rPr lang="en-US" sz="1400" dirty="0"/>
              <a:t>With the following in two out of three categories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ZeeTV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MSNBC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428617-DDA8-284B-A336-92DF9A819400}"/>
              </a:ext>
            </a:extLst>
          </p:cNvPr>
          <p:cNvSpPr txBox="1"/>
          <p:nvPr/>
        </p:nvSpPr>
        <p:spPr>
          <a:xfrm>
            <a:off x="9609082" y="4020033"/>
            <a:ext cx="219209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At the </a:t>
            </a:r>
            <a:r>
              <a:rPr lang="en-US" sz="1400" b="1" dirty="0"/>
              <a:t>bottom</a:t>
            </a:r>
            <a:r>
              <a:rPr lang="en-US" sz="1400" dirty="0"/>
              <a:t>, we see the following channels in all three categories: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Fox Sports</a:t>
            </a:r>
          </a:p>
          <a:p>
            <a:endParaRPr lang="en-US" sz="1400" dirty="0"/>
          </a:p>
          <a:p>
            <a:r>
              <a:rPr lang="en-US" sz="1400" dirty="0"/>
              <a:t>With the following in two out of three categories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Comedy Central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Bloomberg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CNBC World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Turner Network TV (TNT)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5315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3564-4406-9348-8420-CC0C38494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278" y="197368"/>
            <a:ext cx="11099446" cy="721109"/>
          </a:xfrm>
        </p:spPr>
        <p:txBody>
          <a:bodyPr>
            <a:normAutofit/>
          </a:bodyPr>
          <a:lstStyle/>
          <a:p>
            <a:pPr algn="ctr"/>
            <a:r>
              <a:rPr lang="en-US" sz="3400" b="1" u="sng" dirty="0"/>
              <a:t>Cost efficiency – Cost Per Visitor Per Network (Spend/Lift)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3DEC32-9657-BB44-B537-0B83B701CB1A}"/>
              </a:ext>
            </a:extLst>
          </p:cNvPr>
          <p:cNvSpPr txBox="1"/>
          <p:nvPr/>
        </p:nvSpPr>
        <p:spPr>
          <a:xfrm>
            <a:off x="7567927" y="1049385"/>
            <a:ext cx="407779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At the </a:t>
            </a:r>
            <a:r>
              <a:rPr lang="en-US" b="1" u="sng" dirty="0"/>
              <a:t>top</a:t>
            </a:r>
            <a:r>
              <a:rPr lang="en-US" b="1" dirty="0"/>
              <a:t>:</a:t>
            </a:r>
            <a:endParaRPr lang="en-US" u="sng" dirty="0"/>
          </a:p>
          <a:p>
            <a:r>
              <a:rPr lang="en-US" dirty="0" err="1"/>
              <a:t>WillowTV</a:t>
            </a:r>
            <a:r>
              <a:rPr lang="en-US" dirty="0"/>
              <a:t>, MSNBC, and One America News Network are among the top 5 in terms of Cost Per Visitor and are in the top 5 in terms of purchases.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u="sng" dirty="0"/>
              <a:t>Key Benchmark</a:t>
            </a:r>
            <a:r>
              <a:rPr lang="en-US" b="1" dirty="0"/>
              <a:t>: </a:t>
            </a:r>
            <a:r>
              <a:rPr lang="en-US" dirty="0"/>
              <a:t>Overall Cost Per Visitor (Total Spend / Total Lift): $10.81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the top 5 companies (</a:t>
            </a:r>
            <a:r>
              <a:rPr lang="en-US" i="1" dirty="0"/>
              <a:t>pictured left</a:t>
            </a:r>
            <a:r>
              <a:rPr lang="en-US" dirty="0"/>
              <a:t>) outperformed this metric.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u="sng" dirty="0"/>
              <a:t>At the </a:t>
            </a:r>
            <a:r>
              <a:rPr lang="en-US" b="1" u="sng" dirty="0"/>
              <a:t>bottom</a:t>
            </a:r>
            <a:r>
              <a:rPr lang="en-US" u="sng" dirty="0"/>
              <a:t>:</a:t>
            </a:r>
          </a:p>
          <a:p>
            <a:r>
              <a:rPr lang="en-US" dirty="0"/>
              <a:t>Comedy Central and The Weather Channel have very few purchases and are among the costliest in terms of generating Lift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781FD38-9E9D-B046-AE33-20C5124B8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77" y="935725"/>
            <a:ext cx="3046646" cy="57249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AEE7A11-BD8E-864E-8CD1-ADCFFFF83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101" y="935725"/>
            <a:ext cx="3046647" cy="572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597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3564-4406-9348-8420-CC0C38494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8278"/>
            <a:ext cx="12192000" cy="72110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400" b="1" u="sng" dirty="0"/>
              <a:t>Cost efficiency – Cost Per Acquisition (CPA) Per Network (Spend/Purchases)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4A817D-60F6-D347-B046-BCC013E7B6AD}"/>
              </a:ext>
            </a:extLst>
          </p:cNvPr>
          <p:cNvSpPr txBox="1"/>
          <p:nvPr/>
        </p:nvSpPr>
        <p:spPr>
          <a:xfrm>
            <a:off x="7049813" y="6550612"/>
            <a:ext cx="52716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Note: Weather Channel and CNBC World had </a:t>
            </a:r>
            <a:r>
              <a:rPr lang="en-US" sz="1000" b="1" dirty="0"/>
              <a:t>zero</a:t>
            </a:r>
            <a:r>
              <a:rPr lang="en-US" sz="1000" dirty="0"/>
              <a:t> purchases and calculating CPA isn’t possible.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9E1B09-7DAA-554B-86CD-FE442F85A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176" y="829387"/>
            <a:ext cx="2855638" cy="57212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13E821-618D-F94B-B52D-B1FA18D82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83" y="829387"/>
            <a:ext cx="3003981" cy="56447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B0DEDC0-83E0-4D4C-BCEB-2FE8D5D975CA}"/>
              </a:ext>
            </a:extLst>
          </p:cNvPr>
          <p:cNvSpPr txBox="1"/>
          <p:nvPr/>
        </p:nvSpPr>
        <p:spPr>
          <a:xfrm>
            <a:off x="7548726" y="829387"/>
            <a:ext cx="407779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At the </a:t>
            </a:r>
            <a:r>
              <a:rPr lang="en-US" b="1" u="sng" dirty="0"/>
              <a:t>top</a:t>
            </a:r>
            <a:r>
              <a:rPr lang="en-US" dirty="0"/>
              <a:t>:</a:t>
            </a:r>
          </a:p>
          <a:p>
            <a:r>
              <a:rPr lang="en-US" dirty="0" err="1"/>
              <a:t>WillowTV</a:t>
            </a:r>
            <a:r>
              <a:rPr lang="en-US" dirty="0"/>
              <a:t>, CNN, MSNBC, and CNBC are among the top 5 in terms of Cost Per Acquisition and are in the top 5 in terms of purchases.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u="sng" dirty="0"/>
              <a:t>Key Benchmark</a:t>
            </a:r>
            <a:r>
              <a:rPr lang="en-US" b="1" dirty="0"/>
              <a:t>: </a:t>
            </a:r>
            <a:r>
              <a:rPr lang="en-US" dirty="0"/>
              <a:t>Overall Cost Per Acquisition (Total Spend / Total Purchases): $1265.35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the top 5 companies (</a:t>
            </a:r>
            <a:r>
              <a:rPr lang="en-US" i="1" dirty="0"/>
              <a:t>pictured left</a:t>
            </a:r>
            <a:r>
              <a:rPr lang="en-US" dirty="0"/>
              <a:t>) outperformed this metric.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u="sng" dirty="0"/>
              <a:t>At the </a:t>
            </a:r>
            <a:r>
              <a:rPr lang="en-US" b="1" u="sng" dirty="0"/>
              <a:t>bottom</a:t>
            </a:r>
            <a:r>
              <a:rPr lang="en-US" b="1" dirty="0"/>
              <a:t>:</a:t>
            </a:r>
            <a:endParaRPr lang="en-US" dirty="0"/>
          </a:p>
          <a:p>
            <a:r>
              <a:rPr lang="en-US" dirty="0"/>
              <a:t>Comedy Central, The Weather Channel, and CNBC World have very few, or </a:t>
            </a:r>
            <a:r>
              <a:rPr lang="en-US" b="1" dirty="0"/>
              <a:t>no purchases</a:t>
            </a:r>
            <a:r>
              <a:rPr lang="en-US" dirty="0"/>
              <a:t>, and are among the costliest in terms of generating purchases.</a:t>
            </a:r>
          </a:p>
        </p:txBody>
      </p:sp>
    </p:spTree>
    <p:extLst>
      <p:ext uri="{BB962C8B-B14F-4D97-AF65-F5344CB8AC3E}">
        <p14:creationId xmlns:p14="http://schemas.microsoft.com/office/powerpoint/2010/main" val="2722335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3564-4406-9348-8420-CC0C38494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278" y="105156"/>
            <a:ext cx="10971174" cy="721109"/>
          </a:xfrm>
        </p:spPr>
        <p:txBody>
          <a:bodyPr>
            <a:normAutofit/>
          </a:bodyPr>
          <a:lstStyle/>
          <a:p>
            <a:pPr algn="ctr"/>
            <a:r>
              <a:rPr lang="en-US" sz="3400" b="1" u="sng" dirty="0"/>
              <a:t>Conversion Rate Per Network (Purchases/Lift)%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4A817D-60F6-D347-B046-BCC013E7B6AD}"/>
              </a:ext>
            </a:extLst>
          </p:cNvPr>
          <p:cNvSpPr txBox="1"/>
          <p:nvPr/>
        </p:nvSpPr>
        <p:spPr>
          <a:xfrm>
            <a:off x="6380251" y="6611779"/>
            <a:ext cx="58117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Note: Weather Channel and CNBC World are dead last in Conversion Rate because both had </a:t>
            </a:r>
            <a:r>
              <a:rPr lang="en-US" sz="1000" b="1" dirty="0"/>
              <a:t>zero</a:t>
            </a:r>
            <a:r>
              <a:rPr lang="en-US" sz="1000" dirty="0"/>
              <a:t> purchases.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01E8B8-98D8-E545-9CDF-5AA308BBE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241" y="785396"/>
            <a:ext cx="2756138" cy="57212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739E8E-081C-BB46-8C6E-E4753D16A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277" y="785397"/>
            <a:ext cx="3044687" cy="57212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DB3A619-8AF2-1F41-990C-8EE690E1BD5C}"/>
              </a:ext>
            </a:extLst>
          </p:cNvPr>
          <p:cNvSpPr txBox="1"/>
          <p:nvPr/>
        </p:nvSpPr>
        <p:spPr>
          <a:xfrm>
            <a:off x="7439656" y="846813"/>
            <a:ext cx="407779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At the </a:t>
            </a:r>
            <a:r>
              <a:rPr lang="en-US" b="1" u="sng" dirty="0"/>
              <a:t>top</a:t>
            </a:r>
            <a:r>
              <a:rPr lang="en-US" dirty="0"/>
              <a:t>:</a:t>
            </a:r>
          </a:p>
          <a:p>
            <a:r>
              <a:rPr lang="en-US" dirty="0"/>
              <a:t>CNN and CNBC are among the top 5 in terms of Conversion Rate and are in the top 5 in terms of purchases.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u="sng" dirty="0"/>
              <a:t>Key Benchmark</a:t>
            </a:r>
            <a:r>
              <a:rPr lang="en-US" b="1" dirty="0"/>
              <a:t>: </a:t>
            </a:r>
            <a:r>
              <a:rPr lang="en-US" dirty="0"/>
              <a:t>Overall Conversion Rate (Total Purchases / Total Total): 0.9%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companies outperformed this metric.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u="sng" dirty="0"/>
              <a:t>At the </a:t>
            </a:r>
            <a:r>
              <a:rPr lang="en-US" b="1" u="sng" dirty="0"/>
              <a:t>bottom</a:t>
            </a:r>
            <a:r>
              <a:rPr lang="en-US" b="1" dirty="0"/>
              <a:t>:</a:t>
            </a:r>
            <a:endParaRPr lang="en-US" dirty="0"/>
          </a:p>
          <a:p>
            <a:r>
              <a:rPr lang="en-US" dirty="0"/>
              <a:t>The Weather Channel and CNBC World have </a:t>
            </a:r>
            <a:r>
              <a:rPr lang="en-US" b="1" dirty="0"/>
              <a:t>no purchases</a:t>
            </a:r>
            <a:r>
              <a:rPr lang="en-US" dirty="0"/>
              <a:t> and thus have a conversion rate of 0%.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Of note</a:t>
            </a:r>
            <a:r>
              <a:rPr lang="en-US" dirty="0"/>
              <a:t>: Comedy Central has low purchases but high conversion rate</a:t>
            </a:r>
          </a:p>
        </p:txBody>
      </p:sp>
    </p:spTree>
    <p:extLst>
      <p:ext uri="{BB962C8B-B14F-4D97-AF65-F5344CB8AC3E}">
        <p14:creationId xmlns:p14="http://schemas.microsoft.com/office/powerpoint/2010/main" val="3130174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CE36-81B4-E44D-A0F9-5DE20B070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9689"/>
            <a:ext cx="10515599" cy="722696"/>
          </a:xfrm>
        </p:spPr>
        <p:txBody>
          <a:bodyPr/>
          <a:lstStyle/>
          <a:p>
            <a:pPr algn="ctr"/>
            <a:r>
              <a:rPr lang="en-US" u="sng" dirty="0"/>
              <a:t>What have we learned so far?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18095-26D0-2C43-BC5C-356E98C72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4682067" cy="480131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600" b="1" u="sng" dirty="0"/>
              <a:t>The good</a:t>
            </a:r>
          </a:p>
          <a:p>
            <a:pPr marL="0" indent="0">
              <a:buNone/>
            </a:pPr>
            <a:r>
              <a:rPr lang="en-US" sz="1800" dirty="0"/>
              <a:t>In the top 5 for 2/3 of your metrics:</a:t>
            </a:r>
          </a:p>
          <a:p>
            <a:r>
              <a:rPr lang="en-US" sz="1800" dirty="0" err="1"/>
              <a:t>WillowTV</a:t>
            </a:r>
            <a:r>
              <a:rPr lang="en-US" sz="1800" dirty="0"/>
              <a:t> (+2/3 metrics)</a:t>
            </a:r>
          </a:p>
          <a:p>
            <a:pPr lvl="1"/>
            <a:r>
              <a:rPr lang="en-US" sz="1800" dirty="0"/>
              <a:t>Highest Spend Overall</a:t>
            </a:r>
          </a:p>
          <a:p>
            <a:pPr lvl="1"/>
            <a:r>
              <a:rPr lang="en-US" sz="1800" dirty="0"/>
              <a:t>Highest Lift Overall</a:t>
            </a:r>
          </a:p>
          <a:p>
            <a:pPr lvl="1"/>
            <a:r>
              <a:rPr lang="en-US" sz="1800" dirty="0"/>
              <a:t>Highest Purchases Overall</a:t>
            </a:r>
          </a:p>
          <a:p>
            <a:r>
              <a:rPr lang="en-US" sz="1800" dirty="0"/>
              <a:t>MSNBC (+2/3 metrics)</a:t>
            </a:r>
          </a:p>
          <a:p>
            <a:pPr lvl="1"/>
            <a:r>
              <a:rPr lang="en-US" sz="1800" dirty="0"/>
              <a:t>Third Highest Purchases</a:t>
            </a:r>
          </a:p>
          <a:p>
            <a:pPr lvl="1"/>
            <a:r>
              <a:rPr lang="en-US" sz="1800" dirty="0"/>
              <a:t>Fourth Highest Lift</a:t>
            </a:r>
          </a:p>
          <a:p>
            <a:r>
              <a:rPr lang="en-US" sz="1800" dirty="0"/>
              <a:t>CNN (+2/3 metrics)</a:t>
            </a:r>
          </a:p>
          <a:p>
            <a:pPr lvl="1"/>
            <a:r>
              <a:rPr lang="en-US" sz="1800" dirty="0"/>
              <a:t>Second highest purchases</a:t>
            </a:r>
          </a:p>
          <a:p>
            <a:r>
              <a:rPr lang="en-US" sz="1800" dirty="0"/>
              <a:t>CNBC (+2/3 metrics)</a:t>
            </a:r>
          </a:p>
          <a:p>
            <a:pPr lvl="1"/>
            <a:r>
              <a:rPr lang="en-US" sz="1800" dirty="0"/>
              <a:t>Fourth Highest purchases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856262-6856-3A43-8D06-951639AC148D}"/>
              </a:ext>
            </a:extLst>
          </p:cNvPr>
          <p:cNvSpPr txBox="1"/>
          <p:nvPr/>
        </p:nvSpPr>
        <p:spPr>
          <a:xfrm>
            <a:off x="6671732" y="1253331"/>
            <a:ext cx="4682067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u="sng" dirty="0"/>
              <a:t>The bad</a:t>
            </a:r>
            <a:endParaRPr lang="en-US" sz="2600" dirty="0"/>
          </a:p>
          <a:p>
            <a:r>
              <a:rPr lang="en-US" dirty="0"/>
              <a:t>In the bottom 5 for 2/3 of your metrics: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Comedy Central (-2/3 metrics)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Costliest in generating lift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Second costliest in generating purchases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Low purchases, but high conversion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CNBC World (-2/3 metrics)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Zero Purchases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CPA can’t be calculated</a:t>
            </a:r>
          </a:p>
          <a:p>
            <a:endParaRPr lang="en-US" dirty="0"/>
          </a:p>
          <a:p>
            <a:r>
              <a:rPr lang="en-US" dirty="0"/>
              <a:t>In the bottom 5 for </a:t>
            </a:r>
            <a:r>
              <a:rPr lang="en-US" i="1" dirty="0"/>
              <a:t>all three </a:t>
            </a:r>
            <a:r>
              <a:rPr lang="en-US" dirty="0"/>
              <a:t>of your metrics: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Weather Channel (-3/3 metrics)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Zero Purchases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CPA can’t be calculated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Third Costliest in generating lift</a:t>
            </a:r>
          </a:p>
        </p:txBody>
      </p:sp>
    </p:spTree>
    <p:extLst>
      <p:ext uri="{BB962C8B-B14F-4D97-AF65-F5344CB8AC3E}">
        <p14:creationId xmlns:p14="http://schemas.microsoft.com/office/powerpoint/2010/main" val="1816332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EDB90-FE94-954B-A305-6ACE37FD0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What else can we learn?</a:t>
            </a:r>
          </a:p>
        </p:txBody>
      </p:sp>
    </p:spTree>
    <p:extLst>
      <p:ext uri="{BB962C8B-B14F-4D97-AF65-F5344CB8AC3E}">
        <p14:creationId xmlns:p14="http://schemas.microsoft.com/office/powerpoint/2010/main" val="3978574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5908</TotalTime>
  <Words>1736</Words>
  <Application>Microsoft Macintosh PowerPoint</Application>
  <PresentationFormat>Widescreen</PresentationFormat>
  <Paragraphs>231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Company XYZ - TV Campaign Report</vt:lpstr>
      <vt:lpstr> Establishing a baseline: Overall Metrics </vt:lpstr>
      <vt:lpstr>How much does it cost to acquire a customer through TV?</vt:lpstr>
      <vt:lpstr>PowerPoint Presentation</vt:lpstr>
      <vt:lpstr>Cost efficiency – Cost Per Visitor Per Network (Spend/Lift)</vt:lpstr>
      <vt:lpstr>Cost efficiency – Cost Per Acquisition (CPA) Per Network (Spend/Purchases)</vt:lpstr>
      <vt:lpstr>Conversion Rate Per Network (Purchases/Lift)%</vt:lpstr>
      <vt:lpstr>What have we learned so far?</vt:lpstr>
      <vt:lpstr>What else can we learn?</vt:lpstr>
      <vt:lpstr>Purchases vs. Spend</vt:lpstr>
      <vt:lpstr>Lift vs. Purchases</vt:lpstr>
      <vt:lpstr>Lift vs. Spend</vt:lpstr>
      <vt:lpstr>Conversion Rate vs. Spend</vt:lpstr>
      <vt:lpstr>Conversion Rate vs. Cost Per Acquisition (CPA)</vt:lpstr>
      <vt:lpstr>Conversion Rate vs. Cost Per Visitor</vt:lpstr>
      <vt:lpstr>Some Channels have no spend, but high purchases</vt:lpstr>
      <vt:lpstr>What new information have we gained?</vt:lpstr>
      <vt:lpstr>Recommendation: Which networks to spend more money?</vt:lpstr>
      <vt:lpstr>Recommendation: Which networks to cut spending?</vt:lpstr>
      <vt:lpstr>How can the exit survey be improved?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XYZ - TV Campaign Report</dc:title>
  <dc:creator>jonathan papir</dc:creator>
  <cp:lastModifiedBy>jonathan papir</cp:lastModifiedBy>
  <cp:revision>125</cp:revision>
  <dcterms:created xsi:type="dcterms:W3CDTF">2022-03-20T03:51:47Z</dcterms:created>
  <dcterms:modified xsi:type="dcterms:W3CDTF">2022-03-24T06:20:59Z</dcterms:modified>
</cp:coreProperties>
</file>